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70" r:id="rId2"/>
    <p:sldId id="387" r:id="rId3"/>
    <p:sldId id="347" r:id="rId4"/>
    <p:sldId id="374" r:id="rId5"/>
    <p:sldId id="397" r:id="rId6"/>
    <p:sldId id="364" r:id="rId7"/>
    <p:sldId id="260" r:id="rId8"/>
    <p:sldId id="259" r:id="rId9"/>
    <p:sldId id="261" r:id="rId10"/>
    <p:sldId id="262" r:id="rId11"/>
    <p:sldId id="317" r:id="rId12"/>
    <p:sldId id="264" r:id="rId13"/>
    <p:sldId id="318" r:id="rId14"/>
    <p:sldId id="266" r:id="rId15"/>
    <p:sldId id="269" r:id="rId16"/>
    <p:sldId id="301" r:id="rId17"/>
    <p:sldId id="358" r:id="rId18"/>
    <p:sldId id="368" r:id="rId19"/>
    <p:sldId id="278" r:id="rId20"/>
    <p:sldId id="303" r:id="rId21"/>
    <p:sldId id="353" r:id="rId22"/>
    <p:sldId id="377" r:id="rId23"/>
    <p:sldId id="380" r:id="rId24"/>
    <p:sldId id="381" r:id="rId25"/>
    <p:sldId id="382" r:id="rId26"/>
    <p:sldId id="354" r:id="rId27"/>
    <p:sldId id="372" r:id="rId28"/>
    <p:sldId id="383" r:id="rId29"/>
    <p:sldId id="384" r:id="rId30"/>
    <p:sldId id="385" r:id="rId31"/>
    <p:sldId id="360" r:id="rId32"/>
    <p:sldId id="386" r:id="rId33"/>
    <p:sldId id="388" r:id="rId34"/>
    <p:sldId id="389" r:id="rId35"/>
    <p:sldId id="390" r:id="rId36"/>
    <p:sldId id="391" r:id="rId37"/>
    <p:sldId id="392" r:id="rId38"/>
    <p:sldId id="394" r:id="rId39"/>
    <p:sldId id="263" r:id="rId40"/>
    <p:sldId id="299" r:id="rId41"/>
    <p:sldId id="395" r:id="rId42"/>
    <p:sldId id="396" r:id="rId43"/>
    <p:sldId id="375" r:id="rId44"/>
    <p:sldId id="398" r:id="rId45"/>
    <p:sldId id="393" r:id="rId46"/>
    <p:sldId id="300" r:id="rId47"/>
    <p:sldId id="279" r:id="rId48"/>
    <p:sldId id="378" r:id="rId49"/>
    <p:sldId id="379" r:id="rId50"/>
    <p:sldId id="326" r:id="rId51"/>
    <p:sldId id="327" r:id="rId52"/>
    <p:sldId id="328" r:id="rId53"/>
    <p:sldId id="329" r:id="rId54"/>
    <p:sldId id="337" r:id="rId55"/>
    <p:sldId id="339" r:id="rId56"/>
    <p:sldId id="338" r:id="rId57"/>
    <p:sldId id="341" r:id="rId58"/>
    <p:sldId id="344" r:id="rId59"/>
    <p:sldId id="346" r:id="rId60"/>
    <p:sldId id="282" r:id="rId61"/>
    <p:sldId id="283" r:id="rId62"/>
    <p:sldId id="304" r:id="rId63"/>
    <p:sldId id="309" r:id="rId64"/>
    <p:sldId id="284" r:id="rId65"/>
    <p:sldId id="305" r:id="rId66"/>
    <p:sldId id="325" r:id="rId67"/>
    <p:sldId id="334" r:id="rId68"/>
    <p:sldId id="335" r:id="rId69"/>
    <p:sldId id="324" r:id="rId70"/>
    <p:sldId id="310" r:id="rId71"/>
    <p:sldId id="268" r:id="rId72"/>
    <p:sldId id="332" r:id="rId73"/>
    <p:sldId id="321" r:id="rId74"/>
    <p:sldId id="320" r:id="rId75"/>
    <p:sldId id="312" r:id="rId76"/>
    <p:sldId id="296" r:id="rId77"/>
    <p:sldId id="298" r:id="rId78"/>
    <p:sldId id="336" r:id="rId79"/>
    <p:sldId id="276" r:id="rId80"/>
    <p:sldId id="307" r:id="rId81"/>
    <p:sldId id="290" r:id="rId82"/>
    <p:sldId id="302" r:id="rId83"/>
    <p:sldId id="291" r:id="rId84"/>
    <p:sldId id="281" r:id="rId85"/>
    <p:sldId id="292" r:id="rId86"/>
    <p:sldId id="293" r:id="rId87"/>
    <p:sldId id="294" r:id="rId88"/>
    <p:sldId id="29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BB5C"/>
    <a:srgbClr val="CF51CE"/>
    <a:srgbClr val="4B42BE"/>
    <a:srgbClr val="A0FC24"/>
    <a:srgbClr val="5AD6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1" autoAdjust="0"/>
    <p:restoredTop sz="94503" autoAdjust="0"/>
  </p:normalViewPr>
  <p:slideViewPr>
    <p:cSldViewPr snapToGrid="0">
      <p:cViewPr varScale="1">
        <p:scale>
          <a:sx n="108" d="100"/>
          <a:sy n="108" d="100"/>
        </p:scale>
        <p:origin x="168"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DE48C-26C8-5D49-825A-8AB76C7CD49C}"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n-US"/>
        </a:p>
      </dgm:t>
    </dgm:pt>
    <dgm:pt modelId="{5C2C3FB8-7E83-6249-8250-B40D57F3044A}">
      <dgm:prSet phldrT="[Text]"/>
      <dgm:spPr/>
      <dgm:t>
        <a:bodyPr/>
        <a:lstStyle/>
        <a:p>
          <a:r>
            <a:rPr lang="en-US" dirty="0"/>
            <a:t>Rescue mission</a:t>
          </a:r>
        </a:p>
      </dgm:t>
    </dgm:pt>
    <dgm:pt modelId="{6BBB11EE-3C0F-E542-B754-CE4B90D2A6CB}" type="parTrans" cxnId="{95370268-B764-9240-AFB6-119C6A977451}">
      <dgm:prSet/>
      <dgm:spPr/>
      <dgm:t>
        <a:bodyPr/>
        <a:lstStyle/>
        <a:p>
          <a:endParaRPr lang="en-US"/>
        </a:p>
      </dgm:t>
    </dgm:pt>
    <dgm:pt modelId="{47A6C25B-CF24-0946-BC59-A53D645CEC94}" type="sibTrans" cxnId="{95370268-B764-9240-AFB6-119C6A977451}">
      <dgm:prSet/>
      <dgm:spPr/>
      <dgm:t>
        <a:bodyPr/>
        <a:lstStyle/>
        <a:p>
          <a:r>
            <a:rPr lang="en-US" dirty="0"/>
            <a:t>Agriculture</a:t>
          </a:r>
        </a:p>
      </dgm:t>
    </dgm:pt>
    <dgm:pt modelId="{43E77ED0-036D-9549-9997-99148E185A34}">
      <dgm:prSet phldrT="[Text]"/>
      <dgm:spPr>
        <a:solidFill>
          <a:schemeClr val="accent6">
            <a:lumMod val="50000"/>
          </a:schemeClr>
        </a:solidFill>
      </dgm:spPr>
      <dgm:t>
        <a:bodyPr/>
        <a:lstStyle/>
        <a:p>
          <a:r>
            <a:rPr lang="en-US" dirty="0"/>
            <a:t>Drones</a:t>
          </a:r>
        </a:p>
        <a:p>
          <a:r>
            <a:rPr lang="en-US" dirty="0"/>
            <a:t>&amp; </a:t>
          </a:r>
        </a:p>
        <a:p>
          <a:r>
            <a:rPr lang="en-US" dirty="0"/>
            <a:t>MAVs</a:t>
          </a:r>
        </a:p>
      </dgm:t>
    </dgm:pt>
    <dgm:pt modelId="{F7747A30-10E9-8D4F-B298-957AB4D990E2}" type="parTrans" cxnId="{A9B68B13-F3BD-A248-B9E3-13C2082D85C7}">
      <dgm:prSet/>
      <dgm:spPr/>
      <dgm:t>
        <a:bodyPr/>
        <a:lstStyle/>
        <a:p>
          <a:endParaRPr lang="en-US"/>
        </a:p>
      </dgm:t>
    </dgm:pt>
    <dgm:pt modelId="{28B2F029-9252-F840-9071-04895269574E}" type="sibTrans" cxnId="{A9B68B13-F3BD-A248-B9E3-13C2082D85C7}">
      <dgm:prSet/>
      <dgm:spPr/>
      <dgm:t>
        <a:bodyPr/>
        <a:lstStyle/>
        <a:p>
          <a:r>
            <a:rPr lang="en-US" dirty="0"/>
            <a:t>Deliveries</a:t>
          </a:r>
        </a:p>
      </dgm:t>
    </dgm:pt>
    <dgm:pt modelId="{1F179321-EE29-614A-AEBE-E7F8E16770EA}">
      <dgm:prSet phldrT="[Text]"/>
      <dgm:spPr/>
      <dgm:t>
        <a:bodyPr/>
        <a:lstStyle/>
        <a:p>
          <a:r>
            <a:rPr lang="en-US" dirty="0"/>
            <a:t>Research</a:t>
          </a:r>
        </a:p>
      </dgm:t>
    </dgm:pt>
    <dgm:pt modelId="{60F5511F-49E7-3C48-87C5-345C6BBFDAC8}" type="parTrans" cxnId="{E5907255-764F-FB40-B347-D10ACCD3DE94}">
      <dgm:prSet/>
      <dgm:spPr/>
      <dgm:t>
        <a:bodyPr/>
        <a:lstStyle/>
        <a:p>
          <a:endParaRPr lang="en-US"/>
        </a:p>
      </dgm:t>
    </dgm:pt>
    <dgm:pt modelId="{2FA01278-BA0F-8248-8FB2-B925FA180CD4}" type="sibTrans" cxnId="{E5907255-764F-FB40-B347-D10ACCD3DE94}">
      <dgm:prSet/>
      <dgm:spPr/>
      <dgm:t>
        <a:bodyPr/>
        <a:lstStyle/>
        <a:p>
          <a:r>
            <a:rPr lang="en-US" dirty="0"/>
            <a:t>Photography</a:t>
          </a:r>
        </a:p>
      </dgm:t>
    </dgm:pt>
    <dgm:pt modelId="{6F2A95E9-D8ED-9544-B86A-D96F7641FDA9}">
      <dgm:prSet/>
      <dgm:spPr/>
      <dgm:t>
        <a:bodyPr/>
        <a:lstStyle/>
        <a:p>
          <a:endParaRPr lang="en-US"/>
        </a:p>
      </dgm:t>
    </dgm:pt>
    <dgm:pt modelId="{72940CE0-CB88-6246-BAC7-6BACF4DED40A}" type="parTrans" cxnId="{66721530-A15F-7245-8674-B923B1E898CF}">
      <dgm:prSet/>
      <dgm:spPr/>
      <dgm:t>
        <a:bodyPr/>
        <a:lstStyle/>
        <a:p>
          <a:endParaRPr lang="en-US"/>
        </a:p>
      </dgm:t>
    </dgm:pt>
    <dgm:pt modelId="{0C912CFA-69B2-6E45-88F0-F73BA90050C8}" type="sibTrans" cxnId="{66721530-A15F-7245-8674-B923B1E898CF}">
      <dgm:prSet/>
      <dgm:spPr>
        <a:solidFill>
          <a:schemeClr val="bg1"/>
        </a:solidFill>
      </dgm:spPr>
      <dgm:t>
        <a:bodyPr/>
        <a:lstStyle/>
        <a:p>
          <a:endParaRPr lang="en-US" dirty="0"/>
        </a:p>
      </dgm:t>
    </dgm:pt>
    <dgm:pt modelId="{46F313CA-2F97-9C4A-A670-22A5B9B8C9E6}" type="pres">
      <dgm:prSet presAssocID="{764DE48C-26C8-5D49-825A-8AB76C7CD49C}" presName="Name0" presStyleCnt="0">
        <dgm:presLayoutVars>
          <dgm:chMax/>
          <dgm:chPref/>
          <dgm:dir/>
          <dgm:animLvl val="lvl"/>
        </dgm:presLayoutVars>
      </dgm:prSet>
      <dgm:spPr/>
    </dgm:pt>
    <dgm:pt modelId="{F96932AB-DAF1-FB4C-8EC7-0147F2C87FDE}" type="pres">
      <dgm:prSet presAssocID="{5C2C3FB8-7E83-6249-8250-B40D57F3044A}" presName="composite" presStyleCnt="0"/>
      <dgm:spPr/>
    </dgm:pt>
    <dgm:pt modelId="{46C86D72-35D6-2C46-BC17-2DFAB0F003C6}" type="pres">
      <dgm:prSet presAssocID="{5C2C3FB8-7E83-6249-8250-B40D57F3044A}" presName="Parent1" presStyleLbl="node1" presStyleIdx="0" presStyleCnt="8">
        <dgm:presLayoutVars>
          <dgm:chMax val="1"/>
          <dgm:chPref val="1"/>
          <dgm:bulletEnabled val="1"/>
        </dgm:presLayoutVars>
      </dgm:prSet>
      <dgm:spPr/>
    </dgm:pt>
    <dgm:pt modelId="{FE3F1238-894F-B54D-BA97-812D98EC70E0}" type="pres">
      <dgm:prSet presAssocID="{5C2C3FB8-7E83-6249-8250-B40D57F3044A}" presName="Childtext1" presStyleLbl="revTx" presStyleIdx="0" presStyleCnt="4">
        <dgm:presLayoutVars>
          <dgm:chMax val="0"/>
          <dgm:chPref val="0"/>
          <dgm:bulletEnabled val="1"/>
        </dgm:presLayoutVars>
      </dgm:prSet>
      <dgm:spPr/>
    </dgm:pt>
    <dgm:pt modelId="{DE326762-B203-334D-98DA-775EB9D328F2}" type="pres">
      <dgm:prSet presAssocID="{5C2C3FB8-7E83-6249-8250-B40D57F3044A}" presName="BalanceSpacing" presStyleCnt="0"/>
      <dgm:spPr/>
    </dgm:pt>
    <dgm:pt modelId="{AA3503DF-FB7D-5743-87E8-F31061E4DD1B}" type="pres">
      <dgm:prSet presAssocID="{5C2C3FB8-7E83-6249-8250-B40D57F3044A}" presName="BalanceSpacing1" presStyleCnt="0"/>
      <dgm:spPr/>
    </dgm:pt>
    <dgm:pt modelId="{1D387935-E973-4841-B350-2BD36A144864}" type="pres">
      <dgm:prSet presAssocID="{47A6C25B-CF24-0946-BC59-A53D645CEC94}" presName="Accent1Text" presStyleLbl="node1" presStyleIdx="1" presStyleCnt="8"/>
      <dgm:spPr/>
    </dgm:pt>
    <dgm:pt modelId="{44E98DBC-3B19-FB4D-A14C-B221C6DE9C21}" type="pres">
      <dgm:prSet presAssocID="{47A6C25B-CF24-0946-BC59-A53D645CEC94}" presName="spaceBetweenRectangles" presStyleCnt="0"/>
      <dgm:spPr/>
    </dgm:pt>
    <dgm:pt modelId="{9563EEDA-A43A-7844-9727-FA1B57A9CFBB}" type="pres">
      <dgm:prSet presAssocID="{43E77ED0-036D-9549-9997-99148E185A34}" presName="composite" presStyleCnt="0"/>
      <dgm:spPr/>
    </dgm:pt>
    <dgm:pt modelId="{4622A45A-2C29-B141-B48F-F54D587DFC70}" type="pres">
      <dgm:prSet presAssocID="{43E77ED0-036D-9549-9997-99148E185A34}" presName="Parent1" presStyleLbl="node1" presStyleIdx="2" presStyleCnt="8">
        <dgm:presLayoutVars>
          <dgm:chMax val="1"/>
          <dgm:chPref val="1"/>
          <dgm:bulletEnabled val="1"/>
        </dgm:presLayoutVars>
      </dgm:prSet>
      <dgm:spPr/>
    </dgm:pt>
    <dgm:pt modelId="{47547EBD-DE87-1A4D-B71A-2674A9AD2748}" type="pres">
      <dgm:prSet presAssocID="{43E77ED0-036D-9549-9997-99148E185A34}" presName="Childtext1" presStyleLbl="revTx" presStyleIdx="1" presStyleCnt="4">
        <dgm:presLayoutVars>
          <dgm:chMax val="0"/>
          <dgm:chPref val="0"/>
          <dgm:bulletEnabled val="1"/>
        </dgm:presLayoutVars>
      </dgm:prSet>
      <dgm:spPr/>
    </dgm:pt>
    <dgm:pt modelId="{53370AAF-0852-2C4E-AAA6-B1D23ADEED84}" type="pres">
      <dgm:prSet presAssocID="{43E77ED0-036D-9549-9997-99148E185A34}" presName="BalanceSpacing" presStyleCnt="0"/>
      <dgm:spPr/>
    </dgm:pt>
    <dgm:pt modelId="{B05C67BC-2180-A748-B303-568C64B19426}" type="pres">
      <dgm:prSet presAssocID="{43E77ED0-036D-9549-9997-99148E185A34}" presName="BalanceSpacing1" presStyleCnt="0"/>
      <dgm:spPr/>
    </dgm:pt>
    <dgm:pt modelId="{46FB148C-DD62-9C48-87B0-301B87531D4A}" type="pres">
      <dgm:prSet presAssocID="{28B2F029-9252-F840-9071-04895269574E}" presName="Accent1Text" presStyleLbl="node1" presStyleIdx="3" presStyleCnt="8"/>
      <dgm:spPr/>
    </dgm:pt>
    <dgm:pt modelId="{8FFA32A4-3F36-4442-9686-F3E3C2F338C2}" type="pres">
      <dgm:prSet presAssocID="{28B2F029-9252-F840-9071-04895269574E}" presName="spaceBetweenRectangles" presStyleCnt="0"/>
      <dgm:spPr/>
    </dgm:pt>
    <dgm:pt modelId="{AEEFC414-6559-7D44-A585-B73E7F5D7742}" type="pres">
      <dgm:prSet presAssocID="{1F179321-EE29-614A-AEBE-E7F8E16770EA}" presName="composite" presStyleCnt="0"/>
      <dgm:spPr/>
    </dgm:pt>
    <dgm:pt modelId="{C73E1FBD-CAC1-F041-AC4D-FE9D70B983AB}" type="pres">
      <dgm:prSet presAssocID="{1F179321-EE29-614A-AEBE-E7F8E16770EA}" presName="Parent1" presStyleLbl="node1" presStyleIdx="4" presStyleCnt="8">
        <dgm:presLayoutVars>
          <dgm:chMax val="1"/>
          <dgm:chPref val="1"/>
          <dgm:bulletEnabled val="1"/>
        </dgm:presLayoutVars>
      </dgm:prSet>
      <dgm:spPr/>
    </dgm:pt>
    <dgm:pt modelId="{B4722CC4-BAFA-4148-9A98-02857FA90F5A}" type="pres">
      <dgm:prSet presAssocID="{1F179321-EE29-614A-AEBE-E7F8E16770EA}" presName="Childtext1" presStyleLbl="revTx" presStyleIdx="2" presStyleCnt="4">
        <dgm:presLayoutVars>
          <dgm:chMax val="0"/>
          <dgm:chPref val="0"/>
          <dgm:bulletEnabled val="1"/>
        </dgm:presLayoutVars>
      </dgm:prSet>
      <dgm:spPr/>
    </dgm:pt>
    <dgm:pt modelId="{4EE476A9-553F-D240-B10E-9366EC5D3549}" type="pres">
      <dgm:prSet presAssocID="{1F179321-EE29-614A-AEBE-E7F8E16770EA}" presName="BalanceSpacing" presStyleCnt="0"/>
      <dgm:spPr/>
    </dgm:pt>
    <dgm:pt modelId="{CD08780F-36AE-3C41-AF33-C7DF20E8E269}" type="pres">
      <dgm:prSet presAssocID="{1F179321-EE29-614A-AEBE-E7F8E16770EA}" presName="BalanceSpacing1" presStyleCnt="0"/>
      <dgm:spPr/>
    </dgm:pt>
    <dgm:pt modelId="{F8548253-39F5-D04F-8ACE-D1931C5968DA}" type="pres">
      <dgm:prSet presAssocID="{2FA01278-BA0F-8248-8FB2-B925FA180CD4}" presName="Accent1Text" presStyleLbl="node1" presStyleIdx="5" presStyleCnt="8"/>
      <dgm:spPr/>
    </dgm:pt>
    <dgm:pt modelId="{9D1974A0-4546-FC48-BBFA-9B548C1FDD5D}" type="pres">
      <dgm:prSet presAssocID="{2FA01278-BA0F-8248-8FB2-B925FA180CD4}" presName="spaceBetweenRectangles" presStyleCnt="0"/>
      <dgm:spPr/>
    </dgm:pt>
    <dgm:pt modelId="{1513244C-3EA8-F641-9E3F-BF4D99B7CC22}" type="pres">
      <dgm:prSet presAssocID="{6F2A95E9-D8ED-9544-B86A-D96F7641FDA9}" presName="composite" presStyleCnt="0"/>
      <dgm:spPr/>
    </dgm:pt>
    <dgm:pt modelId="{FF604083-3310-5645-967E-9C556DF7ACFE}" type="pres">
      <dgm:prSet presAssocID="{6F2A95E9-D8ED-9544-B86A-D96F7641FDA9}" presName="Parent1" presStyleLbl="node1" presStyleIdx="6" presStyleCnt="8" custLinFactX="-5207" custLinFactY="-67806" custLinFactNeighborX="-100000" custLinFactNeighborY="-100000">
        <dgm:presLayoutVars>
          <dgm:chMax val="1"/>
          <dgm:chPref val="1"/>
          <dgm:bulletEnabled val="1"/>
        </dgm:presLayoutVars>
      </dgm:prSet>
      <dgm:spPr/>
    </dgm:pt>
    <dgm:pt modelId="{0612E709-9C9D-C247-9AC8-A821C3529606}" type="pres">
      <dgm:prSet presAssocID="{6F2A95E9-D8ED-9544-B86A-D96F7641FDA9}" presName="Childtext1" presStyleLbl="revTx" presStyleIdx="3" presStyleCnt="4">
        <dgm:presLayoutVars>
          <dgm:chMax val="0"/>
          <dgm:chPref val="0"/>
          <dgm:bulletEnabled val="1"/>
        </dgm:presLayoutVars>
      </dgm:prSet>
      <dgm:spPr/>
    </dgm:pt>
    <dgm:pt modelId="{8F118013-5DB5-8848-9938-E4B7FDA59A55}" type="pres">
      <dgm:prSet presAssocID="{6F2A95E9-D8ED-9544-B86A-D96F7641FDA9}" presName="BalanceSpacing" presStyleCnt="0"/>
      <dgm:spPr/>
    </dgm:pt>
    <dgm:pt modelId="{8F2D7B6A-F8F5-FC4B-A86B-56E1B8AE0221}" type="pres">
      <dgm:prSet presAssocID="{6F2A95E9-D8ED-9544-B86A-D96F7641FDA9}" presName="BalanceSpacing1" presStyleCnt="0"/>
      <dgm:spPr/>
    </dgm:pt>
    <dgm:pt modelId="{7A9183EE-5486-984F-811F-8159A61A71A3}" type="pres">
      <dgm:prSet presAssocID="{0C912CFA-69B2-6E45-88F0-F73BA90050C8}" presName="Accent1Text" presStyleLbl="node1" presStyleIdx="7" presStyleCnt="8" custLinFactX="15098" custLinFactNeighborX="100000" custLinFactNeighborY="-76744"/>
      <dgm:spPr/>
    </dgm:pt>
  </dgm:ptLst>
  <dgm:cxnLst>
    <dgm:cxn modelId="{C9477B0C-ADA0-BE43-8C4A-A76E166A80B9}" type="presOf" srcId="{5C2C3FB8-7E83-6249-8250-B40D57F3044A}" destId="{46C86D72-35D6-2C46-BC17-2DFAB0F003C6}" srcOrd="0" destOrd="0" presId="urn:microsoft.com/office/officeart/2008/layout/AlternatingHexagons"/>
    <dgm:cxn modelId="{A9B68B13-F3BD-A248-B9E3-13C2082D85C7}" srcId="{764DE48C-26C8-5D49-825A-8AB76C7CD49C}" destId="{43E77ED0-036D-9549-9997-99148E185A34}" srcOrd="1" destOrd="0" parTransId="{F7747A30-10E9-8D4F-B298-957AB4D990E2}" sibTransId="{28B2F029-9252-F840-9071-04895269574E}"/>
    <dgm:cxn modelId="{66721530-A15F-7245-8674-B923B1E898CF}" srcId="{764DE48C-26C8-5D49-825A-8AB76C7CD49C}" destId="{6F2A95E9-D8ED-9544-B86A-D96F7641FDA9}" srcOrd="3" destOrd="0" parTransId="{72940CE0-CB88-6246-BAC7-6BACF4DED40A}" sibTransId="{0C912CFA-69B2-6E45-88F0-F73BA90050C8}"/>
    <dgm:cxn modelId="{8378B937-E297-3F49-B081-E6107AA32DAA}" type="presOf" srcId="{28B2F029-9252-F840-9071-04895269574E}" destId="{46FB148C-DD62-9C48-87B0-301B87531D4A}" srcOrd="0" destOrd="0" presId="urn:microsoft.com/office/officeart/2008/layout/AlternatingHexagons"/>
    <dgm:cxn modelId="{95370268-B764-9240-AFB6-119C6A977451}" srcId="{764DE48C-26C8-5D49-825A-8AB76C7CD49C}" destId="{5C2C3FB8-7E83-6249-8250-B40D57F3044A}" srcOrd="0" destOrd="0" parTransId="{6BBB11EE-3C0F-E542-B754-CE4B90D2A6CB}" sibTransId="{47A6C25B-CF24-0946-BC59-A53D645CEC94}"/>
    <dgm:cxn modelId="{486B1A51-79F7-0740-83F2-5656DF70DB51}" type="presOf" srcId="{2FA01278-BA0F-8248-8FB2-B925FA180CD4}" destId="{F8548253-39F5-D04F-8ACE-D1931C5968DA}" srcOrd="0" destOrd="0" presId="urn:microsoft.com/office/officeart/2008/layout/AlternatingHexagons"/>
    <dgm:cxn modelId="{E5907255-764F-FB40-B347-D10ACCD3DE94}" srcId="{764DE48C-26C8-5D49-825A-8AB76C7CD49C}" destId="{1F179321-EE29-614A-AEBE-E7F8E16770EA}" srcOrd="2" destOrd="0" parTransId="{60F5511F-49E7-3C48-87C5-345C6BBFDAC8}" sibTransId="{2FA01278-BA0F-8248-8FB2-B925FA180CD4}"/>
    <dgm:cxn modelId="{F4AAB78F-A3CE-734D-9D30-AE89F68B26F0}" type="presOf" srcId="{1F179321-EE29-614A-AEBE-E7F8E16770EA}" destId="{C73E1FBD-CAC1-F041-AC4D-FE9D70B983AB}" srcOrd="0" destOrd="0" presId="urn:microsoft.com/office/officeart/2008/layout/AlternatingHexagons"/>
    <dgm:cxn modelId="{123201A9-A2A6-594C-B45B-57C07D8D3665}" type="presOf" srcId="{6F2A95E9-D8ED-9544-B86A-D96F7641FDA9}" destId="{FF604083-3310-5645-967E-9C556DF7ACFE}" srcOrd="0" destOrd="0" presId="urn:microsoft.com/office/officeart/2008/layout/AlternatingHexagons"/>
    <dgm:cxn modelId="{D143C7BB-EAF2-E147-8E15-484BA1CAE344}" type="presOf" srcId="{764DE48C-26C8-5D49-825A-8AB76C7CD49C}" destId="{46F313CA-2F97-9C4A-A670-22A5B9B8C9E6}" srcOrd="0" destOrd="0" presId="urn:microsoft.com/office/officeart/2008/layout/AlternatingHexagons"/>
    <dgm:cxn modelId="{DC687DD8-8E7C-4749-9341-4303A23F4DF4}" type="presOf" srcId="{0C912CFA-69B2-6E45-88F0-F73BA90050C8}" destId="{7A9183EE-5486-984F-811F-8159A61A71A3}" srcOrd="0" destOrd="0" presId="urn:microsoft.com/office/officeart/2008/layout/AlternatingHexagons"/>
    <dgm:cxn modelId="{AF5BFEE6-25C8-E241-A630-F960420E9451}" type="presOf" srcId="{47A6C25B-CF24-0946-BC59-A53D645CEC94}" destId="{1D387935-E973-4841-B350-2BD36A144864}" srcOrd="0" destOrd="0" presId="urn:microsoft.com/office/officeart/2008/layout/AlternatingHexagons"/>
    <dgm:cxn modelId="{2BEA43F8-DAB0-6949-8059-948AD168E83A}" type="presOf" srcId="{43E77ED0-036D-9549-9997-99148E185A34}" destId="{4622A45A-2C29-B141-B48F-F54D587DFC70}" srcOrd="0" destOrd="0" presId="urn:microsoft.com/office/officeart/2008/layout/AlternatingHexagons"/>
    <dgm:cxn modelId="{38E71337-9973-1C43-B9B4-3DF84306C7BF}" type="presParOf" srcId="{46F313CA-2F97-9C4A-A670-22A5B9B8C9E6}" destId="{F96932AB-DAF1-FB4C-8EC7-0147F2C87FDE}" srcOrd="0" destOrd="0" presId="urn:microsoft.com/office/officeart/2008/layout/AlternatingHexagons"/>
    <dgm:cxn modelId="{5F771181-179B-374E-9479-BC8BD9D41413}" type="presParOf" srcId="{F96932AB-DAF1-FB4C-8EC7-0147F2C87FDE}" destId="{46C86D72-35D6-2C46-BC17-2DFAB0F003C6}" srcOrd="0" destOrd="0" presId="urn:microsoft.com/office/officeart/2008/layout/AlternatingHexagons"/>
    <dgm:cxn modelId="{2A132972-7012-8741-B4B1-3BBDB1FA126C}" type="presParOf" srcId="{F96932AB-DAF1-FB4C-8EC7-0147F2C87FDE}" destId="{FE3F1238-894F-B54D-BA97-812D98EC70E0}" srcOrd="1" destOrd="0" presId="urn:microsoft.com/office/officeart/2008/layout/AlternatingHexagons"/>
    <dgm:cxn modelId="{979E51AA-5AC1-C043-B75A-9BAA3DFC2608}" type="presParOf" srcId="{F96932AB-DAF1-FB4C-8EC7-0147F2C87FDE}" destId="{DE326762-B203-334D-98DA-775EB9D328F2}" srcOrd="2" destOrd="0" presId="urn:microsoft.com/office/officeart/2008/layout/AlternatingHexagons"/>
    <dgm:cxn modelId="{2F619BB9-A872-AF45-ABF4-5E5BABAEDDDD}" type="presParOf" srcId="{F96932AB-DAF1-FB4C-8EC7-0147F2C87FDE}" destId="{AA3503DF-FB7D-5743-87E8-F31061E4DD1B}" srcOrd="3" destOrd="0" presId="urn:microsoft.com/office/officeart/2008/layout/AlternatingHexagons"/>
    <dgm:cxn modelId="{D011E183-41CC-5849-9E15-59341BF08A4B}" type="presParOf" srcId="{F96932AB-DAF1-FB4C-8EC7-0147F2C87FDE}" destId="{1D387935-E973-4841-B350-2BD36A144864}" srcOrd="4" destOrd="0" presId="urn:microsoft.com/office/officeart/2008/layout/AlternatingHexagons"/>
    <dgm:cxn modelId="{E47EFC8A-5CDF-BD48-B17E-C310DE4CC2DF}" type="presParOf" srcId="{46F313CA-2F97-9C4A-A670-22A5B9B8C9E6}" destId="{44E98DBC-3B19-FB4D-A14C-B221C6DE9C21}" srcOrd="1" destOrd="0" presId="urn:microsoft.com/office/officeart/2008/layout/AlternatingHexagons"/>
    <dgm:cxn modelId="{6A577EF8-C87B-CE4A-A88F-3E1194F14217}" type="presParOf" srcId="{46F313CA-2F97-9C4A-A670-22A5B9B8C9E6}" destId="{9563EEDA-A43A-7844-9727-FA1B57A9CFBB}" srcOrd="2" destOrd="0" presId="urn:microsoft.com/office/officeart/2008/layout/AlternatingHexagons"/>
    <dgm:cxn modelId="{A5320329-4B58-BB40-8FBA-BDB44F244691}" type="presParOf" srcId="{9563EEDA-A43A-7844-9727-FA1B57A9CFBB}" destId="{4622A45A-2C29-B141-B48F-F54D587DFC70}" srcOrd="0" destOrd="0" presId="urn:microsoft.com/office/officeart/2008/layout/AlternatingHexagons"/>
    <dgm:cxn modelId="{44D974B0-4507-A74A-A9A9-4FE0B33C0E0E}" type="presParOf" srcId="{9563EEDA-A43A-7844-9727-FA1B57A9CFBB}" destId="{47547EBD-DE87-1A4D-B71A-2674A9AD2748}" srcOrd="1" destOrd="0" presId="urn:microsoft.com/office/officeart/2008/layout/AlternatingHexagons"/>
    <dgm:cxn modelId="{BAE8083E-6D52-794F-97D2-82B4DE78FDE5}" type="presParOf" srcId="{9563EEDA-A43A-7844-9727-FA1B57A9CFBB}" destId="{53370AAF-0852-2C4E-AAA6-B1D23ADEED84}" srcOrd="2" destOrd="0" presId="urn:microsoft.com/office/officeart/2008/layout/AlternatingHexagons"/>
    <dgm:cxn modelId="{28489C9C-CFE7-2E48-9977-7220C59DE4D1}" type="presParOf" srcId="{9563EEDA-A43A-7844-9727-FA1B57A9CFBB}" destId="{B05C67BC-2180-A748-B303-568C64B19426}" srcOrd="3" destOrd="0" presId="urn:microsoft.com/office/officeart/2008/layout/AlternatingHexagons"/>
    <dgm:cxn modelId="{13D69757-6C41-0F48-9366-C5FA4D198B49}" type="presParOf" srcId="{9563EEDA-A43A-7844-9727-FA1B57A9CFBB}" destId="{46FB148C-DD62-9C48-87B0-301B87531D4A}" srcOrd="4" destOrd="0" presId="urn:microsoft.com/office/officeart/2008/layout/AlternatingHexagons"/>
    <dgm:cxn modelId="{5F1DEF80-41E0-B140-A953-BE69EC17D709}" type="presParOf" srcId="{46F313CA-2F97-9C4A-A670-22A5B9B8C9E6}" destId="{8FFA32A4-3F36-4442-9686-F3E3C2F338C2}" srcOrd="3" destOrd="0" presId="urn:microsoft.com/office/officeart/2008/layout/AlternatingHexagons"/>
    <dgm:cxn modelId="{FFE07AF4-F060-5C43-917E-3EDD0D8E4457}" type="presParOf" srcId="{46F313CA-2F97-9C4A-A670-22A5B9B8C9E6}" destId="{AEEFC414-6559-7D44-A585-B73E7F5D7742}" srcOrd="4" destOrd="0" presId="urn:microsoft.com/office/officeart/2008/layout/AlternatingHexagons"/>
    <dgm:cxn modelId="{DA282635-3191-D144-A748-393F04A99FFA}" type="presParOf" srcId="{AEEFC414-6559-7D44-A585-B73E7F5D7742}" destId="{C73E1FBD-CAC1-F041-AC4D-FE9D70B983AB}" srcOrd="0" destOrd="0" presId="urn:microsoft.com/office/officeart/2008/layout/AlternatingHexagons"/>
    <dgm:cxn modelId="{C58DA61C-E052-8741-AC16-224DEBD936AD}" type="presParOf" srcId="{AEEFC414-6559-7D44-A585-B73E7F5D7742}" destId="{B4722CC4-BAFA-4148-9A98-02857FA90F5A}" srcOrd="1" destOrd="0" presId="urn:microsoft.com/office/officeart/2008/layout/AlternatingHexagons"/>
    <dgm:cxn modelId="{4C088E37-1686-F14A-9FBD-FEB60AF8292E}" type="presParOf" srcId="{AEEFC414-6559-7D44-A585-B73E7F5D7742}" destId="{4EE476A9-553F-D240-B10E-9366EC5D3549}" srcOrd="2" destOrd="0" presId="urn:microsoft.com/office/officeart/2008/layout/AlternatingHexagons"/>
    <dgm:cxn modelId="{CE859118-BDC4-7048-897F-A4731D17D5CD}" type="presParOf" srcId="{AEEFC414-6559-7D44-A585-B73E7F5D7742}" destId="{CD08780F-36AE-3C41-AF33-C7DF20E8E269}" srcOrd="3" destOrd="0" presId="urn:microsoft.com/office/officeart/2008/layout/AlternatingHexagons"/>
    <dgm:cxn modelId="{3E02D75E-05B3-2D40-8D16-5D5C9A86DFCD}" type="presParOf" srcId="{AEEFC414-6559-7D44-A585-B73E7F5D7742}" destId="{F8548253-39F5-D04F-8ACE-D1931C5968DA}" srcOrd="4" destOrd="0" presId="urn:microsoft.com/office/officeart/2008/layout/AlternatingHexagons"/>
    <dgm:cxn modelId="{931269F9-1C7A-FB41-9044-65639481C59D}" type="presParOf" srcId="{46F313CA-2F97-9C4A-A670-22A5B9B8C9E6}" destId="{9D1974A0-4546-FC48-BBFA-9B548C1FDD5D}" srcOrd="5" destOrd="0" presId="urn:microsoft.com/office/officeart/2008/layout/AlternatingHexagons"/>
    <dgm:cxn modelId="{6C54B953-395E-5144-8A44-953EBEF97B21}" type="presParOf" srcId="{46F313CA-2F97-9C4A-A670-22A5B9B8C9E6}" destId="{1513244C-3EA8-F641-9E3F-BF4D99B7CC22}" srcOrd="6" destOrd="0" presId="urn:microsoft.com/office/officeart/2008/layout/AlternatingHexagons"/>
    <dgm:cxn modelId="{C946B59E-1CC9-864A-BA95-2ED4F3F8F054}" type="presParOf" srcId="{1513244C-3EA8-F641-9E3F-BF4D99B7CC22}" destId="{FF604083-3310-5645-967E-9C556DF7ACFE}" srcOrd="0" destOrd="0" presId="urn:microsoft.com/office/officeart/2008/layout/AlternatingHexagons"/>
    <dgm:cxn modelId="{39F0EC15-0779-5C4E-BEEF-AAF8BB478258}" type="presParOf" srcId="{1513244C-3EA8-F641-9E3F-BF4D99B7CC22}" destId="{0612E709-9C9D-C247-9AC8-A821C3529606}" srcOrd="1" destOrd="0" presId="urn:microsoft.com/office/officeart/2008/layout/AlternatingHexagons"/>
    <dgm:cxn modelId="{BE7824C5-BDAD-1A4B-80DC-DCA0BE9D5AEC}" type="presParOf" srcId="{1513244C-3EA8-F641-9E3F-BF4D99B7CC22}" destId="{8F118013-5DB5-8848-9938-E4B7FDA59A55}" srcOrd="2" destOrd="0" presId="urn:microsoft.com/office/officeart/2008/layout/AlternatingHexagons"/>
    <dgm:cxn modelId="{D799969E-95CE-794E-9B08-119A3CB0B994}" type="presParOf" srcId="{1513244C-3EA8-F641-9E3F-BF4D99B7CC22}" destId="{8F2D7B6A-F8F5-FC4B-A86B-56E1B8AE0221}" srcOrd="3" destOrd="0" presId="urn:microsoft.com/office/officeart/2008/layout/AlternatingHexagons"/>
    <dgm:cxn modelId="{E15A672F-D91B-554F-BA83-303C8F838BC1}" type="presParOf" srcId="{1513244C-3EA8-F641-9E3F-BF4D99B7CC22}" destId="{7A9183EE-5486-984F-811F-8159A61A71A3}"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E390E5-52F9-4BE9-B312-47C7587B509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2C36A9-D2C4-47FA-8AEB-E2A266EB9701}">
      <dgm:prSet phldrT="[Text]"/>
      <dgm:spPr/>
      <dgm:t>
        <a:bodyPr/>
        <a:lstStyle/>
        <a:p>
          <a:r>
            <a:rPr lang="en-US" dirty="0"/>
            <a:t>Force measurement</a:t>
          </a:r>
        </a:p>
      </dgm:t>
    </dgm:pt>
    <dgm:pt modelId="{EB3DBE43-DB05-4B7C-AE79-A0D655113CAB}" type="parTrans" cxnId="{A1C6CD98-4C4A-40BD-8108-07EB66675C8D}">
      <dgm:prSet/>
      <dgm:spPr/>
      <dgm:t>
        <a:bodyPr/>
        <a:lstStyle/>
        <a:p>
          <a:endParaRPr lang="en-US"/>
        </a:p>
      </dgm:t>
    </dgm:pt>
    <dgm:pt modelId="{2830B8C8-4B34-419E-BE4E-96A475D61043}" type="sibTrans" cxnId="{A1C6CD98-4C4A-40BD-8108-07EB66675C8D}">
      <dgm:prSet/>
      <dgm:spPr/>
      <dgm:t>
        <a:bodyPr/>
        <a:lstStyle/>
        <a:p>
          <a:endParaRPr lang="en-US"/>
        </a:p>
      </dgm:t>
    </dgm:pt>
    <dgm:pt modelId="{0DC014E0-E464-4C8E-B393-4BBEE6B9CCBA}">
      <dgm:prSet phldrT="[Text]"/>
      <dgm:spPr/>
      <dgm:t>
        <a:bodyPr/>
        <a:lstStyle/>
        <a:p>
          <a:r>
            <a:rPr lang="en-US" dirty="0"/>
            <a:t>Qualitative flow viz.</a:t>
          </a:r>
        </a:p>
      </dgm:t>
    </dgm:pt>
    <dgm:pt modelId="{B01EC17B-67D9-4674-A9AE-947F9898851B}" type="parTrans" cxnId="{9DC392D8-6DE9-4C3D-B22D-354FC0DB32BE}">
      <dgm:prSet/>
      <dgm:spPr/>
      <dgm:t>
        <a:bodyPr/>
        <a:lstStyle/>
        <a:p>
          <a:endParaRPr lang="en-US"/>
        </a:p>
      </dgm:t>
    </dgm:pt>
    <dgm:pt modelId="{8A08B7A5-09C8-421C-8F36-B7BDE6F9B976}" type="sibTrans" cxnId="{9DC392D8-6DE9-4C3D-B22D-354FC0DB32BE}">
      <dgm:prSet/>
      <dgm:spPr/>
      <dgm:t>
        <a:bodyPr/>
        <a:lstStyle/>
        <a:p>
          <a:endParaRPr lang="en-US"/>
        </a:p>
      </dgm:t>
    </dgm:pt>
    <dgm:pt modelId="{F4F90139-F0E0-445B-8680-B5062D569AAC}">
      <dgm:prSet phldrT="[Text]"/>
      <dgm:spPr/>
      <dgm:t>
        <a:bodyPr/>
        <a:lstStyle/>
        <a:p>
          <a:r>
            <a:rPr lang="en-US" dirty="0"/>
            <a:t>Quantitative flow study</a:t>
          </a:r>
        </a:p>
      </dgm:t>
    </dgm:pt>
    <dgm:pt modelId="{2B5317AC-9A45-4105-8DD2-B83583C2B2B3}" type="parTrans" cxnId="{7E548162-6BBC-4B34-AC3E-7EA54FD62C86}">
      <dgm:prSet/>
      <dgm:spPr/>
      <dgm:t>
        <a:bodyPr/>
        <a:lstStyle/>
        <a:p>
          <a:endParaRPr lang="en-US"/>
        </a:p>
      </dgm:t>
    </dgm:pt>
    <dgm:pt modelId="{C50BCE0D-61FA-4349-BAFE-2F2BC4F63E59}" type="sibTrans" cxnId="{7E548162-6BBC-4B34-AC3E-7EA54FD62C86}">
      <dgm:prSet/>
      <dgm:spPr/>
      <dgm:t>
        <a:bodyPr/>
        <a:lstStyle/>
        <a:p>
          <a:endParaRPr lang="en-US"/>
        </a:p>
      </dgm:t>
    </dgm:pt>
    <dgm:pt modelId="{7EBB62FE-2038-42DB-B403-28DF9136E53E}">
      <dgm:prSet phldrT="[Text]"/>
      <dgm:spPr/>
      <dgm:t>
        <a:bodyPr/>
        <a:lstStyle/>
        <a:p>
          <a:r>
            <a:rPr lang="en-US" dirty="0"/>
            <a:t>Modeling</a:t>
          </a:r>
        </a:p>
      </dgm:t>
    </dgm:pt>
    <dgm:pt modelId="{33C8DE69-CFE7-4EA5-934C-9303BD6ECE26}" type="parTrans" cxnId="{2E86A209-DCC4-44CF-AD7F-E2CEEEC33144}">
      <dgm:prSet/>
      <dgm:spPr/>
      <dgm:t>
        <a:bodyPr/>
        <a:lstStyle/>
        <a:p>
          <a:endParaRPr lang="en-US"/>
        </a:p>
      </dgm:t>
    </dgm:pt>
    <dgm:pt modelId="{A45391BB-21CB-414B-83E6-76E30545C176}" type="sibTrans" cxnId="{2E86A209-DCC4-44CF-AD7F-E2CEEEC33144}">
      <dgm:prSet/>
      <dgm:spPr/>
      <dgm:t>
        <a:bodyPr/>
        <a:lstStyle/>
        <a:p>
          <a:endParaRPr lang="en-US"/>
        </a:p>
      </dgm:t>
    </dgm:pt>
    <dgm:pt modelId="{457D54E2-94AA-47E9-A2F6-7F00A2372A31}" type="pres">
      <dgm:prSet presAssocID="{41E390E5-52F9-4BE9-B312-47C7587B509D}" presName="diagram" presStyleCnt="0">
        <dgm:presLayoutVars>
          <dgm:dir/>
          <dgm:resizeHandles val="exact"/>
        </dgm:presLayoutVars>
      </dgm:prSet>
      <dgm:spPr/>
    </dgm:pt>
    <dgm:pt modelId="{73E7036E-2FE7-4F4D-8C47-43215F8D0600}" type="pres">
      <dgm:prSet presAssocID="{2E2C36A9-D2C4-47FA-8AEB-E2A266EB9701}" presName="node" presStyleLbl="node1" presStyleIdx="0" presStyleCnt="4">
        <dgm:presLayoutVars>
          <dgm:bulletEnabled val="1"/>
        </dgm:presLayoutVars>
      </dgm:prSet>
      <dgm:spPr/>
    </dgm:pt>
    <dgm:pt modelId="{F91A7BE6-1706-4898-B32E-4D500FD43E24}" type="pres">
      <dgm:prSet presAssocID="{2830B8C8-4B34-419E-BE4E-96A475D61043}" presName="sibTrans" presStyleCnt="0"/>
      <dgm:spPr/>
    </dgm:pt>
    <dgm:pt modelId="{C70E2D7D-A032-4170-8B35-9B760042BB36}" type="pres">
      <dgm:prSet presAssocID="{0DC014E0-E464-4C8E-B393-4BBEE6B9CCBA}" presName="node" presStyleLbl="node1" presStyleIdx="1" presStyleCnt="4">
        <dgm:presLayoutVars>
          <dgm:bulletEnabled val="1"/>
        </dgm:presLayoutVars>
      </dgm:prSet>
      <dgm:spPr/>
    </dgm:pt>
    <dgm:pt modelId="{043D1B39-9303-43D5-8F85-F284F0E83DAF}" type="pres">
      <dgm:prSet presAssocID="{8A08B7A5-09C8-421C-8F36-B7BDE6F9B976}" presName="sibTrans" presStyleCnt="0"/>
      <dgm:spPr/>
    </dgm:pt>
    <dgm:pt modelId="{770FCA4F-D751-40F8-806A-FB7A73E2F516}" type="pres">
      <dgm:prSet presAssocID="{F4F90139-F0E0-445B-8680-B5062D569AAC}" presName="node" presStyleLbl="node1" presStyleIdx="2" presStyleCnt="4">
        <dgm:presLayoutVars>
          <dgm:bulletEnabled val="1"/>
        </dgm:presLayoutVars>
      </dgm:prSet>
      <dgm:spPr/>
    </dgm:pt>
    <dgm:pt modelId="{8E6C843D-B885-4193-95BB-8C6DE764AB6C}" type="pres">
      <dgm:prSet presAssocID="{C50BCE0D-61FA-4349-BAFE-2F2BC4F63E59}" presName="sibTrans" presStyleCnt="0"/>
      <dgm:spPr/>
    </dgm:pt>
    <dgm:pt modelId="{76E70D75-7637-4C61-8820-968816297B2D}" type="pres">
      <dgm:prSet presAssocID="{7EBB62FE-2038-42DB-B403-28DF9136E53E}" presName="node" presStyleLbl="node1" presStyleIdx="3" presStyleCnt="4">
        <dgm:presLayoutVars>
          <dgm:bulletEnabled val="1"/>
        </dgm:presLayoutVars>
      </dgm:prSet>
      <dgm:spPr/>
    </dgm:pt>
  </dgm:ptLst>
  <dgm:cxnLst>
    <dgm:cxn modelId="{2E86A209-DCC4-44CF-AD7F-E2CEEEC33144}" srcId="{41E390E5-52F9-4BE9-B312-47C7587B509D}" destId="{7EBB62FE-2038-42DB-B403-28DF9136E53E}" srcOrd="3" destOrd="0" parTransId="{33C8DE69-CFE7-4EA5-934C-9303BD6ECE26}" sibTransId="{A45391BB-21CB-414B-83E6-76E30545C176}"/>
    <dgm:cxn modelId="{6A18C01F-DF59-4993-8FB3-1E71B252AF31}" type="presOf" srcId="{2E2C36A9-D2C4-47FA-8AEB-E2A266EB9701}" destId="{73E7036E-2FE7-4F4D-8C47-43215F8D0600}" srcOrd="0" destOrd="0" presId="urn:microsoft.com/office/officeart/2005/8/layout/default"/>
    <dgm:cxn modelId="{E632F638-270C-486B-BDA7-C032EA040B79}" type="presOf" srcId="{41E390E5-52F9-4BE9-B312-47C7587B509D}" destId="{457D54E2-94AA-47E9-A2F6-7F00A2372A31}" srcOrd="0" destOrd="0" presId="urn:microsoft.com/office/officeart/2005/8/layout/default"/>
    <dgm:cxn modelId="{7E548162-6BBC-4B34-AC3E-7EA54FD62C86}" srcId="{41E390E5-52F9-4BE9-B312-47C7587B509D}" destId="{F4F90139-F0E0-445B-8680-B5062D569AAC}" srcOrd="2" destOrd="0" parTransId="{2B5317AC-9A45-4105-8DD2-B83583C2B2B3}" sibTransId="{C50BCE0D-61FA-4349-BAFE-2F2BC4F63E59}"/>
    <dgm:cxn modelId="{1612E143-50E0-400F-B56D-02D8211D2C31}" type="presOf" srcId="{0DC014E0-E464-4C8E-B393-4BBEE6B9CCBA}" destId="{C70E2D7D-A032-4170-8B35-9B760042BB36}" srcOrd="0" destOrd="0" presId="urn:microsoft.com/office/officeart/2005/8/layout/default"/>
    <dgm:cxn modelId="{A1C6CD98-4C4A-40BD-8108-07EB66675C8D}" srcId="{41E390E5-52F9-4BE9-B312-47C7587B509D}" destId="{2E2C36A9-D2C4-47FA-8AEB-E2A266EB9701}" srcOrd="0" destOrd="0" parTransId="{EB3DBE43-DB05-4B7C-AE79-A0D655113CAB}" sibTransId="{2830B8C8-4B34-419E-BE4E-96A475D61043}"/>
    <dgm:cxn modelId="{199845A6-61C3-46B6-9F93-DA6F3005AAD8}" type="presOf" srcId="{7EBB62FE-2038-42DB-B403-28DF9136E53E}" destId="{76E70D75-7637-4C61-8820-968816297B2D}" srcOrd="0" destOrd="0" presId="urn:microsoft.com/office/officeart/2005/8/layout/default"/>
    <dgm:cxn modelId="{1E26E8CD-381C-4EB9-990C-56AC18193ABD}" type="presOf" srcId="{F4F90139-F0E0-445B-8680-B5062D569AAC}" destId="{770FCA4F-D751-40F8-806A-FB7A73E2F516}" srcOrd="0" destOrd="0" presId="urn:microsoft.com/office/officeart/2005/8/layout/default"/>
    <dgm:cxn modelId="{9DC392D8-6DE9-4C3D-B22D-354FC0DB32BE}" srcId="{41E390E5-52F9-4BE9-B312-47C7587B509D}" destId="{0DC014E0-E464-4C8E-B393-4BBEE6B9CCBA}" srcOrd="1" destOrd="0" parTransId="{B01EC17B-67D9-4674-A9AE-947F9898851B}" sibTransId="{8A08B7A5-09C8-421C-8F36-B7BDE6F9B976}"/>
    <dgm:cxn modelId="{03DB7517-6498-4E40-90A6-7FA7EBAAD432}" type="presParOf" srcId="{457D54E2-94AA-47E9-A2F6-7F00A2372A31}" destId="{73E7036E-2FE7-4F4D-8C47-43215F8D0600}" srcOrd="0" destOrd="0" presId="urn:microsoft.com/office/officeart/2005/8/layout/default"/>
    <dgm:cxn modelId="{C6C53E95-DD38-45B8-A58A-9452B6F7CCF3}" type="presParOf" srcId="{457D54E2-94AA-47E9-A2F6-7F00A2372A31}" destId="{F91A7BE6-1706-4898-B32E-4D500FD43E24}" srcOrd="1" destOrd="0" presId="urn:microsoft.com/office/officeart/2005/8/layout/default"/>
    <dgm:cxn modelId="{9A5C3426-AC87-4C2D-9DCA-E6964D503778}" type="presParOf" srcId="{457D54E2-94AA-47E9-A2F6-7F00A2372A31}" destId="{C70E2D7D-A032-4170-8B35-9B760042BB36}" srcOrd="2" destOrd="0" presId="urn:microsoft.com/office/officeart/2005/8/layout/default"/>
    <dgm:cxn modelId="{ED83B21F-2586-43F7-9084-15A178592286}" type="presParOf" srcId="{457D54E2-94AA-47E9-A2F6-7F00A2372A31}" destId="{043D1B39-9303-43D5-8F85-F284F0E83DAF}" srcOrd="3" destOrd="0" presId="urn:microsoft.com/office/officeart/2005/8/layout/default"/>
    <dgm:cxn modelId="{4B42792E-6EBD-47EE-AA4A-E0F3255B3182}" type="presParOf" srcId="{457D54E2-94AA-47E9-A2F6-7F00A2372A31}" destId="{770FCA4F-D751-40F8-806A-FB7A73E2F516}" srcOrd="4" destOrd="0" presId="urn:microsoft.com/office/officeart/2005/8/layout/default"/>
    <dgm:cxn modelId="{8ACBA489-6549-4E80-93D3-3D9C511167B9}" type="presParOf" srcId="{457D54E2-94AA-47E9-A2F6-7F00A2372A31}" destId="{8E6C843D-B885-4193-95BB-8C6DE764AB6C}" srcOrd="5" destOrd="0" presId="urn:microsoft.com/office/officeart/2005/8/layout/default"/>
    <dgm:cxn modelId="{9CC5E1C2-4687-4AA1-8CF2-69FF4D27A15B}" type="presParOf" srcId="{457D54E2-94AA-47E9-A2F6-7F00A2372A31}" destId="{76E70D75-7637-4C61-8820-968816297B2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86D72-35D6-2C46-BC17-2DFAB0F003C6}">
      <dsp:nvSpPr>
        <dsp:cNvPr id="0" name=""/>
        <dsp:cNvSpPr/>
      </dsp:nvSpPr>
      <dsp:spPr>
        <a:xfrm rot="5400000">
          <a:off x="3640753" y="103023"/>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Rescue mission</a:t>
          </a:r>
        </a:p>
      </dsp:txBody>
      <dsp:txXfrm rot="-5400000">
        <a:off x="3946782" y="241614"/>
        <a:ext cx="913704" cy="1050233"/>
      </dsp:txXfrm>
    </dsp:sp>
    <dsp:sp modelId="{FE3F1238-894F-B54D-BA97-812D98EC70E0}">
      <dsp:nvSpPr>
        <dsp:cNvPr id="0" name=""/>
        <dsp:cNvSpPr/>
      </dsp:nvSpPr>
      <dsp:spPr>
        <a:xfrm>
          <a:off x="5107622" y="309001"/>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1D387935-E973-4841-B350-2BD36A144864}">
      <dsp:nvSpPr>
        <dsp:cNvPr id="0" name=""/>
        <dsp:cNvSpPr/>
      </dsp:nvSpPr>
      <dsp:spPr>
        <a:xfrm rot="5400000">
          <a:off x="2207145" y="103023"/>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Agriculture</a:t>
          </a:r>
        </a:p>
      </dsp:txBody>
      <dsp:txXfrm rot="-5400000">
        <a:off x="2513174" y="241614"/>
        <a:ext cx="913704" cy="1050233"/>
      </dsp:txXfrm>
    </dsp:sp>
    <dsp:sp modelId="{4622A45A-2C29-B141-B48F-F54D587DFC70}">
      <dsp:nvSpPr>
        <dsp:cNvPr id="0" name=""/>
        <dsp:cNvSpPr/>
      </dsp:nvSpPr>
      <dsp:spPr>
        <a:xfrm rot="5400000">
          <a:off x="2921202" y="1398092"/>
          <a:ext cx="1525763" cy="1327414"/>
        </a:xfrm>
        <a:prstGeom prst="hexagon">
          <a:avLst>
            <a:gd name="adj" fmla="val 25000"/>
            <a:gd name="vf" fmla="val 11547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Drones</a:t>
          </a:r>
        </a:p>
        <a:p>
          <a:pPr marL="0" lvl="0" indent="0" algn="ctr" defTabSz="711200">
            <a:lnSpc>
              <a:spcPct val="90000"/>
            </a:lnSpc>
            <a:spcBef>
              <a:spcPct val="0"/>
            </a:spcBef>
            <a:spcAft>
              <a:spcPct val="35000"/>
            </a:spcAft>
            <a:buNone/>
          </a:pPr>
          <a:r>
            <a:rPr lang="en-US" sz="1600" kern="1200" dirty="0"/>
            <a:t>&amp; </a:t>
          </a:r>
        </a:p>
        <a:p>
          <a:pPr marL="0" lvl="0" indent="0" algn="ctr" defTabSz="711200">
            <a:lnSpc>
              <a:spcPct val="90000"/>
            </a:lnSpc>
            <a:spcBef>
              <a:spcPct val="0"/>
            </a:spcBef>
            <a:spcAft>
              <a:spcPct val="35000"/>
            </a:spcAft>
            <a:buNone/>
          </a:pPr>
          <a:r>
            <a:rPr lang="en-US" sz="1600" kern="1200" dirty="0"/>
            <a:t>MAVs</a:t>
          </a:r>
        </a:p>
      </dsp:txBody>
      <dsp:txXfrm rot="-5400000">
        <a:off x="3227231" y="1536683"/>
        <a:ext cx="913704" cy="1050233"/>
      </dsp:txXfrm>
    </dsp:sp>
    <dsp:sp modelId="{47547EBD-DE87-1A4D-B71A-2674A9AD2748}">
      <dsp:nvSpPr>
        <dsp:cNvPr id="0" name=""/>
        <dsp:cNvSpPr/>
      </dsp:nvSpPr>
      <dsp:spPr>
        <a:xfrm>
          <a:off x="1317625" y="1604070"/>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46FB148C-DD62-9C48-87B0-301B87531D4A}">
      <dsp:nvSpPr>
        <dsp:cNvPr id="0" name=""/>
        <dsp:cNvSpPr/>
      </dsp:nvSpPr>
      <dsp:spPr>
        <a:xfrm rot="5400000">
          <a:off x="4354810" y="1398092"/>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Deliveries</a:t>
          </a:r>
        </a:p>
      </dsp:txBody>
      <dsp:txXfrm rot="-5400000">
        <a:off x="4660839" y="1536683"/>
        <a:ext cx="913704" cy="1050233"/>
      </dsp:txXfrm>
    </dsp:sp>
    <dsp:sp modelId="{C73E1FBD-CAC1-F041-AC4D-FE9D70B983AB}">
      <dsp:nvSpPr>
        <dsp:cNvPr id="0" name=""/>
        <dsp:cNvSpPr/>
      </dsp:nvSpPr>
      <dsp:spPr>
        <a:xfrm rot="5400000">
          <a:off x="3640753" y="2693160"/>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Research</a:t>
          </a:r>
        </a:p>
      </dsp:txBody>
      <dsp:txXfrm rot="-5400000">
        <a:off x="3946782" y="2831751"/>
        <a:ext cx="913704" cy="1050233"/>
      </dsp:txXfrm>
    </dsp:sp>
    <dsp:sp modelId="{B4722CC4-BAFA-4148-9A98-02857FA90F5A}">
      <dsp:nvSpPr>
        <dsp:cNvPr id="0" name=""/>
        <dsp:cNvSpPr/>
      </dsp:nvSpPr>
      <dsp:spPr>
        <a:xfrm>
          <a:off x="5107622" y="2899138"/>
          <a:ext cx="1702752" cy="915458"/>
        </a:xfrm>
        <a:prstGeom prst="rect">
          <a:avLst/>
        </a:prstGeom>
        <a:noFill/>
        <a:ln>
          <a:noFill/>
        </a:ln>
        <a:effectLst/>
      </dsp:spPr>
      <dsp:style>
        <a:lnRef idx="0">
          <a:scrgbClr r="0" g="0" b="0"/>
        </a:lnRef>
        <a:fillRef idx="0">
          <a:scrgbClr r="0" g="0" b="0"/>
        </a:fillRef>
        <a:effectRef idx="0">
          <a:scrgbClr r="0" g="0" b="0"/>
        </a:effectRef>
        <a:fontRef idx="minor"/>
      </dsp:style>
    </dsp:sp>
    <dsp:sp modelId="{F8548253-39F5-D04F-8ACE-D1931C5968DA}">
      <dsp:nvSpPr>
        <dsp:cNvPr id="0" name=""/>
        <dsp:cNvSpPr/>
      </dsp:nvSpPr>
      <dsp:spPr>
        <a:xfrm rot="5400000">
          <a:off x="2207145" y="2693160"/>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Photography</a:t>
          </a:r>
        </a:p>
      </dsp:txBody>
      <dsp:txXfrm rot="-5400000">
        <a:off x="2513174" y="2831751"/>
        <a:ext cx="913704" cy="1050233"/>
      </dsp:txXfrm>
    </dsp:sp>
    <dsp:sp modelId="{FF604083-3310-5645-967E-9C556DF7ACFE}">
      <dsp:nvSpPr>
        <dsp:cNvPr id="0" name=""/>
        <dsp:cNvSpPr/>
      </dsp:nvSpPr>
      <dsp:spPr>
        <a:xfrm rot="5400000">
          <a:off x="1524669" y="1427905"/>
          <a:ext cx="1525763" cy="132741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830698" y="1566496"/>
        <a:ext cx="913704" cy="1050233"/>
      </dsp:txXfrm>
    </dsp:sp>
    <dsp:sp modelId="{0612E709-9C9D-C247-9AC8-A821C3529606}">
      <dsp:nvSpPr>
        <dsp:cNvPr id="0" name=""/>
        <dsp:cNvSpPr/>
      </dsp:nvSpPr>
      <dsp:spPr>
        <a:xfrm>
          <a:off x="1317625" y="4194206"/>
          <a:ext cx="1647825" cy="915458"/>
        </a:xfrm>
        <a:prstGeom prst="rect">
          <a:avLst/>
        </a:prstGeom>
        <a:noFill/>
        <a:ln>
          <a:noFill/>
        </a:ln>
        <a:effectLst/>
      </dsp:spPr>
      <dsp:style>
        <a:lnRef idx="0">
          <a:scrgbClr r="0" g="0" b="0"/>
        </a:lnRef>
        <a:fillRef idx="0">
          <a:scrgbClr r="0" g="0" b="0"/>
        </a:fillRef>
        <a:effectRef idx="0">
          <a:scrgbClr r="0" g="0" b="0"/>
        </a:effectRef>
        <a:fontRef idx="minor"/>
      </dsp:style>
    </dsp:sp>
    <dsp:sp modelId="{7A9183EE-5486-984F-811F-8159A61A71A3}">
      <dsp:nvSpPr>
        <dsp:cNvPr id="0" name=""/>
        <dsp:cNvSpPr/>
      </dsp:nvSpPr>
      <dsp:spPr>
        <a:xfrm rot="5400000">
          <a:off x="5882638" y="2817296"/>
          <a:ext cx="1525763" cy="1327414"/>
        </a:xfrm>
        <a:prstGeom prst="hexagon">
          <a:avLst>
            <a:gd name="adj" fmla="val 25000"/>
            <a:gd name="vf" fmla="val 11547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6188667" y="2955887"/>
        <a:ext cx="913704" cy="1050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7036E-2FE7-4F4D-8C47-43215F8D0600}">
      <dsp:nvSpPr>
        <dsp:cNvPr id="0" name=""/>
        <dsp:cNvSpPr/>
      </dsp:nvSpPr>
      <dsp:spPr>
        <a:xfrm>
          <a:off x="992" y="194138"/>
          <a:ext cx="3869531" cy="2321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Force measurement</a:t>
          </a:r>
        </a:p>
      </dsp:txBody>
      <dsp:txXfrm>
        <a:off x="992" y="194138"/>
        <a:ext cx="3869531" cy="2321718"/>
      </dsp:txXfrm>
    </dsp:sp>
    <dsp:sp modelId="{C70E2D7D-A032-4170-8B35-9B760042BB36}">
      <dsp:nvSpPr>
        <dsp:cNvPr id="0" name=""/>
        <dsp:cNvSpPr/>
      </dsp:nvSpPr>
      <dsp:spPr>
        <a:xfrm>
          <a:off x="4257476" y="194138"/>
          <a:ext cx="3869531" cy="2321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Qualitative flow viz.</a:t>
          </a:r>
        </a:p>
      </dsp:txBody>
      <dsp:txXfrm>
        <a:off x="4257476" y="194138"/>
        <a:ext cx="3869531" cy="2321718"/>
      </dsp:txXfrm>
    </dsp:sp>
    <dsp:sp modelId="{770FCA4F-D751-40F8-806A-FB7A73E2F516}">
      <dsp:nvSpPr>
        <dsp:cNvPr id="0" name=""/>
        <dsp:cNvSpPr/>
      </dsp:nvSpPr>
      <dsp:spPr>
        <a:xfrm>
          <a:off x="992" y="2902810"/>
          <a:ext cx="3869531" cy="2321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Quantitative flow study</a:t>
          </a:r>
        </a:p>
      </dsp:txBody>
      <dsp:txXfrm>
        <a:off x="992" y="2902810"/>
        <a:ext cx="3869531" cy="2321718"/>
      </dsp:txXfrm>
    </dsp:sp>
    <dsp:sp modelId="{76E70D75-7637-4C61-8820-968816297B2D}">
      <dsp:nvSpPr>
        <dsp:cNvPr id="0" name=""/>
        <dsp:cNvSpPr/>
      </dsp:nvSpPr>
      <dsp:spPr>
        <a:xfrm>
          <a:off x="4257476" y="2902810"/>
          <a:ext cx="3869531" cy="2321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Modeling</a:t>
          </a:r>
        </a:p>
      </dsp:txBody>
      <dsp:txXfrm>
        <a:off x="4257476" y="2902810"/>
        <a:ext cx="3869531" cy="232171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96446-9D64-440D-AC37-CCA1BD7A9970}" type="datetimeFigureOut">
              <a:rPr lang="en-US" smtClean="0"/>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6F947-CBA3-4C02-8CFE-9A8639FFF36F}" type="slidenum">
              <a:rPr lang="en-US" smtClean="0"/>
              <a:t>‹#›</a:t>
            </a:fld>
            <a:endParaRPr lang="en-US"/>
          </a:p>
        </p:txBody>
      </p:sp>
    </p:spTree>
    <p:extLst>
      <p:ext uri="{BB962C8B-B14F-4D97-AF65-F5344CB8AC3E}">
        <p14:creationId xmlns:p14="http://schemas.microsoft.com/office/powerpoint/2010/main" val="3967810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a:t>
            </a:fld>
            <a:endParaRPr lang="en-US"/>
          </a:p>
        </p:txBody>
      </p:sp>
    </p:spTree>
    <p:extLst>
      <p:ext uri="{BB962C8B-B14F-4D97-AF65-F5344CB8AC3E}">
        <p14:creationId xmlns:p14="http://schemas.microsoft.com/office/powerpoint/2010/main" val="1770089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There are two main contributions to the lift force on the wing: </a:t>
            </a:r>
          </a:p>
          <a:p>
            <a:endParaRPr lang="en-US" dirty="0"/>
          </a:p>
          <a:p>
            <a:r>
              <a:rPr lang="en-US" dirty="0"/>
              <a:t>-&gt;inertial lift… which is present during the wing acceleration. When the wing accelerates, it accelerates the fluid surrounding it. </a:t>
            </a:r>
          </a:p>
          <a:p>
            <a:endParaRPr lang="en-US" dirty="0"/>
          </a:p>
          <a:p>
            <a:r>
              <a:rPr lang="en-US" dirty="0"/>
              <a:t>-&gt; That accelerating fluid gives force to the wing which is called the inertial force. Inertial lift can be calculated simply using potential flow theory. It includes wing kinematic and geometric parameters that are known to us already.</a:t>
            </a:r>
          </a:p>
          <a:p>
            <a:endParaRPr lang="en-US" dirty="0"/>
          </a:p>
          <a:p>
            <a:r>
              <a:rPr lang="en-US" dirty="0"/>
              <a:t>-&gt;  2</a:t>
            </a:r>
            <a:r>
              <a:rPr lang="en-US" baseline="30000" dirty="0"/>
              <a:t>nd</a:t>
            </a:r>
            <a:r>
              <a:rPr lang="en-US" dirty="0"/>
              <a:t> contribution</a:t>
            </a:r>
            <a:r>
              <a:rPr lang="en-US" baseline="0" dirty="0"/>
              <a:t> to the lift is the vortex force or circulatory force. Modeling circulatory force is challenging. </a:t>
            </a:r>
          </a:p>
          <a:p>
            <a:endParaRPr lang="en-US" baseline="0" dirty="0"/>
          </a:p>
          <a:p>
            <a:r>
              <a:rPr lang="en-US" baseline="0" dirty="0"/>
              <a:t>To find circulatory force, I need -&gt; the loop circulation, </a:t>
            </a:r>
          </a:p>
          <a:p>
            <a:r>
              <a:rPr lang="en-US" baseline="0" dirty="0"/>
              <a:t>and loop area on the horizontal plane, </a:t>
            </a:r>
          </a:p>
          <a:p>
            <a:r>
              <a:rPr lang="en-US" baseline="0" dirty="0"/>
              <a:t>which is given by -&gt; this formula. Phi is angle of rotation.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10</a:t>
            </a:fld>
            <a:endParaRPr lang="en-US"/>
          </a:p>
        </p:txBody>
      </p:sp>
    </p:spTree>
    <p:extLst>
      <p:ext uri="{BB962C8B-B14F-4D97-AF65-F5344CB8AC3E}">
        <p14:creationId xmlns:p14="http://schemas.microsoft.com/office/powerpoint/2010/main" val="177939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Sullivan et al. showed that …the momentum of the volume of fluid displaced by a piston ….</a:t>
            </a:r>
          </a:p>
          <a:p>
            <a:r>
              <a:rPr lang="en-US" baseline="0" dirty="0"/>
              <a:t>is approximately equal ….</a:t>
            </a:r>
          </a:p>
          <a:p>
            <a:r>
              <a:rPr lang="en-US" baseline="0" dirty="0"/>
              <a:t>to the impulse of the vortex ring generated by the piston motion.</a:t>
            </a:r>
          </a:p>
          <a:p>
            <a:endParaRPr lang="en-US" baseline="0" dirty="0"/>
          </a:p>
          <a:p>
            <a:r>
              <a:rPr lang="en-US" baseline="0" dirty="0"/>
              <a:t>The impulse of a thin -&gt; 3D vortex loop can be found from this relation. </a:t>
            </a:r>
          </a:p>
          <a:p>
            <a:endParaRPr lang="en-US" baseline="0" dirty="0"/>
          </a:p>
          <a:p>
            <a:r>
              <a:rPr lang="en-US" dirty="0"/>
              <a:t>Drawing an analogy to the rotating wing-flow -&gt;…..</a:t>
            </a:r>
          </a:p>
          <a:p>
            <a:r>
              <a:rPr lang="en-US" dirty="0"/>
              <a:t>I equated the -&gt; angular momentum of the volume of fluid </a:t>
            </a:r>
          </a:p>
          <a:p>
            <a:r>
              <a:rPr lang="en-US" dirty="0"/>
              <a:t>displaced by the motion of the wing….</a:t>
            </a:r>
          </a:p>
          <a:p>
            <a:r>
              <a:rPr lang="en-US" dirty="0"/>
              <a:t>-&gt; to the angular impulse of the vortex loop….about the axis of rotation.</a:t>
            </a:r>
          </a:p>
          <a:p>
            <a:endParaRPr lang="en-US" dirty="0"/>
          </a:p>
          <a:p>
            <a:r>
              <a:rPr lang="en-US" dirty="0"/>
              <a:t>Definition of each symbol is given on the right.</a:t>
            </a:r>
          </a:p>
          <a:p>
            <a:endParaRPr lang="en-US" dirty="0"/>
          </a:p>
          <a:p>
            <a:r>
              <a:rPr lang="en-US" dirty="0"/>
              <a:t>Two things are unknown in the momentum balance equation: </a:t>
            </a:r>
          </a:p>
          <a:p>
            <a:r>
              <a:rPr lang="en-US" dirty="0"/>
              <a:t>-&gt; the loop circulation</a:t>
            </a:r>
            <a:r>
              <a:rPr lang="en-US" baseline="0" dirty="0"/>
              <a:t> and -&gt;the loop area </a:t>
            </a:r>
          </a:p>
          <a:p>
            <a:r>
              <a:rPr lang="en-US" baseline="0" dirty="0"/>
              <a:t>-&gt; projected onto the vertical plane.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11</a:t>
            </a:fld>
            <a:endParaRPr lang="en-US"/>
          </a:p>
        </p:txBody>
      </p:sp>
    </p:spTree>
    <p:extLst>
      <p:ext uri="{BB962C8B-B14F-4D97-AF65-F5344CB8AC3E}">
        <p14:creationId xmlns:p14="http://schemas.microsoft.com/office/powerpoint/2010/main" val="308446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-&gt;From the planar loop</a:t>
            </a:r>
            <a:r>
              <a:rPr lang="en-US" baseline="0" dirty="0"/>
              <a:t> geometry, S vertical -&gt; can be expressed as this.</a:t>
            </a:r>
          </a:p>
          <a:p>
            <a:endParaRPr lang="en-US" baseline="0" dirty="0"/>
          </a:p>
          <a:p>
            <a:r>
              <a:rPr lang="en-US" baseline="0" dirty="0"/>
              <a:t>Once </a:t>
            </a:r>
            <a:r>
              <a:rPr lang="en-US" baseline="0" dirty="0" err="1"/>
              <a:t>S_vertical</a:t>
            </a:r>
            <a:r>
              <a:rPr lang="en-US" baseline="0" dirty="0"/>
              <a:t> is -&gt;substituted in the momentum balance, </a:t>
            </a:r>
          </a:p>
          <a:p>
            <a:r>
              <a:rPr lang="en-US" baseline="0" dirty="0"/>
              <a:t>we get a -&gt; simplified form for the loop circulation.</a:t>
            </a:r>
          </a:p>
          <a:p>
            <a:endParaRPr lang="en-US" baseline="0" dirty="0"/>
          </a:p>
          <a:p>
            <a:r>
              <a:rPr lang="en-US" baseline="0" dirty="0"/>
              <a:t>So essentially it becomes a problem of finding the loop angle, theta. </a:t>
            </a:r>
          </a:p>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12</a:t>
            </a:fld>
            <a:endParaRPr lang="en-US"/>
          </a:p>
        </p:txBody>
      </p:sp>
    </p:spTree>
    <p:extLst>
      <p:ext uri="{BB962C8B-B14F-4D97-AF65-F5344CB8AC3E}">
        <p14:creationId xmlns:p14="http://schemas.microsoft.com/office/powerpoint/2010/main" val="659727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Finding the loop angle was challenging as the loop structure is very much three dimensional. </a:t>
            </a:r>
          </a:p>
          <a:p>
            <a:endParaRPr lang="en-US" baseline="0" dirty="0"/>
          </a:p>
          <a:p>
            <a:r>
              <a:rPr lang="en-US" baseline="0" dirty="0"/>
              <a:t>In the interest of time, I will skip the details. </a:t>
            </a:r>
            <a:r>
              <a:rPr lang="en-US" baseline="0" dirty="0" err="1"/>
              <a:t>But..briefly</a:t>
            </a:r>
            <a:r>
              <a:rPr lang="en-US" baseline="0" dirty="0"/>
              <a:t>…</a:t>
            </a:r>
          </a:p>
          <a:p>
            <a:endParaRPr lang="en-US" baseline="0" dirty="0"/>
          </a:p>
          <a:p>
            <a:r>
              <a:rPr lang="en-US" baseline="0" dirty="0"/>
              <a:t>I used the concept of -&gt; </a:t>
            </a:r>
          </a:p>
          <a:p>
            <a:r>
              <a:rPr lang="en-US" baseline="0" dirty="0"/>
              <a:t>modified angle of attack by the near wake flow ….</a:t>
            </a:r>
          </a:p>
          <a:p>
            <a:r>
              <a:rPr lang="en-US" baseline="0" dirty="0"/>
              <a:t>-&gt; and downwash, </a:t>
            </a:r>
          </a:p>
          <a:p>
            <a:r>
              <a:rPr lang="en-US" baseline="0" dirty="0"/>
              <a:t>-&gt; to find tan theta. </a:t>
            </a:r>
          </a:p>
          <a:p>
            <a:r>
              <a:rPr lang="en-US" baseline="0" dirty="0"/>
              <a:t>Everything in this term is known from either geometry or kinematics. </a:t>
            </a:r>
          </a:p>
          <a:p>
            <a:endParaRPr lang="en-US" baseline="0" dirty="0"/>
          </a:p>
          <a:p>
            <a:r>
              <a:rPr lang="en-US" baseline="0" dirty="0"/>
              <a:t>Therefore -&gt; plugging all these, lift can be found. </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13</a:t>
            </a:fld>
            <a:endParaRPr lang="en-US"/>
          </a:p>
        </p:txBody>
      </p:sp>
    </p:spTree>
    <p:extLst>
      <p:ext uri="{BB962C8B-B14F-4D97-AF65-F5344CB8AC3E}">
        <p14:creationId xmlns:p14="http://schemas.microsoft.com/office/powerpoint/2010/main" val="3528609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took a variety of cases from different research groups to compare my model with…</a:t>
            </a:r>
          </a:p>
          <a:p>
            <a:r>
              <a:rPr lang="en-US" sz="1200" kern="1200" dirty="0">
                <a:solidFill>
                  <a:schemeClr val="tx1"/>
                </a:solidFill>
                <a:effectLst/>
                <a:latin typeface="+mn-lt"/>
                <a:ea typeface="+mn-ea"/>
                <a:cs typeface="+mn-cs"/>
              </a:rPr>
              <a:t>for example, UB2 3 4 are the experimental results from our group. </a:t>
            </a:r>
          </a:p>
          <a:p>
            <a:r>
              <a:rPr lang="en-US" sz="1200" kern="1200" dirty="0">
                <a:solidFill>
                  <a:schemeClr val="tx1"/>
                </a:solidFill>
                <a:effectLst/>
                <a:latin typeface="+mn-lt"/>
                <a:ea typeface="+mn-ea"/>
                <a:cs typeface="+mn-cs"/>
              </a:rPr>
              <a:t>The others are: TU Delft, UMD, RVC, and AFRL.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-&gt;They have different ARs, Reynolds numbers, root cutouts, </a:t>
            </a:r>
          </a:p>
          <a:p>
            <a:r>
              <a:rPr lang="en-US" sz="1200" kern="1200" dirty="0">
                <a:solidFill>
                  <a:schemeClr val="tx1"/>
                </a:solidFill>
                <a:effectLst/>
                <a:latin typeface="+mn-lt"/>
                <a:ea typeface="+mn-ea"/>
                <a:cs typeface="+mn-cs"/>
              </a:rPr>
              <a:t>-&gt; and accelerations.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a:t>
            </a:r>
            <a:r>
              <a:rPr lang="en-US" sz="1200" kern="1200" baseline="0" dirty="0">
                <a:solidFill>
                  <a:schemeClr val="tx1"/>
                </a:solidFill>
                <a:effectLst/>
                <a:latin typeface="+mn-lt"/>
                <a:ea typeface="+mn-ea"/>
                <a:cs typeface="+mn-cs"/>
              </a:rPr>
              <a:t> the motion profiles, you can see that the wing at first accelerates </a:t>
            </a:r>
          </a:p>
          <a:p>
            <a:r>
              <a:rPr lang="en-US" sz="1200" kern="1200" baseline="0" dirty="0">
                <a:solidFill>
                  <a:schemeClr val="tx1"/>
                </a:solidFill>
                <a:effectLst/>
                <a:latin typeface="+mn-lt"/>
                <a:ea typeface="+mn-ea"/>
                <a:cs typeface="+mn-cs"/>
              </a:rPr>
              <a:t>over certain rotation angles, </a:t>
            </a:r>
          </a:p>
          <a:p>
            <a:r>
              <a:rPr lang="en-US" sz="1200" kern="1200" baseline="0" dirty="0">
                <a:solidFill>
                  <a:schemeClr val="tx1"/>
                </a:solidFill>
                <a:effectLst/>
                <a:latin typeface="+mn-lt"/>
                <a:ea typeface="+mn-ea"/>
                <a:cs typeface="+mn-cs"/>
              </a:rPr>
              <a:t>then rotates at a constant angular velocity. </a:t>
            </a:r>
          </a:p>
          <a:p>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force plots, X axis is angle of rotation….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is representative of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y axis is lift co-efficient.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In general the lift trend has a peak due to acceleration,</a:t>
            </a:r>
          </a:p>
          <a:p>
            <a:r>
              <a:rPr lang="en-US" sz="1200" kern="1200" baseline="0" dirty="0">
                <a:solidFill>
                  <a:schemeClr val="tx1"/>
                </a:solidFill>
                <a:effectLst/>
                <a:latin typeface="+mn-lt"/>
                <a:ea typeface="+mn-ea"/>
                <a:cs typeface="+mn-cs"/>
              </a:rPr>
              <a:t> and then over time saturates. </a:t>
            </a:r>
          </a:p>
          <a:p>
            <a:endParaRPr lang="en-US" sz="1200" kern="1200" baseline="0" dirty="0">
              <a:solidFill>
                <a:schemeClr val="tx1"/>
              </a:solidFill>
              <a:effectLst/>
              <a:latin typeface="+mn-lt"/>
              <a:ea typeface="+mn-ea"/>
              <a:cs typeface="+mn-cs"/>
            </a:endParaRPr>
          </a:p>
          <a:p>
            <a:r>
              <a:rPr lang="en-US" sz="1200" dirty="0"/>
              <a:t>There is -&gt; overall good agreement. </a:t>
            </a:r>
          </a:p>
          <a:p>
            <a:r>
              <a:rPr lang="en-US" sz="1200" dirty="0"/>
              <a:t>-&gt;</a:t>
            </a:r>
            <a:r>
              <a:rPr lang="en-US" sz="1200" b="0" i="0" u="none" strike="noStrike" kern="1200" baseline="0" dirty="0">
                <a:solidFill>
                  <a:schemeClr val="tx1"/>
                </a:solidFill>
                <a:latin typeface="+mn-lt"/>
                <a:ea typeface="+mn-ea"/>
                <a:cs typeface="+mn-cs"/>
              </a:rPr>
              <a:t>The model reasonably predicts lift co-efficient ….</a:t>
            </a:r>
          </a:p>
          <a:p>
            <a:r>
              <a:rPr lang="en-US" sz="1200" b="0" i="0" u="none" strike="noStrike" kern="1200" baseline="0" dirty="0">
                <a:solidFill>
                  <a:schemeClr val="tx1"/>
                </a:solidFill>
                <a:latin typeface="+mn-lt"/>
                <a:ea typeface="+mn-ea"/>
                <a:cs typeface="+mn-cs"/>
              </a:rPr>
              <a:t>within 18% of the experimental results during the wing’s steady motion.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trend is also captured well.</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It is not always effective at capturing -&gt; the startup-acceleration peak, </a:t>
            </a:r>
          </a:p>
          <a:p>
            <a:r>
              <a:rPr lang="en-US" sz="1200" b="0" i="0" u="none" strike="noStrike" kern="1200" baseline="0" dirty="0">
                <a:solidFill>
                  <a:schemeClr val="tx1"/>
                </a:solidFill>
                <a:latin typeface="+mn-lt"/>
                <a:ea typeface="+mn-ea"/>
                <a:cs typeface="+mn-cs"/>
              </a:rPr>
              <a:t>and the deviation is more than 20% of the experimental results. </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However, -&gt; it gives a reasonable estimate of the peak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when compared with the numerical simulation.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mean lift, -&gt; t</a:t>
            </a:r>
            <a:r>
              <a:rPr lang="en-US" sz="1200" dirty="0"/>
              <a:t>he deviation is within 20%, </a:t>
            </a:r>
          </a:p>
          <a:p>
            <a:r>
              <a:rPr lang="en-US" sz="1200" dirty="0"/>
              <a:t>for some cases it is below 10%. </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14</a:t>
            </a:fld>
            <a:endParaRPr lang="en-US"/>
          </a:p>
        </p:txBody>
      </p:sp>
    </p:spTree>
    <p:extLst>
      <p:ext uri="{BB962C8B-B14F-4D97-AF65-F5344CB8AC3E}">
        <p14:creationId xmlns:p14="http://schemas.microsoft.com/office/powerpoint/2010/main" val="3436693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unsteady lift comparison, let’s look at steady lift comparisons.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Dickinson et al. measured the steady lift for a robotic fruit-fly wing …..rotating from rest ….for angles of attack ranging from 0 to 90.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used a rectangular geometry, but matched the wing area and Rossby number for my model.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compared two things with Dickinson’s experimental results: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-&gt; I mathematically derived a stead-state equation …from the unsteady model I talked about earlier….solid line shows the steady state model. And also the formula is very simple.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took another approach:  -&gt; I averaged the CL from the unsteady model… over 150 degrees to 250 degrees of rotation angle. It’s shown with asterisk symbol on the plot.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both approaches have an excellent match with the experimental data.</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15</a:t>
            </a:fld>
            <a:endParaRPr lang="en-US"/>
          </a:p>
        </p:txBody>
      </p:sp>
    </p:spTree>
    <p:extLst>
      <p:ext uri="{BB962C8B-B14F-4D97-AF65-F5344CB8AC3E}">
        <p14:creationId xmlns:p14="http://schemas.microsoft.com/office/powerpoint/2010/main" val="1374714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the gust mitigation problem. Recently</a:t>
            </a:r>
            <a:r>
              <a:rPr lang="en-US" baseline="0" dirty="0"/>
              <a:t> </a:t>
            </a:r>
            <a:r>
              <a:rPr lang="en-US" dirty="0"/>
              <a:t>many researchers have been looking into various kinds of gust responses… in attached</a:t>
            </a:r>
            <a:r>
              <a:rPr lang="en-US" baseline="0" dirty="0"/>
              <a:t> or separated flows, particularly the researchers in the NATO AVT group. </a:t>
            </a:r>
          </a:p>
          <a:p>
            <a:endParaRPr lang="en-US" baseline="0" dirty="0"/>
          </a:p>
          <a:p>
            <a:r>
              <a:rPr lang="en-US" baseline="0" dirty="0"/>
              <a:t>-&gt;Two common types of transverse gust are shown in the picture…..</a:t>
            </a:r>
          </a:p>
          <a:p>
            <a:r>
              <a:rPr lang="en-US" baseline="0" dirty="0"/>
              <a:t>gust velocity as a square wave function , </a:t>
            </a:r>
          </a:p>
          <a:p>
            <a:r>
              <a:rPr lang="en-US" baseline="0" dirty="0"/>
              <a:t>and another is a sine-squared variation. </a:t>
            </a:r>
          </a:p>
          <a:p>
            <a:endParaRPr lang="en-US" baseline="0" dirty="0"/>
          </a:p>
          <a:p>
            <a:r>
              <a:rPr lang="en-US" baseline="0" dirty="0"/>
              <a:t>-&gt; A wing can also experience vortex gusts. </a:t>
            </a:r>
          </a:p>
          <a:p>
            <a:endParaRPr lang="en-US" baseline="0" dirty="0"/>
          </a:p>
          <a:p>
            <a:r>
              <a:rPr lang="en-US" baseline="0" dirty="0"/>
              <a:t>-&gt;We are experimenting with streamwise gusts: we are using step velocity functions….</a:t>
            </a:r>
          </a:p>
          <a:p>
            <a:endParaRPr lang="en-US" baseline="0" dirty="0"/>
          </a:p>
          <a:p>
            <a:r>
              <a:rPr lang="en-US" baseline="0" dirty="0"/>
              <a:t>-&gt;another group is looking into periodic streamwise gusts. </a:t>
            </a:r>
          </a:p>
          <a:p>
            <a:endParaRPr lang="en-US" baseline="0" dirty="0"/>
          </a:p>
          <a:p>
            <a:r>
              <a:rPr lang="en-US" baseline="0" dirty="0"/>
              <a:t>At first researchers are trying to understand the gust effects and then </a:t>
            </a:r>
            <a:r>
              <a:rPr lang="en-US" dirty="0"/>
              <a:t>exploring</a:t>
            </a:r>
            <a:r>
              <a:rPr lang="en-US" baseline="0" dirty="0"/>
              <a:t> gust mitigation potential of flapping wings.</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16</a:t>
            </a:fld>
            <a:endParaRPr lang="en-US"/>
          </a:p>
        </p:txBody>
      </p:sp>
    </p:spTree>
    <p:extLst>
      <p:ext uri="{BB962C8B-B14F-4D97-AF65-F5344CB8AC3E}">
        <p14:creationId xmlns:p14="http://schemas.microsoft.com/office/powerpoint/2010/main" val="1086021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gust mitigation, we particularly focused on streamwise gust…streamwise gust means there is a sudden increase or decrease in velocity in the streamwise direction. </a:t>
            </a:r>
          </a:p>
          <a:p>
            <a:r>
              <a:rPr lang="en-US" dirty="0"/>
              <a:t>For our case, we increase the speed by 50% for </a:t>
            </a:r>
            <a:r>
              <a:rPr lang="en-US" dirty="0" err="1"/>
              <a:t>stepup</a:t>
            </a:r>
            <a:r>
              <a:rPr lang="en-US" dirty="0"/>
              <a:t> and decrease the same amount for stepdown, over 1 chord distance during wing’s travel. </a:t>
            </a:r>
          </a:p>
          <a:p>
            <a:endParaRPr lang="en-US" dirty="0"/>
          </a:p>
          <a:p>
            <a:r>
              <a:rPr lang="en-US" dirty="0"/>
              <a:t>The gust starts at 21 chords distance from the start of the wing motion. </a:t>
            </a:r>
          </a:p>
          <a:p>
            <a:endParaRPr lang="en-US" dirty="0"/>
          </a:p>
          <a:p>
            <a:r>
              <a:rPr lang="en-US" dirty="0"/>
              <a:t>You can see the Reynolds number changes here.</a:t>
            </a:r>
          </a:p>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17</a:t>
            </a:fld>
            <a:endParaRPr lang="en-US"/>
          </a:p>
        </p:txBody>
      </p:sp>
    </p:spTree>
    <p:extLst>
      <p:ext uri="{BB962C8B-B14F-4D97-AF65-F5344CB8AC3E}">
        <p14:creationId xmlns:p14="http://schemas.microsoft.com/office/powerpoint/2010/main" val="1922329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step-up gust, the wing starts out with the panel </a:t>
            </a:r>
            <a:r>
              <a:rPr lang="en-US" dirty="0" err="1"/>
              <a:t>extended..calling</a:t>
            </a:r>
            <a:r>
              <a:rPr lang="en-US" dirty="0"/>
              <a:t> that “static sweep” , then after actuating the tip inward it becomes a rectangular shape. </a:t>
            </a:r>
          </a:p>
          <a:p>
            <a:endParaRPr lang="en-US" dirty="0"/>
          </a:p>
          <a:p>
            <a:r>
              <a:rPr lang="en-US" dirty="0"/>
              <a:t>The opposite is true for stepdown. Starts out as a rectangular wing, then after actuating the tip outward, becomes </a:t>
            </a:r>
            <a:r>
              <a:rPr lang="en-US" dirty="0" err="1"/>
              <a:t>staticsweep</a:t>
            </a:r>
            <a:r>
              <a:rPr lang="en-US" dirty="0"/>
              <a:t>. </a:t>
            </a:r>
          </a:p>
          <a:p>
            <a:r>
              <a:rPr lang="en-US" dirty="0"/>
              <a:t>For both cases actuation occurs at 21.5 chords.</a:t>
            </a:r>
          </a:p>
          <a:p>
            <a:endParaRPr lang="en-US" dirty="0"/>
          </a:p>
          <a:p>
            <a:r>
              <a:rPr lang="en-US" dirty="0"/>
              <a:t>Here are the parameters: AR 4</a:t>
            </a:r>
            <a:r>
              <a:rPr lang="en-US" b="1" dirty="0"/>
              <a:t> for rectangular shape, 6 with the panel extended. Angle of attack 45 deg., sweep angle 45 when extended.</a:t>
            </a:r>
          </a:p>
          <a:p>
            <a:endParaRPr lang="en-US" b="1" dirty="0"/>
          </a:p>
        </p:txBody>
      </p:sp>
      <p:sp>
        <p:nvSpPr>
          <p:cNvPr id="4" name="Slide Number Placeholder 3"/>
          <p:cNvSpPr>
            <a:spLocks noGrp="1"/>
          </p:cNvSpPr>
          <p:nvPr>
            <p:ph type="sldNum" sz="quarter" idx="5"/>
          </p:nvPr>
        </p:nvSpPr>
        <p:spPr/>
        <p:txBody>
          <a:bodyPr/>
          <a:lstStyle/>
          <a:p>
            <a:fld id="{9546F947-CBA3-4C02-8CFE-9A8639FFF36F}" type="slidenum">
              <a:rPr lang="en-US" smtClean="0"/>
              <a:t>18</a:t>
            </a:fld>
            <a:endParaRPr lang="en-US"/>
          </a:p>
        </p:txBody>
      </p:sp>
    </p:spTree>
    <p:extLst>
      <p:ext uri="{BB962C8B-B14F-4D97-AF65-F5344CB8AC3E}">
        <p14:creationId xmlns:p14="http://schemas.microsoft.com/office/powerpoint/2010/main" val="256511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experimental facility. </a:t>
            </a:r>
          </a:p>
          <a:p>
            <a:endParaRPr lang="en-US" dirty="0"/>
          </a:p>
          <a:p>
            <a:r>
              <a:rPr lang="en-US" dirty="0"/>
              <a:t>-&gt;We installed a</a:t>
            </a:r>
            <a:r>
              <a:rPr lang="en-US" baseline="0" dirty="0"/>
              <a:t> 3m long linear stage on this glass water tank. </a:t>
            </a:r>
          </a:p>
          <a:p>
            <a:endParaRPr lang="en-US" baseline="0" dirty="0"/>
          </a:p>
          <a:p>
            <a:r>
              <a:rPr lang="en-US" baseline="0" dirty="0"/>
              <a:t>-&gt;The wing is suspended vertically from the linear stage. </a:t>
            </a:r>
          </a:p>
          <a:p>
            <a:endParaRPr lang="en-US" baseline="0" dirty="0"/>
          </a:p>
          <a:p>
            <a:r>
              <a:rPr lang="en-US" baseline="0" dirty="0"/>
              <a:t>-&gt;The rectangular flat plate wing has a tip panel attached via pivot at the wing tip. </a:t>
            </a:r>
          </a:p>
          <a:p>
            <a:endParaRPr lang="en-US" baseline="0" dirty="0"/>
          </a:p>
          <a:p>
            <a:r>
              <a:rPr lang="en-US" baseline="0" dirty="0"/>
              <a:t>That panel can be rotated in and out of the wing… </a:t>
            </a:r>
          </a:p>
          <a:p>
            <a:r>
              <a:rPr lang="en-US" baseline="0" dirty="0"/>
              <a:t>-&gt; using a control rod that goes through the inside of the wing. </a:t>
            </a:r>
          </a:p>
          <a:p>
            <a:endParaRPr lang="en-US" baseline="0" dirty="0"/>
          </a:p>
          <a:p>
            <a:r>
              <a:rPr lang="en-US" baseline="0" dirty="0"/>
              <a:t>The other end of it is attached to a motor arm. </a:t>
            </a:r>
          </a:p>
          <a:p>
            <a:endParaRPr lang="en-US" baseline="0" dirty="0"/>
          </a:p>
          <a:p>
            <a:r>
              <a:rPr lang="en-US" baseline="0" dirty="0"/>
              <a:t>This motor and the linear stage work in sync </a:t>
            </a:r>
          </a:p>
          <a:p>
            <a:r>
              <a:rPr lang="en-US" baseline="0" dirty="0"/>
              <a:t>with the help of a programmable controller. </a:t>
            </a:r>
          </a:p>
          <a:p>
            <a:endParaRPr lang="en-US" baseline="0" dirty="0"/>
          </a:p>
          <a:p>
            <a:r>
              <a:rPr lang="en-US" baseline="0" dirty="0"/>
              <a:t>At the base of the wing, there is a transducer that measures forces.</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19</a:t>
            </a:fld>
            <a:endParaRPr lang="en-US"/>
          </a:p>
        </p:txBody>
      </p:sp>
    </p:spTree>
    <p:extLst>
      <p:ext uri="{BB962C8B-B14F-4D97-AF65-F5344CB8AC3E}">
        <p14:creationId xmlns:p14="http://schemas.microsoft.com/office/powerpoint/2010/main" val="420087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research in unsteady vortex flows important? An understanding of the </a:t>
            </a:r>
            <a:r>
              <a:rPr lang="en-US" dirty="0" err="1"/>
              <a:t>vortical</a:t>
            </a:r>
            <a:r>
              <a:rPr lang="en-US" dirty="0"/>
              <a:t> structures and vortex breakdown is essential for the development of highly maneuverable air vehicles. All these applications involve unsteady vortex flows and the design of these systems needs a good understanding of the flows. </a:t>
            </a:r>
          </a:p>
        </p:txBody>
      </p:sp>
      <p:sp>
        <p:nvSpPr>
          <p:cNvPr id="4" name="Slide Number Placeholder 3"/>
          <p:cNvSpPr>
            <a:spLocks noGrp="1"/>
          </p:cNvSpPr>
          <p:nvPr>
            <p:ph type="sldNum" sz="quarter" idx="5"/>
          </p:nvPr>
        </p:nvSpPr>
        <p:spPr/>
        <p:txBody>
          <a:bodyPr/>
          <a:lstStyle/>
          <a:p>
            <a:fld id="{9546F947-CBA3-4C02-8CFE-9A8639FFF36F}" type="slidenum">
              <a:rPr lang="en-US" smtClean="0"/>
              <a:t>2</a:t>
            </a:fld>
            <a:endParaRPr lang="en-US"/>
          </a:p>
        </p:txBody>
      </p:sp>
    </p:spTree>
    <p:extLst>
      <p:ext uri="{BB962C8B-B14F-4D97-AF65-F5344CB8AC3E}">
        <p14:creationId xmlns:p14="http://schemas.microsoft.com/office/powerpoint/2010/main" val="3640396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dye viz experiments,</a:t>
            </a:r>
          </a:p>
          <a:p>
            <a:endParaRPr lang="en-US" dirty="0"/>
          </a:p>
          <a:p>
            <a:r>
              <a:rPr lang="en-US" dirty="0"/>
              <a:t>I used white backgrounds and white paint on the </a:t>
            </a:r>
            <a:r>
              <a:rPr lang="en-US" baseline="0" dirty="0"/>
              <a:t>wing for better contrast. </a:t>
            </a:r>
          </a:p>
          <a:p>
            <a:r>
              <a:rPr lang="en-US" baseline="0" dirty="0"/>
              <a:t>-&gt;On the right, you can see a closeup view of the wing. </a:t>
            </a:r>
          </a:p>
          <a:p>
            <a:endParaRPr lang="en-US" baseline="0" dirty="0"/>
          </a:p>
          <a:p>
            <a:r>
              <a:rPr lang="en-US" baseline="0" dirty="0"/>
              <a:t>3 dye tubes are internally embedded and one is externally attached. </a:t>
            </a:r>
          </a:p>
          <a:p>
            <a:r>
              <a:rPr lang="en-US" baseline="0" dirty="0"/>
              <a:t>-&gt; These tubes feed dye to the points of interest. </a:t>
            </a:r>
          </a:p>
          <a:p>
            <a:endParaRPr lang="en-US" baseline="0" dirty="0"/>
          </a:p>
          <a:p>
            <a:r>
              <a:rPr lang="en-US" dirty="0"/>
              <a:t>The</a:t>
            </a:r>
            <a:r>
              <a:rPr lang="en-US" baseline="0" dirty="0"/>
              <a:t> n</a:t>
            </a:r>
            <a:r>
              <a:rPr lang="en-US" dirty="0"/>
              <a:t>eutrally buoyant dye is prepared in-house.</a:t>
            </a:r>
            <a:endParaRPr lang="en-US" baseline="0" dirty="0"/>
          </a:p>
          <a:p>
            <a:r>
              <a:rPr lang="en-US" baseline="0" dirty="0"/>
              <a:t>The dye is delivered through the gravity feed system. </a:t>
            </a:r>
          </a:p>
          <a:p>
            <a:endParaRPr lang="en-US" baseline="0" dirty="0"/>
          </a:p>
          <a:p>
            <a:r>
              <a:rPr lang="en-US" baseline="0" dirty="0"/>
              <a:t>-&gt;3 orthogonal camera views were captured to have a better visualization of the flow. </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20</a:t>
            </a:fld>
            <a:endParaRPr lang="en-US"/>
          </a:p>
        </p:txBody>
      </p:sp>
    </p:spTree>
    <p:extLst>
      <p:ext uri="{BB962C8B-B14F-4D97-AF65-F5344CB8AC3E}">
        <p14:creationId xmlns:p14="http://schemas.microsoft.com/office/powerpoint/2010/main" val="1064852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21</a:t>
            </a:fld>
            <a:endParaRPr lang="en-US"/>
          </a:p>
        </p:txBody>
      </p:sp>
    </p:spTree>
    <p:extLst>
      <p:ext uri="{BB962C8B-B14F-4D97-AF65-F5344CB8AC3E}">
        <p14:creationId xmlns:p14="http://schemas.microsoft.com/office/powerpoint/2010/main" val="1417085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Two different gust types…..</a:t>
            </a:r>
            <a:r>
              <a:rPr lang="en-US" baseline="0" dirty="0"/>
              <a:t>step up and step down…</a:t>
            </a:r>
          </a:p>
          <a:p>
            <a:endParaRPr lang="en-US" baseline="0" dirty="0"/>
          </a:p>
          <a:p>
            <a:r>
              <a:rPr lang="en-US" baseline="0" dirty="0"/>
              <a:t>then each has 3 types of ramps….1chord -&gt;….1chord means distance traveled by the wing of length 1 chord…..then, 3chords -&gt; and 6chords.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dirty="0"/>
              <a:t>Force plots are at the top….and some dye visualization pictures are shown at the bottom.</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dirty="0"/>
              <a:t>Step-up </a:t>
            </a:r>
            <a:r>
              <a:rPr lang="en-US" sz="1200" dirty="0">
                <a:solidFill>
                  <a:srgbClr val="FF0000"/>
                </a:solidFill>
              </a:rPr>
              <a:t>1c</a:t>
            </a:r>
            <a:r>
              <a:rPr lang="en-US" sz="1200" dirty="0"/>
              <a:t> ramp has the highest added-mass dominated peak, and 2 distinct circ.-force peaks.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dirty="0"/>
              <a:t>The 2</a:t>
            </a:r>
            <a:r>
              <a:rPr lang="en-US" sz="1200" baseline="30000" dirty="0"/>
              <a:t>nd</a:t>
            </a:r>
            <a:r>
              <a:rPr lang="en-US" sz="1200" dirty="0"/>
              <a:t> peak is present for </a:t>
            </a:r>
            <a:r>
              <a:rPr lang="en-US" sz="1200" dirty="0">
                <a:solidFill>
                  <a:srgbClr val="00B050"/>
                </a:solidFill>
              </a:rPr>
              <a:t>3c</a:t>
            </a:r>
            <a:r>
              <a:rPr lang="en-US" sz="1200" dirty="0"/>
              <a:t> ramp but not for </a:t>
            </a:r>
            <a:r>
              <a:rPr lang="en-US" sz="1200" dirty="0">
                <a:solidFill>
                  <a:srgbClr val="3536FF"/>
                </a:solidFill>
              </a:rPr>
              <a:t>6c</a:t>
            </a:r>
            <a:r>
              <a:rPr lang="en-US" sz="1200" dirty="0">
                <a:solidFill>
                  <a:schemeClr val="tx1"/>
                </a:solidFill>
              </a:rPr>
              <a:t>.</a:t>
            </a:r>
            <a:r>
              <a:rPr lang="en-US" sz="1200" baseline="0" dirty="0">
                <a:solidFill>
                  <a:schemeClr val="tx1"/>
                </a:solidFill>
              </a:rPr>
              <a:t>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solidFill>
                <a:schemeClr val="tx1"/>
              </a:solidFill>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solidFill>
                  <a:schemeClr val="tx1"/>
                </a:solidFill>
              </a:rPr>
              <a:t>Those circulatory lift peaks are due to the formation of LEVs. When the LEV sheds there’s a drop in lift.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solidFill>
                <a:schemeClr val="tx1"/>
              </a:solidFill>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solidFill>
                  <a:schemeClr val="tx1"/>
                </a:solidFill>
              </a:rPr>
              <a:t>Trailing edge vortices also form and shed.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solidFill>
                <a:schemeClr val="tx1"/>
              </a:solidFill>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dirty="0"/>
              <a:t>Step-down:</a:t>
            </a:r>
            <a:r>
              <a:rPr lang="en-US" sz="1200" baseline="0" dirty="0"/>
              <a:t> </a:t>
            </a:r>
            <a:r>
              <a:rPr lang="en-US" sz="1200" dirty="0"/>
              <a:t>has C</a:t>
            </a:r>
            <a:r>
              <a:rPr lang="en-US" sz="1200" baseline="-25000" dirty="0"/>
              <a:t>L</a:t>
            </a:r>
            <a:r>
              <a:rPr lang="en-US" sz="1200" dirty="0"/>
              <a:t> &lt; 0 added-mass contribution—during wing deceleration for 1c ramp.</a:t>
            </a:r>
            <a:r>
              <a:rPr lang="en-US" sz="1200" baseline="0" dirty="0"/>
              <a:t>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t>It is due to the -&gt; </a:t>
            </a:r>
            <a:r>
              <a:rPr lang="en-US" sz="1200" dirty="0"/>
              <a:t>prior wake impingement or</a:t>
            </a:r>
            <a:r>
              <a:rPr lang="en-US" sz="1200" baseline="0" dirty="0"/>
              <a:t> </a:t>
            </a:r>
            <a:r>
              <a:rPr lang="en-US" sz="1200" dirty="0"/>
              <a:t>interaction with the</a:t>
            </a:r>
            <a:r>
              <a:rPr lang="en-US" sz="1200" baseline="0" dirty="0"/>
              <a:t> </a:t>
            </a:r>
            <a:r>
              <a:rPr lang="en-US" sz="1200" dirty="0"/>
              <a:t>wing.</a:t>
            </a:r>
            <a:r>
              <a:rPr lang="en-US" sz="1200" baseline="0" dirty="0"/>
              <a:t> Impinging wake disrupts the tip vortex flow.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aseline="0" dirty="0"/>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t>See how the wake here looks different from the </a:t>
            </a:r>
            <a:r>
              <a:rPr lang="en-US" sz="1200" baseline="0" dirty="0" err="1"/>
              <a:t>stepup</a:t>
            </a:r>
            <a:r>
              <a:rPr lang="en-US" sz="1200" baseline="0" dirty="0"/>
              <a:t> case. The wake is wider in the span and chordwise direction.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mn-cs"/>
              </a:rPr>
              <a:t>The LE shear layer is deflected upward. The overall wake angle increases dramatically, which could explain the lift force drop.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lang="en-US" sz="1200" baseline="0" dirty="0"/>
              <a:t>But finally </a:t>
            </a:r>
            <a:r>
              <a:rPr lang="en-US" sz="1200" dirty="0"/>
              <a:t>the CL recovers to a circ. peak for all cases. </a:t>
            </a:r>
          </a:p>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p:txBody>
      </p:sp>
      <p:sp>
        <p:nvSpPr>
          <p:cNvPr id="4" name="Slide Number Placeholder 3"/>
          <p:cNvSpPr>
            <a:spLocks noGrp="1"/>
          </p:cNvSpPr>
          <p:nvPr>
            <p:ph type="sldNum" sz="quarter" idx="5"/>
          </p:nvPr>
        </p:nvSpPr>
        <p:spPr/>
        <p:txBody>
          <a:bodyPr/>
          <a:lstStyle/>
          <a:p>
            <a:fld id="{233C56A0-F39C-0D45-8BD4-2611E3E9E6DA}" type="slidenum">
              <a:rPr lang="en-US" smtClean="0"/>
              <a:t>22</a:t>
            </a:fld>
            <a:endParaRPr lang="en-US"/>
          </a:p>
        </p:txBody>
      </p:sp>
    </p:spTree>
    <p:extLst>
      <p:ext uri="{BB962C8B-B14F-4D97-AF65-F5344CB8AC3E}">
        <p14:creationId xmlns:p14="http://schemas.microsoft.com/office/powerpoint/2010/main" val="495384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a:t>
            </a:r>
            <a:r>
              <a:rPr lang="en-US" baseline="0" dirty="0"/>
              <a:t> I am </a:t>
            </a:r>
            <a:r>
              <a:rPr lang="en-US" baseline="0" dirty="0" err="1"/>
              <a:t>gonna</a:t>
            </a:r>
            <a:r>
              <a:rPr lang="en-US" baseline="0" dirty="0"/>
              <a:t> talk about the step-up gust and the effects of actuating the tip inward.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wing started out with -&gt; a sweep, then while going through the step-up gust,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 the tip is actuated inward and therefore the wing attains a rectangular shape. -&gt;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23</a:t>
            </a:fld>
            <a:endParaRPr lang="en-US"/>
          </a:p>
        </p:txBody>
      </p:sp>
    </p:spTree>
    <p:extLst>
      <p:ext uri="{BB962C8B-B14F-4D97-AF65-F5344CB8AC3E}">
        <p14:creationId xmlns:p14="http://schemas.microsoft.com/office/powerpoint/2010/main" val="1001744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lift co-efficient plots against the number of chords traveled. The top row is for AR4, and the bottom is for AR2. </a:t>
            </a:r>
          </a:p>
          <a:p>
            <a:endParaRPr lang="en-US" dirty="0"/>
          </a:p>
          <a:p>
            <a:r>
              <a:rPr lang="en-US" dirty="0"/>
              <a:t>Earlier</a:t>
            </a:r>
            <a:r>
              <a:rPr lang="en-US" baseline="0" dirty="0"/>
              <a:t> w</a:t>
            </a:r>
            <a:r>
              <a:rPr lang="en-US" dirty="0"/>
              <a:t>e saw that</a:t>
            </a:r>
            <a:r>
              <a:rPr lang="en-US" baseline="0" dirty="0"/>
              <a:t> without a gust, the lift-coefficient CL should be flat after about 20 chords traveled </a:t>
            </a:r>
          </a:p>
          <a:p>
            <a:r>
              <a:rPr lang="en-US" baseline="0" dirty="0"/>
              <a:t>notice the dashed gray…. </a:t>
            </a:r>
          </a:p>
          <a:p>
            <a:r>
              <a:rPr lang="en-US" baseline="0" dirty="0"/>
              <a:t>but </a:t>
            </a:r>
            <a:r>
              <a:rPr lang="en-US" dirty="0"/>
              <a:t>due to the step-up gust, the</a:t>
            </a:r>
            <a:r>
              <a:rPr lang="en-US" baseline="0" dirty="0"/>
              <a:t> lift co-efficient increases, </a:t>
            </a:r>
          </a:p>
          <a:p>
            <a:endParaRPr lang="en-US" baseline="0" dirty="0"/>
          </a:p>
          <a:p>
            <a:r>
              <a:rPr lang="en-US" baseline="0" dirty="0"/>
              <a:t>Although this amount of increase varies with gust ramp distances </a:t>
            </a:r>
          </a:p>
          <a:p>
            <a:r>
              <a:rPr lang="en-US" baseline="0" dirty="0"/>
              <a:t>and also aspect ratios as you can see here. </a:t>
            </a:r>
          </a:p>
          <a:p>
            <a:endParaRPr lang="en-US" baseline="0" dirty="0"/>
          </a:p>
          <a:p>
            <a:r>
              <a:rPr lang="en-US" baseline="0" dirty="0"/>
              <a:t>So our aim is to bring the lift co-efficient down, closer to the flat curve. </a:t>
            </a:r>
          </a:p>
          <a:p>
            <a:endParaRPr lang="en-US" baseline="0" dirty="0"/>
          </a:p>
          <a:p>
            <a:r>
              <a:rPr lang="en-US" baseline="0" dirty="0"/>
              <a:t>To achieve that, the tip panel is actuated inward during the gust. </a:t>
            </a:r>
          </a:p>
          <a:p>
            <a:endParaRPr lang="en-US" baseline="0" dirty="0"/>
          </a:p>
          <a:p>
            <a:r>
              <a:rPr lang="en-US" baseline="0" dirty="0"/>
              <a:t>-&gt;Here we compare the actuation effects with its pre- and post-gust shapes,</a:t>
            </a:r>
          </a:p>
          <a:p>
            <a:r>
              <a:rPr lang="en-US" baseline="0" dirty="0"/>
              <a:t> i.e. the rectangular (dashed black lines) and static sweep (dotted lines). </a:t>
            </a:r>
          </a:p>
          <a:p>
            <a:endParaRPr lang="en-US" baseline="0" dirty="0"/>
          </a:p>
          <a:p>
            <a:r>
              <a:rPr lang="en-US" baseline="0" dirty="0"/>
              <a:t>Out of the two actuation timings that I considered, </a:t>
            </a:r>
          </a:p>
          <a:p>
            <a:r>
              <a:rPr lang="en-US" baseline="0" dirty="0"/>
              <a:t>the early actuation, i.e. 21.5c actuation lowers gust peak for 3c and 6c ramps, </a:t>
            </a:r>
          </a:p>
          <a:p>
            <a:r>
              <a:rPr lang="en-US" baseline="0" dirty="0"/>
              <a:t>-&gt; whereas 50% actuation has more prolonged benefit. </a:t>
            </a:r>
          </a:p>
          <a:p>
            <a:endParaRPr lang="en-US" baseline="0" dirty="0"/>
          </a:p>
          <a:p>
            <a:r>
              <a:rPr lang="en-US" baseline="0" dirty="0"/>
              <a:t>For 1c ramp, 21.5c actuation is the 50% actuation. </a:t>
            </a:r>
          </a:p>
          <a:p>
            <a:r>
              <a:rPr lang="en-US" baseline="0" dirty="0"/>
              <a:t>Though the gust peak is unaffected, the actuation reduces the gust force significantly afterward in a sustained manner. </a:t>
            </a:r>
          </a:p>
          <a:p>
            <a:endParaRPr lang="en-US" baseline="0" dirty="0"/>
          </a:p>
          <a:p>
            <a:r>
              <a:rPr lang="en-US" baseline="0" dirty="0"/>
              <a:t>And more so for AR 2. </a:t>
            </a:r>
            <a:endParaRPr lang="en-US" dirty="0"/>
          </a:p>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24</a:t>
            </a:fld>
            <a:endParaRPr lang="en-US"/>
          </a:p>
        </p:txBody>
      </p:sp>
    </p:spTree>
    <p:extLst>
      <p:ext uri="{BB962C8B-B14F-4D97-AF65-F5344CB8AC3E}">
        <p14:creationId xmlns:p14="http://schemas.microsoft.com/office/powerpoint/2010/main" val="2084099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25</a:t>
            </a:fld>
            <a:endParaRPr lang="en-US"/>
          </a:p>
        </p:txBody>
      </p:sp>
    </p:spTree>
    <p:extLst>
      <p:ext uri="{BB962C8B-B14F-4D97-AF65-F5344CB8AC3E}">
        <p14:creationId xmlns:p14="http://schemas.microsoft.com/office/powerpoint/2010/main" val="4035997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 study the differences in </a:t>
            </a:r>
            <a:r>
              <a:rPr lang="en-US" sz="1200" b="0" i="0" u="none" strike="noStrike" kern="1200" baseline="0" dirty="0" err="1">
                <a:solidFill>
                  <a:schemeClr val="tx1"/>
                </a:solidFill>
                <a:latin typeface="+mn-lt"/>
                <a:ea typeface="+mn-ea"/>
                <a:cs typeface="+mn-cs"/>
              </a:rPr>
              <a:t>flowfield</a:t>
            </a:r>
            <a:r>
              <a:rPr lang="en-US" sz="1200" b="0" i="0" u="none" strike="noStrike" kern="1200" baseline="0" dirty="0">
                <a:solidFill>
                  <a:schemeClr val="tx1"/>
                </a:solidFill>
                <a:latin typeface="+mn-lt"/>
                <a:ea typeface="+mn-ea"/>
                <a:cs typeface="+mn-cs"/>
              </a:rPr>
              <a:t> for the two types of gusts and also variation in wing shapes, today we will focus on total positive circulation near the wing.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 is calculated using the positive spanwise vorticity, </a:t>
            </a:r>
            <a:r>
              <a:rPr lang="en-US" sz="1200" b="0" i="1" u="none" strike="noStrike" kern="1200" baseline="0" dirty="0" err="1">
                <a:solidFill>
                  <a:schemeClr val="tx1"/>
                </a:solidFill>
                <a:latin typeface="+mn-lt"/>
                <a:ea typeface="+mn-ea"/>
                <a:cs typeface="+mn-cs"/>
              </a:rPr>
              <a:t>omega_</a:t>
            </a:r>
            <a:r>
              <a:rPr lang="en-US" sz="1200" b="0" i="0" u="none" strike="noStrike" kern="1200" baseline="0" dirty="0" err="1">
                <a:solidFill>
                  <a:schemeClr val="tx1"/>
                </a:solidFill>
                <a:latin typeface="+mn-lt"/>
                <a:ea typeface="+mn-ea"/>
                <a:cs typeface="+mn-cs"/>
              </a:rPr>
              <a:t>z</a:t>
            </a:r>
            <a:r>
              <a:rPr lang="en-US" sz="1200" b="0" i="0" u="none" strike="noStrike" kern="1200" baseline="0" dirty="0">
                <a:solidFill>
                  <a:schemeClr val="tx1"/>
                </a:solidFill>
                <a:latin typeface="+mn-lt"/>
                <a:ea typeface="+mn-ea"/>
                <a:cs typeface="+mn-cs"/>
              </a:rPr>
              <a:t> in the 1c by 1c square region as indicated by the black box using that formula. </a:t>
            </a:r>
            <a:r>
              <a:rPr lang="en-US" sz="1200" b="0" i="0" kern="1200" dirty="0">
                <a:solidFill>
                  <a:schemeClr val="tx1"/>
                </a:solidFill>
                <a:effectLst/>
                <a:latin typeface="+mn-lt"/>
                <a:ea typeface="+mn-ea"/>
                <a:cs typeface="+mn-cs"/>
              </a:rPr>
              <a:t>The positive </a:t>
            </a:r>
            <a:r>
              <a:rPr lang="en-US" sz="1200" b="0" i="0" kern="1200" dirty="0" err="1">
                <a:solidFill>
                  <a:schemeClr val="tx1"/>
                </a:solidFill>
                <a:effectLst/>
                <a:latin typeface="+mn-lt"/>
                <a:ea typeface="+mn-ea"/>
                <a:cs typeface="+mn-cs"/>
              </a:rPr>
              <a:t>ωz</a:t>
            </a:r>
            <a:r>
              <a:rPr lang="en-US" sz="1200" b="0" i="0" kern="1200" dirty="0">
                <a:solidFill>
                  <a:schemeClr val="tx1"/>
                </a:solidFill>
                <a:effectLst/>
                <a:latin typeface="+mn-lt"/>
                <a:ea typeface="+mn-ea"/>
                <a:cs typeface="+mn-cs"/>
              </a:rPr>
              <a:t> is contained in the LEV and the negative in the TEV.</a:t>
            </a:r>
            <a:endParaRPr lang="en-US" dirty="0"/>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plot on the right hand side shows total positive circulation calculated in the box, vs chords distance traveled by the wing.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box moves with the wing as it translates. Essentially, the box contains all LEVs that are close to the wing, and are likely to contribute to the lift force on the wing.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26</a:t>
            </a:fld>
            <a:endParaRPr lang="en-US"/>
          </a:p>
        </p:txBody>
      </p:sp>
    </p:spTree>
    <p:extLst>
      <p:ext uri="{BB962C8B-B14F-4D97-AF65-F5344CB8AC3E}">
        <p14:creationId xmlns:p14="http://schemas.microsoft.com/office/powerpoint/2010/main" val="2438424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compare 21.5c actuation-in with the rectangular and </a:t>
            </a:r>
            <a:r>
              <a:rPr lang="en-US" sz="1200" b="0" i="0" kern="1200" dirty="0" err="1">
                <a:solidFill>
                  <a:schemeClr val="tx1"/>
                </a:solidFill>
                <a:effectLst/>
                <a:latin typeface="+mn-lt"/>
                <a:ea typeface="+mn-ea"/>
                <a:cs typeface="+mn-cs"/>
              </a:rPr>
              <a:t>staticsweep</a:t>
            </a:r>
            <a:r>
              <a:rPr lang="en-US" sz="1200" b="0" i="0" kern="1200" dirty="0">
                <a:solidFill>
                  <a:schemeClr val="tx1"/>
                </a:solidFill>
                <a:effectLst/>
                <a:latin typeface="+mn-lt"/>
                <a:ea typeface="+mn-ea"/>
                <a:cs typeface="+mn-cs"/>
              </a:rPr>
              <a:t> cases for step-up</a:t>
            </a:r>
            <a:r>
              <a:rPr lang="en-US" sz="1200" b="0" i="0" kern="1200" baseline="0" dirty="0">
                <a:solidFill>
                  <a:schemeClr val="tx1"/>
                </a:solidFill>
                <a:effectLst/>
                <a:latin typeface="+mn-lt"/>
                <a:ea typeface="+mn-ea"/>
                <a:cs typeface="+mn-cs"/>
              </a:rPr>
              <a:t> gust </a:t>
            </a:r>
            <a:r>
              <a:rPr lang="en-US" sz="1200" b="0" i="0" kern="1200" dirty="0">
                <a:solidFill>
                  <a:schemeClr val="tx1"/>
                </a:solidFill>
                <a:effectLst/>
                <a:latin typeface="+mn-lt"/>
                <a:ea typeface="+mn-ea"/>
                <a:cs typeface="+mn-cs"/>
              </a:rPr>
              <a:t>in terms of total positive circulation near the wing. Since the </a:t>
            </a:r>
            <a:r>
              <a:rPr lang="en-US" sz="1200" b="0" i="0" kern="1200" dirty="0" err="1">
                <a:solidFill>
                  <a:schemeClr val="tx1"/>
                </a:solidFill>
                <a:effectLst/>
                <a:latin typeface="+mn-lt"/>
                <a:ea typeface="+mn-ea"/>
                <a:cs typeface="+mn-cs"/>
              </a:rPr>
              <a:t>staticsweep</a:t>
            </a:r>
            <a:r>
              <a:rPr lang="en-US" sz="1200" b="0" i="0" kern="1200" dirty="0">
                <a:solidFill>
                  <a:schemeClr val="tx1"/>
                </a:solidFill>
                <a:effectLst/>
                <a:latin typeface="+mn-lt"/>
                <a:ea typeface="+mn-ea"/>
                <a:cs typeface="+mn-cs"/>
              </a:rPr>
              <a:t> and rectangular shapes are basically the pre and post actuation shapes for the actuation-in case, so this comparison helps identify the dynamic changes in the important flow quantities such as circulation from that of the static wing shapes.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this is a planar treatment,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different spanwise locations</a:t>
            </a:r>
            <a:r>
              <a:rPr lang="en-US" sz="1200" b="0" i="0" kern="1200" baseline="0" dirty="0">
                <a:solidFill>
                  <a:schemeClr val="tx1"/>
                </a:solidFill>
                <a:effectLst/>
                <a:latin typeface="+mn-lt"/>
                <a:ea typeface="+mn-ea"/>
                <a:cs typeface="+mn-cs"/>
              </a:rPr>
              <a:t> are chosen: we have </a:t>
            </a:r>
            <a:r>
              <a:rPr lang="en-US" sz="1200" b="0" i="0" kern="1200" dirty="0">
                <a:solidFill>
                  <a:schemeClr val="tx1"/>
                </a:solidFill>
                <a:effectLst/>
                <a:latin typeface="+mn-lt"/>
                <a:ea typeface="+mn-ea"/>
                <a:cs typeface="+mn-cs"/>
              </a:rPr>
              <a:t>65%, 75%, 90%, and 105%.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the total circulation for the static sweep is higher than rectangular case in some parts of the wing travel after the gust.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actuation, that is before 21.5c traveled, , static sweep &amp; actuation-in cases are similar as expected.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actuation-in eventually drops to the rectangular level, and in some cases even lower than the rectangular wing, ….especially for 65% span, even though the wing attained the same rectangular shape after the actuation.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effects are reflected in the lift-coefficient.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thing to notice is the the total circulation for actuation-in case starts to deviate from that of the static sweep earlier outboard, such as at 105% span, later inboard as expected.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27</a:t>
            </a:fld>
            <a:endParaRPr lang="en-US"/>
          </a:p>
        </p:txBody>
      </p:sp>
    </p:spTree>
    <p:extLst>
      <p:ext uri="{BB962C8B-B14F-4D97-AF65-F5344CB8AC3E}">
        <p14:creationId xmlns:p14="http://schemas.microsoft.com/office/powerpoint/2010/main" val="2762388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a:t>
            </a:r>
            <a:r>
              <a:rPr lang="en-US" baseline="0" dirty="0"/>
              <a:t> I’ll explain about the step-down gust and effects of actuating the tip outward. -&gt;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wing started out with a rectangular shape, then while going through the step-down gust,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-&gt; the tip is actuated outward and therefore the wing resembles the shape of the static sweep case. -&gt;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28</a:t>
            </a:fld>
            <a:endParaRPr lang="en-US"/>
          </a:p>
        </p:txBody>
      </p:sp>
    </p:spTree>
    <p:extLst>
      <p:ext uri="{BB962C8B-B14F-4D97-AF65-F5344CB8AC3E}">
        <p14:creationId xmlns:p14="http://schemas.microsoft.com/office/powerpoint/2010/main" val="3589427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Stepdown gust is basically slowing down. Therefore, we observed that the wing loses lift based on the gust ramps. </a:t>
            </a:r>
          </a:p>
          <a:p>
            <a:endParaRPr lang="en-US" baseline="0" dirty="0"/>
          </a:p>
          <a:p>
            <a:r>
              <a:rPr lang="en-US" baseline="0" dirty="0"/>
              <a:t>For the gust mitigation purpose, we have to produce more lift to fill the gap. </a:t>
            </a:r>
          </a:p>
          <a:p>
            <a:endParaRPr lang="en-US" baseline="0" dirty="0"/>
          </a:p>
          <a:p>
            <a:r>
              <a:rPr lang="en-US" baseline="0" dirty="0"/>
              <a:t>So the tip is rotated outward during the gust. </a:t>
            </a:r>
          </a:p>
          <a:p>
            <a:r>
              <a:rPr lang="en-US" baseline="0" dirty="0"/>
              <a:t>-&gt;And we do achieve lift boost by doing so…as you can see the red curves are higher than the rectangular and static sweep cases overall.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21.5c actuation seems a bit too early for 3c and 6c ramps to alter the gust force. </a:t>
            </a:r>
          </a:p>
          <a:p>
            <a:endParaRPr lang="en-US" baseline="0" dirty="0"/>
          </a:p>
          <a:p>
            <a:r>
              <a:rPr lang="en-US" baseline="0" dirty="0"/>
              <a:t>-&gt; 50% actuation also reduces the lift drop significantly for all cases. </a:t>
            </a:r>
          </a:p>
          <a:p>
            <a:endParaRPr lang="en-US" baseline="0" dirty="0"/>
          </a:p>
          <a:p>
            <a:r>
              <a:rPr lang="en-US" baseline="0" dirty="0"/>
              <a:t>Actuation is more effective in mitigating gust for AR=2 …as expected because of greater planform change. </a:t>
            </a:r>
          </a:p>
          <a:p>
            <a:endParaRPr lang="en-US" baseline="0" dirty="0"/>
          </a:p>
          <a:p>
            <a:r>
              <a:rPr lang="en-US" baseline="0" dirty="0"/>
              <a:t>One strange thing is though that the wing starts out as a rectangular wing and takes the shape of static sweep after actuating outward, </a:t>
            </a:r>
          </a:p>
          <a:p>
            <a:endParaRPr lang="en-US" baseline="0" dirty="0"/>
          </a:p>
          <a:p>
            <a:r>
              <a:rPr lang="en-US" baseline="0" dirty="0"/>
              <a:t>…..But post-gust actuation CL is closer to the rectangular wing than the static sweep case. </a:t>
            </a:r>
          </a:p>
          <a:p>
            <a:endParaRPr lang="en-US" baseline="0" dirty="0"/>
          </a:p>
          <a:p>
            <a:r>
              <a:rPr lang="en-US" baseline="0" dirty="0"/>
              <a:t>As a future work, after I process the static sweep PTV data, I may find some answers there.</a:t>
            </a:r>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29</a:t>
            </a:fld>
            <a:endParaRPr lang="en-US"/>
          </a:p>
        </p:txBody>
      </p:sp>
    </p:spTree>
    <p:extLst>
      <p:ext uri="{BB962C8B-B14F-4D97-AF65-F5344CB8AC3E}">
        <p14:creationId xmlns:p14="http://schemas.microsoft.com/office/powerpoint/2010/main" val="427003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drones useful for? Show video of a drone or micro air vehicle</a:t>
            </a:r>
          </a:p>
          <a:p>
            <a:r>
              <a:rPr lang="en-US" dirty="0"/>
              <a:t>Then show, how gust affects them</a:t>
            </a:r>
          </a:p>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3</a:t>
            </a:fld>
            <a:endParaRPr lang="en-US"/>
          </a:p>
        </p:txBody>
      </p:sp>
    </p:spTree>
    <p:extLst>
      <p:ext uri="{BB962C8B-B14F-4D97-AF65-F5344CB8AC3E}">
        <p14:creationId xmlns:p14="http://schemas.microsoft.com/office/powerpoint/2010/main" val="1922786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stepdown gust, the total circulation decreases with chords travel. It could be partly because the vortices are leaving the box where I calculate the total circulation as you can see in this movie. Due to slowing down, the LEVs rapidly shed. For 115% and 130% span, the red curve goes up that is because, the tip panel has been actuated out, so there’s a new surface where new vorticities will be created.  That definitely helps this case to overcome some loss. </a:t>
            </a:r>
          </a:p>
          <a:p>
            <a:r>
              <a:rPr lang="en-US" dirty="0"/>
              <a:t>Also, overall, in places, the red curve is higher than both the rectangular and static sweep cases, especially for inboard locations.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31</a:t>
            </a:fld>
            <a:endParaRPr lang="en-US"/>
          </a:p>
        </p:txBody>
      </p:sp>
    </p:spTree>
    <p:extLst>
      <p:ext uri="{BB962C8B-B14F-4D97-AF65-F5344CB8AC3E}">
        <p14:creationId xmlns:p14="http://schemas.microsoft.com/office/powerpoint/2010/main" val="202510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32</a:t>
            </a:fld>
            <a:endParaRPr lang="en-US"/>
          </a:p>
        </p:txBody>
      </p:sp>
    </p:spTree>
    <p:extLst>
      <p:ext uri="{BB962C8B-B14F-4D97-AF65-F5344CB8AC3E}">
        <p14:creationId xmlns:p14="http://schemas.microsoft.com/office/powerpoint/2010/main" val="4257986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back to renaming “airborne virus”</a:t>
            </a:r>
          </a:p>
          <a:p>
            <a:endParaRPr lang="en-US" dirty="0"/>
          </a:p>
          <a:p>
            <a:r>
              <a:rPr lang="en-US" dirty="0"/>
              <a:t>Touch upon how masks are designed based on both filtration efficiency and breathability</a:t>
            </a:r>
          </a:p>
          <a:p>
            <a:endParaRPr lang="en-US" dirty="0"/>
          </a:p>
          <a:p>
            <a:r>
              <a:rPr lang="en-US" dirty="0"/>
              <a:t>Researchers touched upon both medical and home made masks. Aydin also looked into breathability</a:t>
            </a:r>
          </a:p>
          <a:p>
            <a:endParaRPr lang="en-US" dirty="0"/>
          </a:p>
          <a:p>
            <a:r>
              <a:rPr lang="en-US" dirty="0"/>
              <a:t>Exploring material properties of masks and various clothes that can be used to make masks. How the material property changes with # layers and </a:t>
            </a:r>
          </a:p>
        </p:txBody>
      </p:sp>
      <p:sp>
        <p:nvSpPr>
          <p:cNvPr id="4" name="Slide Number Placeholder 3"/>
          <p:cNvSpPr>
            <a:spLocks noGrp="1"/>
          </p:cNvSpPr>
          <p:nvPr>
            <p:ph type="sldNum" sz="quarter" idx="5"/>
          </p:nvPr>
        </p:nvSpPr>
        <p:spPr/>
        <p:txBody>
          <a:bodyPr/>
          <a:lstStyle/>
          <a:p>
            <a:fld id="{C82E22B2-01ED-D345-8AAF-594D1C79D0DB}" type="slidenum">
              <a:rPr lang="en-US" smtClean="0"/>
              <a:t>34</a:t>
            </a:fld>
            <a:endParaRPr lang="en-US"/>
          </a:p>
        </p:txBody>
      </p:sp>
    </p:spTree>
    <p:extLst>
      <p:ext uri="{BB962C8B-B14F-4D97-AF65-F5344CB8AC3E}">
        <p14:creationId xmlns:p14="http://schemas.microsoft.com/office/powerpoint/2010/main" val="561854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NIOSH “Guidelines”; WHO “Recommendations”</a:t>
            </a:r>
          </a:p>
          <a:p>
            <a:r>
              <a:rPr lang="en-US" dirty="0"/>
              <a:t>NIOSH – mention what it is; NIOSH has protocols on testing masks ; certify the masks</a:t>
            </a:r>
          </a:p>
          <a:p>
            <a:r>
              <a:rPr lang="en-US" dirty="0"/>
              <a:t>Our range: Relevant to physiological velocity and recommend pressure</a:t>
            </a:r>
          </a:p>
        </p:txBody>
      </p:sp>
      <p:sp>
        <p:nvSpPr>
          <p:cNvPr id="4" name="Slide Number Placeholder 3"/>
          <p:cNvSpPr>
            <a:spLocks noGrp="1"/>
          </p:cNvSpPr>
          <p:nvPr>
            <p:ph type="sldNum" sz="quarter" idx="5"/>
          </p:nvPr>
        </p:nvSpPr>
        <p:spPr/>
        <p:txBody>
          <a:bodyPr/>
          <a:lstStyle/>
          <a:p>
            <a:fld id="{C82E22B2-01ED-D345-8AAF-594D1C79D0DB}" type="slidenum">
              <a:rPr lang="en-US" smtClean="0"/>
              <a:t>35</a:t>
            </a:fld>
            <a:endParaRPr lang="en-US"/>
          </a:p>
        </p:txBody>
      </p:sp>
    </p:spTree>
    <p:extLst>
      <p:ext uri="{BB962C8B-B14F-4D97-AF65-F5344CB8AC3E}">
        <p14:creationId xmlns:p14="http://schemas.microsoft.com/office/powerpoint/2010/main" val="3561125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36</a:t>
            </a:fld>
            <a:endParaRPr lang="en-US"/>
          </a:p>
        </p:txBody>
      </p:sp>
    </p:spTree>
    <p:extLst>
      <p:ext uri="{BB962C8B-B14F-4D97-AF65-F5344CB8AC3E}">
        <p14:creationId xmlns:p14="http://schemas.microsoft.com/office/powerpoint/2010/main" val="4213218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log scale so that the chiffon doesn’t appear too high making all other data overlap at very small values.</a:t>
            </a:r>
          </a:p>
          <a:p>
            <a:endParaRPr lang="en-US" dirty="0"/>
          </a:p>
          <a:p>
            <a:r>
              <a:rPr lang="en-US" dirty="0"/>
              <a:t>Our data seem to be slightly higher than the literature values, but also we went through </a:t>
            </a:r>
          </a:p>
          <a:p>
            <a:endParaRPr lang="en-US" dirty="0"/>
          </a:p>
          <a:p>
            <a:endParaRPr lang="en-US" dirty="0"/>
          </a:p>
        </p:txBody>
      </p:sp>
      <p:sp>
        <p:nvSpPr>
          <p:cNvPr id="4" name="Slide Number Placeholder 3"/>
          <p:cNvSpPr>
            <a:spLocks noGrp="1"/>
          </p:cNvSpPr>
          <p:nvPr>
            <p:ph type="sldNum" sz="quarter" idx="5"/>
          </p:nvPr>
        </p:nvSpPr>
        <p:spPr/>
        <p:txBody>
          <a:bodyPr/>
          <a:lstStyle/>
          <a:p>
            <a:fld id="{C82E22B2-01ED-D345-8AAF-594D1C79D0DB}" type="slidenum">
              <a:rPr lang="en-US" smtClean="0"/>
              <a:t>38</a:t>
            </a:fld>
            <a:endParaRPr lang="en-US"/>
          </a:p>
        </p:txBody>
      </p:sp>
    </p:spTree>
    <p:extLst>
      <p:ext uri="{BB962C8B-B14F-4D97-AF65-F5344CB8AC3E}">
        <p14:creationId xmlns:p14="http://schemas.microsoft.com/office/powerpoint/2010/main" val="1760814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 research exists currently which investigates permeability in multi-layer masks</a:t>
            </a:r>
          </a:p>
          <a:p>
            <a:pPr marL="171450" indent="-171450">
              <a:buFont typeface="Arial" panose="020B0604020202020204" pitchFamily="34" charset="0"/>
              <a:buChar char="•"/>
            </a:pPr>
            <a:r>
              <a:rPr lang="en-US" dirty="0"/>
              <a:t>This is a very prominent finding in the context of mask manufacturing. </a:t>
            </a:r>
          </a:p>
        </p:txBody>
      </p:sp>
      <p:sp>
        <p:nvSpPr>
          <p:cNvPr id="4" name="Slide Number Placeholder 3"/>
          <p:cNvSpPr>
            <a:spLocks noGrp="1"/>
          </p:cNvSpPr>
          <p:nvPr>
            <p:ph type="sldNum" sz="quarter" idx="5"/>
          </p:nvPr>
        </p:nvSpPr>
        <p:spPr/>
        <p:txBody>
          <a:bodyPr/>
          <a:lstStyle/>
          <a:p>
            <a:fld id="{C82E22B2-01ED-D345-8AAF-594D1C79D0DB}" type="slidenum">
              <a:rPr lang="en-US" smtClean="0"/>
              <a:t>39</a:t>
            </a:fld>
            <a:endParaRPr lang="en-US"/>
          </a:p>
        </p:txBody>
      </p:sp>
    </p:spTree>
    <p:extLst>
      <p:ext uri="{BB962C8B-B14F-4D97-AF65-F5344CB8AC3E}">
        <p14:creationId xmlns:p14="http://schemas.microsoft.com/office/powerpoint/2010/main" val="3780390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has old data.</a:t>
            </a:r>
          </a:p>
        </p:txBody>
      </p:sp>
      <p:sp>
        <p:nvSpPr>
          <p:cNvPr id="4" name="Slide Number Placeholder 3"/>
          <p:cNvSpPr>
            <a:spLocks noGrp="1"/>
          </p:cNvSpPr>
          <p:nvPr>
            <p:ph type="sldNum" sz="quarter" idx="5"/>
          </p:nvPr>
        </p:nvSpPr>
        <p:spPr/>
        <p:txBody>
          <a:bodyPr/>
          <a:lstStyle/>
          <a:p>
            <a:fld id="{C82E22B2-01ED-D345-8AAF-594D1C79D0DB}" type="slidenum">
              <a:rPr lang="en-US" smtClean="0"/>
              <a:t>40</a:t>
            </a:fld>
            <a:endParaRPr lang="en-US"/>
          </a:p>
        </p:txBody>
      </p:sp>
    </p:spTree>
    <p:extLst>
      <p:ext uri="{BB962C8B-B14F-4D97-AF65-F5344CB8AC3E}">
        <p14:creationId xmlns:p14="http://schemas.microsoft.com/office/powerpoint/2010/main" val="3086497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1/k or Ck is additive, not k</a:t>
            </a:r>
          </a:p>
          <a:p>
            <a:endParaRPr lang="en-US" dirty="0"/>
          </a:p>
          <a:p>
            <a:r>
              <a:rPr lang="en-US" dirty="0"/>
              <a:t>Ben Lyons for providing help with experimental tools</a:t>
            </a:r>
          </a:p>
          <a:p>
            <a:r>
              <a:rPr lang="en-US" dirty="0"/>
              <a:t>“Enlightening discussion on this topic”</a:t>
            </a:r>
          </a:p>
        </p:txBody>
      </p:sp>
      <p:sp>
        <p:nvSpPr>
          <p:cNvPr id="4" name="Slide Number Placeholder 3"/>
          <p:cNvSpPr>
            <a:spLocks noGrp="1"/>
          </p:cNvSpPr>
          <p:nvPr>
            <p:ph type="sldNum" sz="quarter" idx="5"/>
          </p:nvPr>
        </p:nvSpPr>
        <p:spPr/>
        <p:txBody>
          <a:bodyPr/>
          <a:lstStyle/>
          <a:p>
            <a:fld id="{C82E22B2-01ED-D345-8AAF-594D1C79D0DB}" type="slidenum">
              <a:rPr lang="en-US" smtClean="0"/>
              <a:t>42</a:t>
            </a:fld>
            <a:endParaRPr lang="en-US"/>
          </a:p>
        </p:txBody>
      </p:sp>
    </p:spTree>
    <p:extLst>
      <p:ext uri="{BB962C8B-B14F-4D97-AF65-F5344CB8AC3E}">
        <p14:creationId xmlns:p14="http://schemas.microsoft.com/office/powerpoint/2010/main" val="3326094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43</a:t>
            </a:fld>
            <a:endParaRPr lang="en-US"/>
          </a:p>
        </p:txBody>
      </p:sp>
    </p:spTree>
    <p:extLst>
      <p:ext uri="{BB962C8B-B14F-4D97-AF65-F5344CB8AC3E}">
        <p14:creationId xmlns:p14="http://schemas.microsoft.com/office/powerpoint/2010/main" val="909174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wings air vehicles have limited capability in this kind of extreme weather conditions.</a:t>
            </a:r>
          </a:p>
          <a:p>
            <a:endParaRPr lang="en-US" dirty="0"/>
          </a:p>
          <a:p>
            <a:r>
              <a:rPr lang="en-US" dirty="0"/>
              <a:t>For non-ideal atmospheric conditions, like gust, or maneuverability and agility, the wings may have to have complex motions or shape change. </a:t>
            </a:r>
          </a:p>
          <a:p>
            <a:r>
              <a:rPr lang="en-US" dirty="0"/>
              <a:t>For that, we can take inspiration from the nature…</a:t>
            </a:r>
          </a:p>
          <a:p>
            <a:endParaRPr lang="en-US" dirty="0"/>
          </a:p>
        </p:txBody>
      </p:sp>
      <p:sp>
        <p:nvSpPr>
          <p:cNvPr id="4" name="Slide Number Placeholder 3"/>
          <p:cNvSpPr>
            <a:spLocks noGrp="1"/>
          </p:cNvSpPr>
          <p:nvPr>
            <p:ph type="sldNum" sz="quarter" idx="5"/>
          </p:nvPr>
        </p:nvSpPr>
        <p:spPr/>
        <p:txBody>
          <a:bodyPr/>
          <a:lstStyle/>
          <a:p>
            <a:fld id="{9546F947-CBA3-4C02-8CFE-9A8639FFF36F}" type="slidenum">
              <a:rPr lang="en-US" smtClean="0"/>
              <a:t>4</a:t>
            </a:fld>
            <a:endParaRPr lang="en-US"/>
          </a:p>
        </p:txBody>
      </p:sp>
    </p:spTree>
    <p:extLst>
      <p:ext uri="{BB962C8B-B14F-4D97-AF65-F5344CB8AC3E}">
        <p14:creationId xmlns:p14="http://schemas.microsoft.com/office/powerpoint/2010/main" val="3274127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sample, extreme cases</a:t>
            </a:r>
          </a:p>
        </p:txBody>
      </p:sp>
      <p:sp>
        <p:nvSpPr>
          <p:cNvPr id="4" name="Slide Number Placeholder 3"/>
          <p:cNvSpPr>
            <a:spLocks noGrp="1"/>
          </p:cNvSpPr>
          <p:nvPr>
            <p:ph type="sldNum" sz="quarter" idx="5"/>
          </p:nvPr>
        </p:nvSpPr>
        <p:spPr/>
        <p:txBody>
          <a:bodyPr/>
          <a:lstStyle/>
          <a:p>
            <a:fld id="{C82E22B2-01ED-D345-8AAF-594D1C79D0DB}" type="slidenum">
              <a:rPr lang="en-US" smtClean="0"/>
              <a:t>45</a:t>
            </a:fld>
            <a:endParaRPr lang="en-US"/>
          </a:p>
        </p:txBody>
      </p:sp>
    </p:spTree>
    <p:extLst>
      <p:ext uri="{BB962C8B-B14F-4D97-AF65-F5344CB8AC3E}">
        <p14:creationId xmlns:p14="http://schemas.microsoft.com/office/powerpoint/2010/main" val="4138781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46</a:t>
            </a:fld>
            <a:endParaRPr lang="en-US"/>
          </a:p>
        </p:txBody>
      </p:sp>
    </p:spTree>
    <p:extLst>
      <p:ext uri="{BB962C8B-B14F-4D97-AF65-F5344CB8AC3E}">
        <p14:creationId xmlns:p14="http://schemas.microsoft.com/office/powerpoint/2010/main" val="2301928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47</a:t>
            </a:fld>
            <a:endParaRPr lang="en-US"/>
          </a:p>
        </p:txBody>
      </p:sp>
    </p:spTree>
    <p:extLst>
      <p:ext uri="{BB962C8B-B14F-4D97-AF65-F5344CB8AC3E}">
        <p14:creationId xmlns:p14="http://schemas.microsoft.com/office/powerpoint/2010/main" val="4054102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48</a:t>
            </a:fld>
            <a:endParaRPr lang="en-US"/>
          </a:p>
        </p:txBody>
      </p:sp>
    </p:spTree>
    <p:extLst>
      <p:ext uri="{BB962C8B-B14F-4D97-AF65-F5344CB8AC3E}">
        <p14:creationId xmlns:p14="http://schemas.microsoft.com/office/powerpoint/2010/main" val="1661209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49</a:t>
            </a:fld>
            <a:endParaRPr lang="en-US"/>
          </a:p>
        </p:txBody>
      </p:sp>
    </p:spTree>
    <p:extLst>
      <p:ext uri="{BB962C8B-B14F-4D97-AF65-F5344CB8AC3E}">
        <p14:creationId xmlns:p14="http://schemas.microsoft.com/office/powerpoint/2010/main" val="3693886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50</a:t>
            </a:fld>
            <a:endParaRPr lang="en-US"/>
          </a:p>
        </p:txBody>
      </p:sp>
    </p:spTree>
    <p:extLst>
      <p:ext uri="{BB962C8B-B14F-4D97-AF65-F5344CB8AC3E}">
        <p14:creationId xmlns:p14="http://schemas.microsoft.com/office/powerpoint/2010/main" val="3693223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51</a:t>
            </a:fld>
            <a:endParaRPr lang="en-US"/>
          </a:p>
        </p:txBody>
      </p:sp>
    </p:spTree>
    <p:extLst>
      <p:ext uri="{BB962C8B-B14F-4D97-AF65-F5344CB8AC3E}">
        <p14:creationId xmlns:p14="http://schemas.microsoft.com/office/powerpoint/2010/main" val="3012555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52</a:t>
            </a:fld>
            <a:endParaRPr lang="en-US"/>
          </a:p>
        </p:txBody>
      </p:sp>
    </p:spTree>
    <p:extLst>
      <p:ext uri="{BB962C8B-B14F-4D97-AF65-F5344CB8AC3E}">
        <p14:creationId xmlns:p14="http://schemas.microsoft.com/office/powerpoint/2010/main" val="2060508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53</a:t>
            </a:fld>
            <a:endParaRPr lang="en-US"/>
          </a:p>
        </p:txBody>
      </p:sp>
    </p:spTree>
    <p:extLst>
      <p:ext uri="{BB962C8B-B14F-4D97-AF65-F5344CB8AC3E}">
        <p14:creationId xmlns:p14="http://schemas.microsoft.com/office/powerpoint/2010/main" val="193950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54</a:t>
            </a:fld>
            <a:endParaRPr lang="en-US"/>
          </a:p>
        </p:txBody>
      </p:sp>
    </p:spTree>
    <p:extLst>
      <p:ext uri="{BB962C8B-B14F-4D97-AF65-F5344CB8AC3E}">
        <p14:creationId xmlns:p14="http://schemas.microsoft.com/office/powerpoint/2010/main" val="1800402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we see in various flying animals, such as, birds, bats, insects.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wings rotate, translate, pitch, fold, twist, bend…so many sophisticated features they showcase!</a:t>
            </a:r>
          </a:p>
          <a:p>
            <a:endParaRPr lang="en-US" dirty="0"/>
          </a:p>
          <a:p>
            <a:r>
              <a:rPr lang="en-US" dirty="0"/>
              <a:t>By</a:t>
            </a:r>
            <a:r>
              <a:rPr lang="en-US" baseline="0" dirty="0"/>
              <a:t> understanding the -&gt; aerodynamics of those techniques, we can improve the flight performance of drones and micro air vehicles.</a:t>
            </a:r>
          </a:p>
        </p:txBody>
      </p:sp>
      <p:sp>
        <p:nvSpPr>
          <p:cNvPr id="4" name="Slide Number Placeholder 3"/>
          <p:cNvSpPr>
            <a:spLocks noGrp="1"/>
          </p:cNvSpPr>
          <p:nvPr>
            <p:ph type="sldNum" sz="quarter" idx="5"/>
          </p:nvPr>
        </p:nvSpPr>
        <p:spPr/>
        <p:txBody>
          <a:bodyPr/>
          <a:lstStyle/>
          <a:p>
            <a:fld id="{233C56A0-F39C-0D45-8BD4-2611E3E9E6DA}" type="slidenum">
              <a:rPr lang="en-US" smtClean="0"/>
              <a:t>5</a:t>
            </a:fld>
            <a:endParaRPr lang="en-US"/>
          </a:p>
        </p:txBody>
      </p:sp>
    </p:spTree>
    <p:extLst>
      <p:ext uri="{BB962C8B-B14F-4D97-AF65-F5344CB8AC3E}">
        <p14:creationId xmlns:p14="http://schemas.microsoft.com/office/powerpoint/2010/main" val="64475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55</a:t>
            </a:fld>
            <a:endParaRPr lang="en-US"/>
          </a:p>
        </p:txBody>
      </p:sp>
    </p:spTree>
    <p:extLst>
      <p:ext uri="{BB962C8B-B14F-4D97-AF65-F5344CB8AC3E}">
        <p14:creationId xmlns:p14="http://schemas.microsoft.com/office/powerpoint/2010/main" val="30634096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56</a:t>
            </a:fld>
            <a:endParaRPr lang="en-US"/>
          </a:p>
        </p:txBody>
      </p:sp>
    </p:spTree>
    <p:extLst>
      <p:ext uri="{BB962C8B-B14F-4D97-AF65-F5344CB8AC3E}">
        <p14:creationId xmlns:p14="http://schemas.microsoft.com/office/powerpoint/2010/main" val="2554971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57</a:t>
            </a:fld>
            <a:endParaRPr lang="en-US"/>
          </a:p>
        </p:txBody>
      </p:sp>
    </p:spTree>
    <p:extLst>
      <p:ext uri="{BB962C8B-B14F-4D97-AF65-F5344CB8AC3E}">
        <p14:creationId xmlns:p14="http://schemas.microsoft.com/office/powerpoint/2010/main" val="3437240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58</a:t>
            </a:fld>
            <a:endParaRPr lang="en-US"/>
          </a:p>
        </p:txBody>
      </p:sp>
    </p:spTree>
    <p:extLst>
      <p:ext uri="{BB962C8B-B14F-4D97-AF65-F5344CB8AC3E}">
        <p14:creationId xmlns:p14="http://schemas.microsoft.com/office/powerpoint/2010/main" val="3310361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59</a:t>
            </a:fld>
            <a:endParaRPr lang="en-US"/>
          </a:p>
        </p:txBody>
      </p:sp>
    </p:spTree>
    <p:extLst>
      <p:ext uri="{BB962C8B-B14F-4D97-AF65-F5344CB8AC3E}">
        <p14:creationId xmlns:p14="http://schemas.microsoft.com/office/powerpoint/2010/main" val="156090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endParaRPr lang="en-US" sz="1200" dirty="0"/>
          </a:p>
        </p:txBody>
      </p:sp>
      <p:sp>
        <p:nvSpPr>
          <p:cNvPr id="4" name="Slide Number Placeholder 3"/>
          <p:cNvSpPr>
            <a:spLocks noGrp="1"/>
          </p:cNvSpPr>
          <p:nvPr>
            <p:ph type="sldNum" sz="quarter" idx="5"/>
          </p:nvPr>
        </p:nvSpPr>
        <p:spPr/>
        <p:txBody>
          <a:bodyPr/>
          <a:lstStyle/>
          <a:p>
            <a:fld id="{233C56A0-F39C-0D45-8BD4-2611E3E9E6DA}" type="slidenum">
              <a:rPr lang="en-US" smtClean="0"/>
              <a:t>60</a:t>
            </a:fld>
            <a:endParaRPr lang="en-US"/>
          </a:p>
        </p:txBody>
      </p:sp>
    </p:spTree>
    <p:extLst>
      <p:ext uri="{BB962C8B-B14F-4D97-AF65-F5344CB8AC3E}">
        <p14:creationId xmlns:p14="http://schemas.microsoft.com/office/powerpoint/2010/main" val="8005091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61</a:t>
            </a:fld>
            <a:endParaRPr lang="en-US"/>
          </a:p>
        </p:txBody>
      </p:sp>
    </p:spTree>
    <p:extLst>
      <p:ext uri="{BB962C8B-B14F-4D97-AF65-F5344CB8AC3E}">
        <p14:creationId xmlns:p14="http://schemas.microsoft.com/office/powerpoint/2010/main" val="2242719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62</a:t>
            </a:fld>
            <a:endParaRPr lang="en-US"/>
          </a:p>
        </p:txBody>
      </p:sp>
    </p:spTree>
    <p:extLst>
      <p:ext uri="{BB962C8B-B14F-4D97-AF65-F5344CB8AC3E}">
        <p14:creationId xmlns:p14="http://schemas.microsoft.com/office/powerpoint/2010/main" val="23993936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63</a:t>
            </a:fld>
            <a:endParaRPr lang="en-US"/>
          </a:p>
        </p:txBody>
      </p:sp>
    </p:spTree>
    <p:extLst>
      <p:ext uri="{BB962C8B-B14F-4D97-AF65-F5344CB8AC3E}">
        <p14:creationId xmlns:p14="http://schemas.microsoft.com/office/powerpoint/2010/main" val="19194518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3C56A0-F39C-0D45-8BD4-2611E3E9E6DA}" type="slidenum">
              <a:rPr lang="en-US" smtClean="0"/>
              <a:t>64</a:t>
            </a:fld>
            <a:endParaRPr lang="en-US"/>
          </a:p>
        </p:txBody>
      </p:sp>
    </p:spTree>
    <p:extLst>
      <p:ext uri="{BB962C8B-B14F-4D97-AF65-F5344CB8AC3E}">
        <p14:creationId xmlns:p14="http://schemas.microsoft.com/office/powerpoint/2010/main" val="940700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a:p>
            <a:r>
              <a:rPr lang="en-US" dirty="0"/>
              <a:t>-&gt;An important aerodynamic feature of this flight is flow separation</a:t>
            </a:r>
            <a:r>
              <a:rPr lang="en-US" baseline="0" dirty="0"/>
              <a:t> due to high angle of attack. Here </a:t>
            </a:r>
            <a:r>
              <a:rPr lang="en-US" sz="2400" b="0" i="0" u="none" strike="noStrike" kern="1200" baseline="0" dirty="0">
                <a:solidFill>
                  <a:schemeClr val="tx1"/>
                </a:solidFill>
                <a:latin typeface="+mn-lt"/>
                <a:ea typeface="+mn-ea"/>
                <a:cs typeface="+mn-cs"/>
              </a:rPr>
              <a:t>The flow separated and rolled up </a:t>
            </a:r>
            <a:r>
              <a:rPr lang="en-US" sz="1200" b="0" i="0" u="none" strike="noStrike" kern="1200" baseline="0" dirty="0">
                <a:solidFill>
                  <a:schemeClr val="tx1"/>
                </a:solidFill>
                <a:latin typeface="+mn-lt"/>
                <a:ea typeface="+mn-ea"/>
                <a:cs typeface="+mn-cs"/>
              </a:rPr>
              <a:t>into a leading-edge vortex</a:t>
            </a:r>
          </a:p>
          <a:p>
            <a:r>
              <a:rPr lang="en-US" sz="1200" b="0" i="0" u="none" strike="noStrike" kern="1200" baseline="0" dirty="0">
                <a:solidFill>
                  <a:schemeClr val="tx1"/>
                </a:solidFill>
                <a:latin typeface="+mn-lt"/>
                <a:ea typeface="+mn-ea"/>
                <a:cs typeface="+mn-cs"/>
              </a:rPr>
              <a:t> that generates high lift but then sheds. But for small AR rotating wings, LEV stays attached, giving a sustained lift. If there is a sweep, </a:t>
            </a:r>
          </a:p>
          <a:p>
            <a:r>
              <a:rPr lang="en-US" sz="1200" b="0" i="0" u="none" strike="noStrike" kern="1200" baseline="0" dirty="0">
                <a:solidFill>
                  <a:schemeClr val="tx1"/>
                </a:solidFill>
                <a:latin typeface="+mn-lt"/>
                <a:ea typeface="+mn-ea"/>
                <a:cs typeface="+mn-cs"/>
              </a:rPr>
              <a:t>that promotes spanwise flow helping with LEV attachment . </a:t>
            </a:r>
          </a:p>
          <a:p>
            <a:endParaRPr lang="en-US" sz="1200" b="0" i="0" u="none" strike="noStrike" kern="1200" baseline="0" dirty="0">
              <a:solidFill>
                <a:schemeClr val="tx1"/>
              </a:solidFill>
              <a:latin typeface="+mn-lt"/>
              <a:ea typeface="+mn-ea"/>
              <a:cs typeface="+mn-cs"/>
            </a:endParaRPr>
          </a:p>
          <a:p>
            <a:r>
              <a:rPr lang="en-US" sz="1200" dirty="0"/>
              <a:t>Therefore</a:t>
            </a:r>
            <a:r>
              <a:rPr lang="en-US" sz="1200" baseline="0" dirty="0"/>
              <a:t> by combining sweep and rotation, we can expect to change the vortex dynamics to our advantage in wing translation. </a:t>
            </a:r>
            <a:endParaRPr lang="en-US" dirty="0"/>
          </a:p>
          <a:p>
            <a:r>
              <a:rPr lang="en-US" baseline="0" dirty="0"/>
              <a:t>Our goal is to mitigate the gust effect by rotating a tip panel which also has a sweep and also learn how the vortex dynamics changes</a:t>
            </a:r>
            <a:endParaRPr lang="en-US" sz="1200" b="0" i="0" u="none" strike="noStrike" kern="1200" baseline="0" dirty="0">
              <a:solidFill>
                <a:schemeClr val="tx1"/>
              </a:solidFill>
              <a:latin typeface="+mn-lt"/>
              <a:ea typeface="+mn-ea"/>
              <a:cs typeface="+mn-cs"/>
            </a:endParaRPr>
          </a:p>
          <a:p>
            <a:endParaRPr lang="en-US" dirty="0"/>
          </a:p>
          <a:p>
            <a:r>
              <a:rPr lang="en-US" dirty="0"/>
              <a:t>.</a:t>
            </a:r>
          </a:p>
        </p:txBody>
      </p:sp>
      <p:sp>
        <p:nvSpPr>
          <p:cNvPr id="4" name="Slide Number Placeholder 3"/>
          <p:cNvSpPr>
            <a:spLocks noGrp="1"/>
          </p:cNvSpPr>
          <p:nvPr>
            <p:ph type="sldNum" sz="quarter" idx="5"/>
          </p:nvPr>
        </p:nvSpPr>
        <p:spPr/>
        <p:txBody>
          <a:bodyPr/>
          <a:lstStyle/>
          <a:p>
            <a:fld id="{233C56A0-F39C-0D45-8BD4-2611E3E9E6DA}" type="slidenum">
              <a:rPr lang="en-US" smtClean="0"/>
              <a:t>6</a:t>
            </a:fld>
            <a:endParaRPr lang="en-US"/>
          </a:p>
        </p:txBody>
      </p:sp>
    </p:spTree>
    <p:extLst>
      <p:ext uri="{BB962C8B-B14F-4D97-AF65-F5344CB8AC3E}">
        <p14:creationId xmlns:p14="http://schemas.microsoft.com/office/powerpoint/2010/main" val="25909473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65</a:t>
            </a:fld>
            <a:endParaRPr lang="en-US"/>
          </a:p>
        </p:txBody>
      </p:sp>
    </p:spTree>
    <p:extLst>
      <p:ext uri="{BB962C8B-B14F-4D97-AF65-F5344CB8AC3E}">
        <p14:creationId xmlns:p14="http://schemas.microsoft.com/office/powerpoint/2010/main" val="18762544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66</a:t>
            </a:fld>
            <a:endParaRPr lang="en-US"/>
          </a:p>
        </p:txBody>
      </p:sp>
    </p:spTree>
    <p:extLst>
      <p:ext uri="{BB962C8B-B14F-4D97-AF65-F5344CB8AC3E}">
        <p14:creationId xmlns:p14="http://schemas.microsoft.com/office/powerpoint/2010/main" val="1088124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67</a:t>
            </a:fld>
            <a:endParaRPr lang="en-US"/>
          </a:p>
        </p:txBody>
      </p:sp>
    </p:spTree>
    <p:extLst>
      <p:ext uri="{BB962C8B-B14F-4D97-AF65-F5344CB8AC3E}">
        <p14:creationId xmlns:p14="http://schemas.microsoft.com/office/powerpoint/2010/main" val="17443810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68</a:t>
            </a:fld>
            <a:endParaRPr lang="en-US"/>
          </a:p>
        </p:txBody>
      </p:sp>
    </p:spTree>
    <p:extLst>
      <p:ext uri="{BB962C8B-B14F-4D97-AF65-F5344CB8AC3E}">
        <p14:creationId xmlns:p14="http://schemas.microsoft.com/office/powerpoint/2010/main" val="2762388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69</a:t>
            </a:fld>
            <a:endParaRPr lang="en-US"/>
          </a:p>
        </p:txBody>
      </p:sp>
    </p:spTree>
    <p:extLst>
      <p:ext uri="{BB962C8B-B14F-4D97-AF65-F5344CB8AC3E}">
        <p14:creationId xmlns:p14="http://schemas.microsoft.com/office/powerpoint/2010/main" val="5235347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233C56A0-F39C-0D45-8BD4-2611E3E9E6DA}" type="slidenum">
              <a:rPr lang="en-US" smtClean="0"/>
              <a:t>70</a:t>
            </a:fld>
            <a:endParaRPr lang="en-US"/>
          </a:p>
        </p:txBody>
      </p:sp>
    </p:spTree>
    <p:extLst>
      <p:ext uri="{BB962C8B-B14F-4D97-AF65-F5344CB8AC3E}">
        <p14:creationId xmlns:p14="http://schemas.microsoft.com/office/powerpoint/2010/main" val="3735558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sz="1200" i="0" dirty="0" smtClean="0">
                    <a:latin typeface="Cambria Math" panose="02040503050406030204" pitchFamily="18" charset="0"/>
                  </a:rPr>
                  <a:t>"The model is based on the assumption that rotating wing-flow creates a vortex loop c</a:t>
                </a:r>
                <a:r>
                  <a:rPr lang="en-US" sz="1200" b="0" i="0" dirty="0" smtClean="0">
                    <a:latin typeface="Cambria Math" panose="02040503050406030204" pitchFamily="18" charset="0"/>
                  </a:rPr>
                  <a:t>onsisting</a:t>
                </a:r>
                <a:r>
                  <a:rPr lang="en-US" sz="1200" i="0" dirty="0" smtClean="0">
                    <a:latin typeface="Cambria Math" panose="02040503050406030204" pitchFamily="18" charset="0"/>
                  </a:rPr>
                  <a:t> of </a:t>
                </a:r>
                <a:r>
                  <a:rPr lang="en-US" sz="1200" b="0" i="0" dirty="0" smtClean="0">
                    <a:latin typeface="Cambria Math" panose="02040503050406030204" pitchFamily="18" charset="0"/>
                  </a:rPr>
                  <a:t>the leading edge vortex, tip vortex, trailing edge vortex, and root vortex</a:t>
                </a:r>
                <a:r>
                  <a:rPr lang="en-US" sz="1200" i="0" dirty="0" smtClean="0">
                    <a:latin typeface="Cambria Math" panose="02040503050406030204" pitchFamily="18" charset="0"/>
                  </a:rPr>
                  <a:t>. A momentum balance gives the loop circulation.</a:t>
                </a:r>
                <a:r>
                  <a:rPr lang="en-US" sz="1200" i="0" dirty="0" smtClean="0"/>
                  <a:t>"</a:t>
                </a:r>
                <a:r>
                  <a:rPr lang="en-US" sz="1200" dirty="0" smtClean="0"/>
                  <a:t> There are several factors that can contribute to the model’s deviation from the experiments</a:t>
                </a:r>
                <a:r>
                  <a:rPr lang="en-US" sz="1200" baseline="0" dirty="0" smtClean="0"/>
                  <a:t> or simulations. Sullivan et al. noticed in their piston problem that </a:t>
                </a:r>
                <a:r>
                  <a:rPr lang="el-GR" sz="1200" i="0" smtClean="0">
                    <a:latin typeface="Cambria Math" panose="02040503050406030204" pitchFamily="18" charset="0"/>
                  </a:rPr>
                  <a:t>Γ</a:t>
                </a:r>
                <a:r>
                  <a:rPr lang="en-US" sz="1200" dirty="0"/>
                  <a:t> can be over- or under- predicted up to 10% using momentum balance. </a:t>
                </a:r>
                <a:r>
                  <a:rPr lang="en-US" sz="1200" b="0" i="0" u="none" strike="noStrike" kern="1200" baseline="0" dirty="0" smtClean="0">
                    <a:solidFill>
                      <a:schemeClr val="tx1"/>
                    </a:solidFill>
                    <a:latin typeface="+mn-lt"/>
                    <a:ea typeface="+mn-ea"/>
                    <a:cs typeface="+mn-cs"/>
                  </a:rPr>
                  <a:t>A single loop angle  theta is used to represent the orientation of the complex 3-D loop structure; this could incur some error, particularly the near-wake angle-of-attack scaling. Filtering of the experimental data, and set-up constraints such as mounting hardware are not captured by the model. But this simple physics based model does a great job, and needs only the wing kinematics and geometry as inputs. This model may be useful to model other wing flows that produce coherent vortex loops.</a:t>
                </a:r>
                <a:endParaRPr lang="en-US" dirty="0"/>
              </a:p>
            </p:txBody>
          </p:sp>
        </mc:Fallback>
      </mc:AlternateContent>
      <p:sp>
        <p:nvSpPr>
          <p:cNvPr id="4" name="Slide Number Placeholder 3"/>
          <p:cNvSpPr>
            <a:spLocks noGrp="1"/>
          </p:cNvSpPr>
          <p:nvPr>
            <p:ph type="sldNum" sz="quarter" idx="10"/>
          </p:nvPr>
        </p:nvSpPr>
        <p:spPr/>
        <p:txBody>
          <a:bodyPr/>
          <a:lstStyle/>
          <a:p>
            <a:fld id="{9546F947-CBA3-4C02-8CFE-9A8639FFF36F}" type="slidenum">
              <a:rPr lang="en-US" smtClean="0"/>
              <a:t>71</a:t>
            </a:fld>
            <a:endParaRPr lang="en-US"/>
          </a:p>
        </p:txBody>
      </p:sp>
    </p:spTree>
    <p:extLst>
      <p:ext uri="{BB962C8B-B14F-4D97-AF65-F5344CB8AC3E}">
        <p14:creationId xmlns:p14="http://schemas.microsoft.com/office/powerpoint/2010/main" val="21305264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acquisition is synchronized with the wing motion. -&gt;</a:t>
            </a:r>
          </a:p>
          <a:p>
            <a:endParaRPr lang="en-US" dirty="0"/>
          </a:p>
          <a:p>
            <a:r>
              <a:rPr lang="en-US" dirty="0"/>
              <a:t>The motion controller operates the</a:t>
            </a:r>
            <a:r>
              <a:rPr lang="en-US" baseline="0" dirty="0"/>
              <a:t> linear stage and when the wing reaches the entrance of the measurement domain,…it triggers the programmable timing unit, …which.. in turn, fires the laser and triggers the camera to capture multiple shots.</a:t>
            </a:r>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74</a:t>
            </a:fld>
            <a:endParaRPr lang="en-US"/>
          </a:p>
        </p:txBody>
      </p:sp>
    </p:spTree>
    <p:extLst>
      <p:ext uri="{BB962C8B-B14F-4D97-AF65-F5344CB8AC3E}">
        <p14:creationId xmlns:p14="http://schemas.microsoft.com/office/powerpoint/2010/main" val="3617754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546F947-CBA3-4C02-8CFE-9A8639FFF36F}" type="slidenum">
              <a:rPr lang="en-US" smtClean="0"/>
              <a:t>76</a:t>
            </a:fld>
            <a:endParaRPr lang="en-US"/>
          </a:p>
        </p:txBody>
      </p:sp>
    </p:spTree>
    <p:extLst>
      <p:ext uri="{BB962C8B-B14F-4D97-AF65-F5344CB8AC3E}">
        <p14:creationId xmlns:p14="http://schemas.microsoft.com/office/powerpoint/2010/main" val="25838481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p:txBody>
      </p:sp>
      <p:sp>
        <p:nvSpPr>
          <p:cNvPr id="4" name="Slide Number Placeholder 3"/>
          <p:cNvSpPr>
            <a:spLocks noGrp="1"/>
          </p:cNvSpPr>
          <p:nvPr>
            <p:ph type="sldNum" sz="quarter" idx="5"/>
          </p:nvPr>
        </p:nvSpPr>
        <p:spPr/>
        <p:txBody>
          <a:bodyPr/>
          <a:lstStyle/>
          <a:p>
            <a:fld id="{233C56A0-F39C-0D45-8BD4-2611E3E9E6DA}" type="slidenum">
              <a:rPr lang="en-US" smtClean="0"/>
              <a:t>84</a:t>
            </a:fld>
            <a:endParaRPr lang="en-US"/>
          </a:p>
        </p:txBody>
      </p:sp>
    </p:spTree>
    <p:extLst>
      <p:ext uri="{BB962C8B-B14F-4D97-AF65-F5344CB8AC3E}">
        <p14:creationId xmlns:p14="http://schemas.microsoft.com/office/powerpoint/2010/main" val="157215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measured lift to study the effect of gust and gust recovery performance.</a:t>
            </a:r>
          </a:p>
          <a:p>
            <a:endParaRPr lang="en-US" baseline="0" dirty="0"/>
          </a:p>
          <a:p>
            <a:r>
              <a:rPr lang="en-US" baseline="0" dirty="0"/>
              <a:t>I used dye-flow visualization to study the flow qualitatively , then used 4D PTV to acquire in-depth knowledge of the vortex dominated  flow to justify the lift variations. </a:t>
            </a:r>
          </a:p>
          <a:p>
            <a:r>
              <a:rPr lang="en-US" baseline="0" dirty="0"/>
              <a:t>Finally, a low order modeling will bring a nice closure to the study. </a:t>
            </a:r>
          </a:p>
          <a:p>
            <a:endParaRPr lang="en-US" baseline="0" dirty="0"/>
          </a:p>
          <a:p>
            <a:r>
              <a:rPr lang="en-US" baseline="0" dirty="0"/>
              <a:t>Since modeling this particular wing flow would be difficult, there is translation and rotation involved. I focused on a small part for </a:t>
            </a:r>
            <a:r>
              <a:rPr lang="en-US" baseline="0" dirty="0" err="1"/>
              <a:t>modeling..that</a:t>
            </a:r>
            <a:r>
              <a:rPr lang="en-US" baseline="0" dirty="0"/>
              <a:t> is the rotational component of the wing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7</a:t>
            </a:fld>
            <a:endParaRPr lang="en-US"/>
          </a:p>
        </p:txBody>
      </p:sp>
    </p:spTree>
    <p:extLst>
      <p:ext uri="{BB962C8B-B14F-4D97-AF65-F5344CB8AC3E}">
        <p14:creationId xmlns:p14="http://schemas.microsoft.com/office/powerpoint/2010/main" val="1050410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group performed experiments on</a:t>
            </a:r>
            <a:r>
              <a:rPr lang="en-US" baseline="0" dirty="0"/>
              <a:t> rotating wings in the past, I already had data available to work on a model and compare against those data. </a:t>
            </a:r>
          </a:p>
          <a:p>
            <a:endParaRPr lang="en-US" baseline="0" dirty="0"/>
          </a:p>
          <a:p>
            <a:r>
              <a:rPr lang="en-US" baseline="0" dirty="0"/>
              <a:t>This type of modeling is important for aerodynamic and control system design for bio-inspired drones.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But such efforts have often been limited to being two-dimensional, semi-empirical, sometimes computationally expensive, or quasi-steady.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current model is unsteady and three-dimensional, yet simple to implement. </a:t>
            </a:r>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8</a:t>
            </a:fld>
            <a:endParaRPr lang="en-US"/>
          </a:p>
        </p:txBody>
      </p:sp>
    </p:spTree>
    <p:extLst>
      <p:ext uri="{BB962C8B-B14F-4D97-AF65-F5344CB8AC3E}">
        <p14:creationId xmlns:p14="http://schemas.microsoft.com/office/powerpoint/2010/main" val="287201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Rotating wings produce a vortex loop consisting of </a:t>
            </a:r>
          </a:p>
          <a:p>
            <a:r>
              <a:rPr lang="en-US" sz="1200" b="0" i="0" u="none" strike="noStrike" kern="1200" baseline="0" dirty="0">
                <a:solidFill>
                  <a:schemeClr val="tx1"/>
                </a:solidFill>
                <a:latin typeface="+mn-lt"/>
                <a:ea typeface="+mn-ea"/>
                <a:cs typeface="+mn-cs"/>
              </a:rPr>
              <a:t>-&gt; the root vortex, -&gt; leading-edge vortex, -&gt; trailing-edge vortex, and –&gt; tip vortex.</a:t>
            </a:r>
          </a:p>
          <a:p>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US" dirty="0"/>
              <a:t>The trailing edge vortex remains where the motion starts. </a:t>
            </a:r>
          </a:p>
          <a:p>
            <a:pPr marL="0" indent="0">
              <a:buFont typeface="Arial" panose="020B0604020202020204" pitchFamily="34" charset="0"/>
              <a:buNone/>
            </a:pPr>
            <a:r>
              <a:rPr lang="en-US" dirty="0"/>
              <a:t>The leading edge vortex stays attached to the wing.</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 loop grows as the rotation angle increases,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therefore also in time.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-&gt;This is modelled as a tilted planar loop, </a:t>
            </a:r>
          </a:p>
          <a:p>
            <a:r>
              <a:rPr lang="en-US" sz="1200" b="0" i="0" u="none" strike="noStrike" kern="1200" baseline="0" dirty="0">
                <a:solidFill>
                  <a:schemeClr val="tx1"/>
                </a:solidFill>
                <a:latin typeface="+mn-lt"/>
                <a:ea typeface="+mn-ea"/>
                <a:cs typeface="+mn-cs"/>
              </a:rPr>
              <a:t>geometrically specified by the wing size, orientation and motion.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What I mean by orientation is that the loop has an angle theta </a:t>
            </a:r>
          </a:p>
          <a:p>
            <a:r>
              <a:rPr lang="en-US" sz="1200" b="0" i="0" u="none" strike="noStrike" kern="1200" baseline="0" dirty="0" err="1">
                <a:solidFill>
                  <a:schemeClr val="tx1"/>
                </a:solidFill>
                <a:latin typeface="+mn-lt"/>
                <a:ea typeface="+mn-ea"/>
                <a:cs typeface="+mn-cs"/>
              </a:rPr>
              <a:t>w.r.t</a:t>
            </a:r>
            <a:r>
              <a:rPr lang="en-US" sz="1200" b="0" i="0" u="none" strike="noStrike" kern="1200" baseline="0" dirty="0">
                <a:solidFill>
                  <a:schemeClr val="tx1"/>
                </a:solidFill>
                <a:latin typeface="+mn-lt"/>
                <a:ea typeface="+mn-ea"/>
                <a:cs typeface="+mn-cs"/>
              </a:rPr>
              <a:t> the horizontal plane, -&gt; which is different from the angle of attack.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reality, the rotating wing flow is very complex and 3D.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There are a lot of details in the structures, </a:t>
            </a:r>
          </a:p>
          <a:p>
            <a:r>
              <a:rPr lang="en-US" sz="1200" b="0" i="0" u="none" strike="noStrike" kern="1200" baseline="0" dirty="0">
                <a:solidFill>
                  <a:schemeClr val="tx1"/>
                </a:solidFill>
                <a:latin typeface="+mn-lt"/>
                <a:ea typeface="+mn-ea"/>
                <a:cs typeface="+mn-cs"/>
              </a:rPr>
              <a:t>but we take advantage of the coherent loop structure and simplify the problem.</a:t>
            </a:r>
            <a:endParaRPr lang="en-US" dirty="0"/>
          </a:p>
          <a:p>
            <a:endParaRPr lang="en-US" dirty="0"/>
          </a:p>
        </p:txBody>
      </p:sp>
      <p:sp>
        <p:nvSpPr>
          <p:cNvPr id="4" name="Slide Number Placeholder 3"/>
          <p:cNvSpPr>
            <a:spLocks noGrp="1"/>
          </p:cNvSpPr>
          <p:nvPr>
            <p:ph type="sldNum" sz="quarter" idx="10"/>
          </p:nvPr>
        </p:nvSpPr>
        <p:spPr/>
        <p:txBody>
          <a:bodyPr/>
          <a:lstStyle/>
          <a:p>
            <a:fld id="{9546F947-CBA3-4C02-8CFE-9A8639FFF36F}" type="slidenum">
              <a:rPr lang="en-US" smtClean="0"/>
              <a:t>9</a:t>
            </a:fld>
            <a:endParaRPr lang="en-US"/>
          </a:p>
        </p:txBody>
      </p:sp>
    </p:spTree>
    <p:extLst>
      <p:ext uri="{BB962C8B-B14F-4D97-AF65-F5344CB8AC3E}">
        <p14:creationId xmlns:p14="http://schemas.microsoft.com/office/powerpoint/2010/main" val="2283732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E6434C-287E-49BF-AA27-7BDEDB2D9C7D}"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80145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1B6616-3A96-4823-A6A7-0EED23493970}"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4324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CDE556-EFD8-47C5-AA93-EF0F9AA2C97A}"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773009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CC27CD-D14E-4EFE-9986-E969A4BB3995}"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298243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6419E4-4549-447A-9C1F-FAA40A2B59AF}" type="datetime1">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4074888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4732EE-1D1E-418C-A92A-4F957AC20B65}" type="datetime1">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68385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835134-CE9C-4AE4-89CF-B49D8C8047D9}" type="datetime1">
              <a:rPr lang="en-US" smtClean="0"/>
              <a:t>9/27/2022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2467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CB6BD6-4580-4AF5-927F-1E4F126F4F3B}" type="datetime1">
              <a:rPr lang="en-US" smtClean="0"/>
              <a:t>9/27/2022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879122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B6419-A95F-4492-9280-E05F0988A1BC}" type="datetime1">
              <a:rPr lang="en-US" smtClean="0"/>
              <a:t>9/27/2022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948180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6153F3-20AF-4115-B95F-D9119105D487}" type="datetime1">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87148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B5FF2B-0C34-4D17-8651-53D42EE40731}" type="datetime1">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30B12-77AA-4F8A-BB96-7B022F2BE984}" type="slidenum">
              <a:rPr lang="en-US" smtClean="0"/>
              <a:t>‹#›</a:t>
            </a:fld>
            <a:endParaRPr lang="en-US"/>
          </a:p>
        </p:txBody>
      </p:sp>
    </p:spTree>
    <p:extLst>
      <p:ext uri="{BB962C8B-B14F-4D97-AF65-F5344CB8AC3E}">
        <p14:creationId xmlns:p14="http://schemas.microsoft.com/office/powerpoint/2010/main" val="1796752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7CF27-E532-4468-8BE7-484968E2EEEB}" type="datetime1">
              <a:rPr lang="en-US" smtClean="0"/>
              <a:t>9/27/2022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30B12-77AA-4F8A-BB96-7B022F2BE984}" type="slidenum">
              <a:rPr lang="en-US" smtClean="0"/>
              <a:t>‹#›</a:t>
            </a:fld>
            <a:endParaRPr lang="en-US"/>
          </a:p>
        </p:txBody>
      </p:sp>
    </p:spTree>
    <p:extLst>
      <p:ext uri="{BB962C8B-B14F-4D97-AF65-F5344CB8AC3E}">
        <p14:creationId xmlns:p14="http://schemas.microsoft.com/office/powerpoint/2010/main" val="4077955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0.png"/><Relationship Id="rId7" Type="http://schemas.openxmlformats.org/officeDocument/2006/relationships/image" Target="../media/image210.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0" Type="http://schemas.openxmlformats.org/officeDocument/2006/relationships/image" Target="../media/image240.png"/><Relationship Id="rId4" Type="http://schemas.openxmlformats.org/officeDocument/2006/relationships/image" Target="../media/image21.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7.png"/><Relationship Id="rId7"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3.tiff"/><Relationship Id="rId10" Type="http://schemas.openxmlformats.org/officeDocument/2006/relationships/image" Target="../media/image27.emf"/><Relationship Id="rId4" Type="http://schemas.openxmlformats.org/officeDocument/2006/relationships/image" Target="../media/image28.png"/><Relationship Id="rId9" Type="http://schemas.openxmlformats.org/officeDocument/2006/relationships/image" Target="../media/image26.emf"/></Relationships>
</file>

<file path=ppt/slides/_rels/slide1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9.png"/><Relationship Id="rId7"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tiff"/><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tiff"/><Relationship Id="rId10" Type="http://schemas.openxmlformats.org/officeDocument/2006/relationships/image" Target="../media/image40.png"/><Relationship Id="rId4" Type="http://schemas.openxmlformats.org/officeDocument/2006/relationships/image" Target="../media/image33.emf"/><Relationship Id="rId9" Type="http://schemas.openxmlformats.org/officeDocument/2006/relationships/image" Target="../media/image37.emf"/></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8.emf"/><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1.emf"/></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4.emf"/><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7.tiff"/><Relationship Id="rId4" Type="http://schemas.openxmlformats.org/officeDocument/2006/relationships/image" Target="../media/image127.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0.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10.png"/><Relationship Id="rId5" Type="http://schemas.openxmlformats.org/officeDocument/2006/relationships/image" Target="../media/image5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emf"/><Relationship Id="rId3" Type="http://schemas.openxmlformats.org/officeDocument/2006/relationships/image" Target="../media/image53.tiff"/><Relationship Id="rId7" Type="http://schemas.microsoft.com/office/2007/relationships/hdphoto" Target="../media/hdphoto2.wdp"/><Relationship Id="rId12" Type="http://schemas.openxmlformats.org/officeDocument/2006/relationships/image" Target="../media/image58.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5.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57.png"/><Relationship Id="rId4" Type="http://schemas.openxmlformats.org/officeDocument/2006/relationships/image" Target="../media/image54.png"/><Relationship Id="rId9"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6.tiff"/><Relationship Id="rId13" Type="http://schemas.openxmlformats.org/officeDocument/2006/relationships/image" Target="../media/image71.tiff"/><Relationship Id="rId18" Type="http://schemas.openxmlformats.org/officeDocument/2006/relationships/image" Target="../media/image76.tiff"/><Relationship Id="rId3" Type="http://schemas.openxmlformats.org/officeDocument/2006/relationships/image" Target="../media/image61.tiff"/><Relationship Id="rId7" Type="http://schemas.openxmlformats.org/officeDocument/2006/relationships/image" Target="../media/image65.tiff"/><Relationship Id="rId12" Type="http://schemas.openxmlformats.org/officeDocument/2006/relationships/image" Target="../media/image70.tiff"/><Relationship Id="rId17" Type="http://schemas.openxmlformats.org/officeDocument/2006/relationships/image" Target="../media/image75.tiff"/><Relationship Id="rId2" Type="http://schemas.openxmlformats.org/officeDocument/2006/relationships/notesSlide" Target="../notesSlides/notesSlide24.xml"/><Relationship Id="rId16" Type="http://schemas.openxmlformats.org/officeDocument/2006/relationships/image" Target="../media/image74.tiff"/><Relationship Id="rId1" Type="http://schemas.openxmlformats.org/officeDocument/2006/relationships/slideLayout" Target="../slideLayouts/slideLayout7.xml"/><Relationship Id="rId6" Type="http://schemas.openxmlformats.org/officeDocument/2006/relationships/image" Target="../media/image64.tiff"/><Relationship Id="rId11" Type="http://schemas.openxmlformats.org/officeDocument/2006/relationships/image" Target="../media/image69.tiff"/><Relationship Id="rId5" Type="http://schemas.openxmlformats.org/officeDocument/2006/relationships/image" Target="../media/image63.tiff"/><Relationship Id="rId15" Type="http://schemas.openxmlformats.org/officeDocument/2006/relationships/image" Target="../media/image73.tiff"/><Relationship Id="rId10" Type="http://schemas.openxmlformats.org/officeDocument/2006/relationships/image" Target="../media/image68.tiff"/><Relationship Id="rId4" Type="http://schemas.openxmlformats.org/officeDocument/2006/relationships/image" Target="../media/image62.tiff"/><Relationship Id="rId9" Type="http://schemas.openxmlformats.org/officeDocument/2006/relationships/image" Target="../media/image67.tiff"/><Relationship Id="rId14" Type="http://schemas.openxmlformats.org/officeDocument/2006/relationships/image" Target="../media/image72.tif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510.png"/><Relationship Id="rId7" Type="http://schemas.openxmlformats.org/officeDocument/2006/relationships/image" Target="../media/image79.gi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image" Target="../media/image220.png"/></Relationships>
</file>

<file path=ppt/slides/_rels/slide27.xml.rels><?xml version="1.0" encoding="UTF-8" standalone="yes"?>
<Relationships xmlns="http://schemas.openxmlformats.org/package/2006/relationships"><Relationship Id="rId8" Type="http://schemas.openxmlformats.org/officeDocument/2006/relationships/image" Target="../media/image85.tiff"/><Relationship Id="rId3" Type="http://schemas.openxmlformats.org/officeDocument/2006/relationships/image" Target="../media/image80.jpeg"/><Relationship Id="rId7" Type="http://schemas.openxmlformats.org/officeDocument/2006/relationships/image" Target="../media/image84.tif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91.tiff"/><Relationship Id="rId13" Type="http://schemas.openxmlformats.org/officeDocument/2006/relationships/image" Target="../media/image96.tiff"/><Relationship Id="rId18" Type="http://schemas.openxmlformats.org/officeDocument/2006/relationships/image" Target="../media/image101.tiff"/><Relationship Id="rId3" Type="http://schemas.openxmlformats.org/officeDocument/2006/relationships/image" Target="../media/image86.tiff"/><Relationship Id="rId7" Type="http://schemas.openxmlformats.org/officeDocument/2006/relationships/image" Target="../media/image90.tiff"/><Relationship Id="rId12" Type="http://schemas.openxmlformats.org/officeDocument/2006/relationships/image" Target="../media/image95.tiff"/><Relationship Id="rId17" Type="http://schemas.openxmlformats.org/officeDocument/2006/relationships/image" Target="../media/image100.tiff"/><Relationship Id="rId2" Type="http://schemas.openxmlformats.org/officeDocument/2006/relationships/notesSlide" Target="../notesSlides/notesSlide29.xml"/><Relationship Id="rId16" Type="http://schemas.openxmlformats.org/officeDocument/2006/relationships/image" Target="../media/image99.tiff"/><Relationship Id="rId1" Type="http://schemas.openxmlformats.org/officeDocument/2006/relationships/slideLayout" Target="../slideLayouts/slideLayout7.xml"/><Relationship Id="rId6" Type="http://schemas.openxmlformats.org/officeDocument/2006/relationships/image" Target="../media/image89.tiff"/><Relationship Id="rId11" Type="http://schemas.openxmlformats.org/officeDocument/2006/relationships/image" Target="../media/image94.tiff"/><Relationship Id="rId5" Type="http://schemas.openxmlformats.org/officeDocument/2006/relationships/image" Target="../media/image88.tiff"/><Relationship Id="rId15" Type="http://schemas.openxmlformats.org/officeDocument/2006/relationships/image" Target="../media/image98.tiff"/><Relationship Id="rId10" Type="http://schemas.openxmlformats.org/officeDocument/2006/relationships/image" Target="../media/image93.tiff"/><Relationship Id="rId4" Type="http://schemas.openxmlformats.org/officeDocument/2006/relationships/image" Target="../media/image87.tiff"/><Relationship Id="rId9" Type="http://schemas.openxmlformats.org/officeDocument/2006/relationships/image" Target="../media/image92.tiff"/><Relationship Id="rId14" Type="http://schemas.openxmlformats.org/officeDocument/2006/relationships/image" Target="../media/image97.tiff"/></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3.jpeg"/><Relationship Id="rId7" Type="http://schemas.openxmlformats.org/officeDocument/2006/relationships/image" Target="../media/image107.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6.jpeg"/><Relationship Id="rId5" Type="http://schemas.openxmlformats.org/officeDocument/2006/relationships/image" Target="../media/image105.jpeg"/><Relationship Id="rId10" Type="http://schemas.openxmlformats.org/officeDocument/2006/relationships/image" Target="../media/image111.png"/><Relationship Id="rId4" Type="http://schemas.openxmlformats.org/officeDocument/2006/relationships/image" Target="../media/image104.jpeg"/><Relationship Id="rId9" Type="http://schemas.openxmlformats.org/officeDocument/2006/relationships/image" Target="../media/image109.gif"/></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161.png"/><Relationship Id="rId4" Type="http://schemas.openxmlformats.org/officeDocument/2006/relationships/image" Target="../media/image11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19.jpeg"/><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00.png"/><Relationship Id="rId7" Type="http://schemas.openxmlformats.org/officeDocument/2006/relationships/image" Target="../media/image122.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24.jpg"/><Relationship Id="rId5"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5.jpeg"/><Relationship Id="rId7" Type="http://schemas.openxmlformats.org/officeDocument/2006/relationships/image" Target="../media/image15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31.png"/><Relationship Id="rId4" Type="http://schemas.openxmlformats.org/officeDocument/2006/relationships/image" Target="../media/image12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8.emf"/><Relationship Id="rId7" Type="http://schemas.openxmlformats.org/officeDocument/2006/relationships/image" Target="../media/image56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50.png"/><Relationship Id="rId5" Type="http://schemas.openxmlformats.org/officeDocument/2006/relationships/image" Target="../media/image48.png"/><Relationship Id="rId4" Type="http://schemas.openxmlformats.org/officeDocument/2006/relationships/image" Target="../media/image129.emf"/></Relationships>
</file>

<file path=ppt/slides/_rels/slide4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png"/><Relationship Id="rId7" Type="http://schemas.openxmlformats.org/officeDocument/2006/relationships/image" Target="../media/image59.emf"/><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34.emf"/><Relationship Id="rId5" Type="http://schemas.openxmlformats.org/officeDocument/2006/relationships/image" Target="../media/image133.emf"/><Relationship Id="rId4" Type="http://schemas.microsoft.com/office/2007/relationships/hdphoto" Target="../media/hdphoto5.wdp"/><Relationship Id="rId9" Type="http://schemas.microsoft.com/office/2007/relationships/hdphoto" Target="../media/hdphoto6.wdp"/></Relationships>
</file>

<file path=ppt/slides/_rels/slide49.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6.png"/><Relationship Id="rId7" Type="http://schemas.openxmlformats.org/officeDocument/2006/relationships/image" Target="../media/image138.emf"/><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142.emf"/><Relationship Id="rId5" Type="http://schemas.openxmlformats.org/officeDocument/2006/relationships/image" Target="../media/image137.png"/><Relationship Id="rId10" Type="http://schemas.openxmlformats.org/officeDocument/2006/relationships/image" Target="../media/image141.emf"/><Relationship Id="rId4" Type="http://schemas.microsoft.com/office/2007/relationships/hdphoto" Target="../media/hdphoto7.wdp"/><Relationship Id="rId9" Type="http://schemas.openxmlformats.org/officeDocument/2006/relationships/image" Target="../media/image140.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144.emf"/><Relationship Id="rId4" Type="http://schemas.openxmlformats.org/officeDocument/2006/relationships/image" Target="../media/image143.jpeg"/></Relationships>
</file>

<file path=ppt/slides/_rels/slide5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51.png"/><Relationship Id="rId7" Type="http://schemas.microsoft.com/office/2007/relationships/hdphoto" Target="../media/hdphoto10.wdp"/><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9.wdp"/><Relationship Id="rId4" Type="http://schemas.openxmlformats.org/officeDocument/2006/relationships/image" Target="../media/image145.png"/></Relationships>
</file>

<file path=ppt/slides/_rels/slide5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51.png"/><Relationship Id="rId7" Type="http://schemas.openxmlformats.org/officeDocument/2006/relationships/image" Target="../media/image151.jpe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50.jpeg"/><Relationship Id="rId5" Type="http://schemas.openxmlformats.org/officeDocument/2006/relationships/image" Target="../media/image149.emf"/><Relationship Id="rId4" Type="http://schemas.openxmlformats.org/officeDocument/2006/relationships/image" Target="../media/image148.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59.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162.tiff"/><Relationship Id="rId4" Type="http://schemas.openxmlformats.org/officeDocument/2006/relationships/image" Target="../media/image161.tiff"/></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emf"/><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emf"/><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59.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58.emf"/><Relationship Id="rId5" Type="http://schemas.openxmlformats.org/officeDocument/2006/relationships/image" Target="../media/image5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7.png"/></Relationships>
</file>

<file path=ppt/slides/_rels/slide6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png"/><Relationship Id="rId7" Type="http://schemas.openxmlformats.org/officeDocument/2006/relationships/image" Target="../media/image59.emf"/><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34.emf"/><Relationship Id="rId5" Type="http://schemas.openxmlformats.org/officeDocument/2006/relationships/image" Target="../media/image133.emf"/><Relationship Id="rId4" Type="http://schemas.microsoft.com/office/2007/relationships/hdphoto" Target="../media/hdphoto5.wdp"/><Relationship Id="rId9" Type="http://schemas.microsoft.com/office/2007/relationships/hdphoto" Target="../media/hdphoto6.wdp"/></Relationships>
</file>

<file path=ppt/slides/_rels/slide62.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6.png"/><Relationship Id="rId7" Type="http://schemas.openxmlformats.org/officeDocument/2006/relationships/image" Target="../media/image138.emf"/><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142.emf"/><Relationship Id="rId5" Type="http://schemas.openxmlformats.org/officeDocument/2006/relationships/image" Target="../media/image137.png"/><Relationship Id="rId10" Type="http://schemas.openxmlformats.org/officeDocument/2006/relationships/image" Target="../media/image141.emf"/><Relationship Id="rId4" Type="http://schemas.microsoft.com/office/2007/relationships/hdphoto" Target="../media/hdphoto7.wdp"/><Relationship Id="rId9" Type="http://schemas.openxmlformats.org/officeDocument/2006/relationships/image" Target="../media/image140.emf"/></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66.tiff"/><Relationship Id="rId13" Type="http://schemas.openxmlformats.org/officeDocument/2006/relationships/image" Target="../media/image71.tiff"/><Relationship Id="rId18" Type="http://schemas.openxmlformats.org/officeDocument/2006/relationships/image" Target="../media/image76.tiff"/><Relationship Id="rId3" Type="http://schemas.openxmlformats.org/officeDocument/2006/relationships/image" Target="../media/image61.tiff"/><Relationship Id="rId7" Type="http://schemas.openxmlformats.org/officeDocument/2006/relationships/image" Target="../media/image65.tiff"/><Relationship Id="rId12" Type="http://schemas.openxmlformats.org/officeDocument/2006/relationships/image" Target="../media/image70.tiff"/><Relationship Id="rId17" Type="http://schemas.openxmlformats.org/officeDocument/2006/relationships/image" Target="../media/image75.tiff"/><Relationship Id="rId2" Type="http://schemas.openxmlformats.org/officeDocument/2006/relationships/notesSlide" Target="../notesSlides/notesSlide59.xml"/><Relationship Id="rId16" Type="http://schemas.openxmlformats.org/officeDocument/2006/relationships/image" Target="../media/image74.tiff"/><Relationship Id="rId1" Type="http://schemas.openxmlformats.org/officeDocument/2006/relationships/slideLayout" Target="../slideLayouts/slideLayout7.xml"/><Relationship Id="rId6" Type="http://schemas.openxmlformats.org/officeDocument/2006/relationships/image" Target="../media/image64.tiff"/><Relationship Id="rId11" Type="http://schemas.openxmlformats.org/officeDocument/2006/relationships/image" Target="../media/image69.tiff"/><Relationship Id="rId5" Type="http://schemas.openxmlformats.org/officeDocument/2006/relationships/image" Target="../media/image63.tiff"/><Relationship Id="rId15" Type="http://schemas.openxmlformats.org/officeDocument/2006/relationships/image" Target="../media/image73.tiff"/><Relationship Id="rId10" Type="http://schemas.openxmlformats.org/officeDocument/2006/relationships/image" Target="../media/image68.tiff"/><Relationship Id="rId4" Type="http://schemas.openxmlformats.org/officeDocument/2006/relationships/image" Target="../media/image62.tiff"/><Relationship Id="rId9" Type="http://schemas.openxmlformats.org/officeDocument/2006/relationships/image" Target="../media/image67.tiff"/><Relationship Id="rId14" Type="http://schemas.openxmlformats.org/officeDocument/2006/relationships/image" Target="../media/image72.tiff"/></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63.png"/><Relationship Id="rId4"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64.png"/><Relationship Id="rId7" Type="http://schemas.openxmlformats.org/officeDocument/2006/relationships/image" Target="../media/image16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10" Type="http://schemas.openxmlformats.org/officeDocument/2006/relationships/image" Target="../media/image169.png"/><Relationship Id="rId4" Type="http://schemas.openxmlformats.org/officeDocument/2006/relationships/image" Target="../media/image105.png"/><Relationship Id="rId9" Type="http://schemas.openxmlformats.org/officeDocument/2006/relationships/image" Target="../media/image168.png"/></Relationships>
</file>

<file path=ppt/slides/_rels/slide67.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170.png"/><Relationship Id="rId7" Type="http://schemas.openxmlformats.org/officeDocument/2006/relationships/image" Target="../media/image167.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66.png"/><Relationship Id="rId11" Type="http://schemas.openxmlformats.org/officeDocument/2006/relationships/image" Target="../media/image1670.png"/><Relationship Id="rId5" Type="http://schemas.openxmlformats.org/officeDocument/2006/relationships/image" Target="../media/image165.png"/><Relationship Id="rId10" Type="http://schemas.openxmlformats.org/officeDocument/2006/relationships/image" Target="../media/image169.png"/><Relationship Id="rId4" Type="http://schemas.openxmlformats.org/officeDocument/2006/relationships/image" Target="../media/image171.png"/><Relationship Id="rId9" Type="http://schemas.openxmlformats.org/officeDocument/2006/relationships/image" Target="../media/image168.png"/></Relationships>
</file>

<file path=ppt/slides/_rels/slide68.xml.rels><?xml version="1.0" encoding="UTF-8" standalone="yes"?>
<Relationships xmlns="http://schemas.openxmlformats.org/package/2006/relationships"><Relationship Id="rId8" Type="http://schemas.openxmlformats.org/officeDocument/2006/relationships/image" Target="../media/image177.tiff"/><Relationship Id="rId3" Type="http://schemas.openxmlformats.org/officeDocument/2006/relationships/image" Target="../media/image172.png"/><Relationship Id="rId7" Type="http://schemas.openxmlformats.org/officeDocument/2006/relationships/image" Target="../media/image176.tiff"/><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6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0.jpeg"/><Relationship Id="rId7" Type="http://schemas.openxmlformats.org/officeDocument/2006/relationships/image" Target="../media/image1670.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81.tiff"/><Relationship Id="rId4" Type="http://schemas.openxmlformats.org/officeDocument/2006/relationships/image" Target="../media/image180.tif"/></Relationships>
</file>

<file path=ppt/slides/_rels/slide7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82.png"/><Relationship Id="rId7" Type="http://schemas.openxmlformats.org/officeDocument/2006/relationships/image" Target="../media/image143.jpe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183.png"/><Relationship Id="rId4" Type="http://schemas.microsoft.com/office/2007/relationships/hdphoto" Target="../media/hdphoto11.wdp"/><Relationship Id="rId9" Type="http://schemas.microsoft.com/office/2007/relationships/hdphoto" Target="../media/hdphoto9.wdp"/></Relationships>
</file>

<file path=ppt/slides/_rels/slide77.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184.tiff"/><Relationship Id="rId2" Type="http://schemas.openxmlformats.org/officeDocument/2006/relationships/image" Target="../media/image68.tiff"/><Relationship Id="rId1" Type="http://schemas.openxmlformats.org/officeDocument/2006/relationships/slideLayout" Target="../slideLayouts/slideLayout7.xml"/><Relationship Id="rId6" Type="http://schemas.openxmlformats.org/officeDocument/2006/relationships/image" Target="../media/image67.tiff"/><Relationship Id="rId5" Type="http://schemas.openxmlformats.org/officeDocument/2006/relationships/image" Target="../media/image71.tiff"/><Relationship Id="rId4" Type="http://schemas.openxmlformats.org/officeDocument/2006/relationships/image" Target="../media/image70.tiff"/></Relationships>
</file>

<file path=ppt/slides/_rels/slide78.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tiff"/><Relationship Id="rId1" Type="http://schemas.openxmlformats.org/officeDocument/2006/relationships/slideLayout" Target="../slideLayouts/slideLayout7.xml"/><Relationship Id="rId5" Type="http://schemas.openxmlformats.org/officeDocument/2006/relationships/image" Target="../media/image96.tiff"/><Relationship Id="rId4" Type="http://schemas.openxmlformats.org/officeDocument/2006/relationships/image" Target="../media/image95.tiff"/></Relationships>
</file>

<file path=ppt/slides/_rels/slide79.xml.rels><?xml version="1.0" encoding="UTF-8" standalone="yes"?>
<Relationships xmlns="http://schemas.openxmlformats.org/package/2006/relationships"><Relationship Id="rId2" Type="http://schemas.openxmlformats.org/officeDocument/2006/relationships/image" Target="../media/image185.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90.emf"/></Relationships>
</file>

<file path=ppt/slides/_rels/slide85.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900.png"/><Relationship Id="rId1" Type="http://schemas.openxmlformats.org/officeDocument/2006/relationships/slideLayout" Target="../slideLayouts/slideLayout7.xml"/><Relationship Id="rId5" Type="http://schemas.openxmlformats.org/officeDocument/2006/relationships/image" Target="../media/image191.jpeg"/><Relationship Id="rId4" Type="http://schemas.openxmlformats.org/officeDocument/2006/relationships/image" Target="../media/image128.emf"/></Relationships>
</file>

<file path=ppt/slides/_rels/slide86.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95.tiff"/><Relationship Id="rId2" Type="http://schemas.openxmlformats.org/officeDocument/2006/relationships/image" Target="../media/image194.tiff"/><Relationship Id="rId1" Type="http://schemas.openxmlformats.org/officeDocument/2006/relationships/slideLayout" Target="../slideLayouts/slideLayout7.xml"/><Relationship Id="rId4" Type="http://schemas.openxmlformats.org/officeDocument/2006/relationships/image" Target="../media/image196.jpeg"/></Relationships>
</file>

<file path=ppt/slides/_rels/slide88.xml.rels><?xml version="1.0" encoding="UTF-8" standalone="yes"?>
<Relationships xmlns="http://schemas.openxmlformats.org/package/2006/relationships"><Relationship Id="rId2" Type="http://schemas.openxmlformats.org/officeDocument/2006/relationships/image" Target="../media/image197.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17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tiff"/><Relationship Id="rId5" Type="http://schemas.openxmlformats.org/officeDocument/2006/relationships/image" Target="../media/image154.png"/><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24088" y="855960"/>
            <a:ext cx="11474986" cy="147756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Experimental Investigation and Analytical Modeling of Unsteady Vortex Flows</a:t>
            </a:r>
            <a:endParaRPr lang="en-US" altLang="en-US" b="1" dirty="0"/>
          </a:p>
        </p:txBody>
      </p:sp>
      <p:sp>
        <p:nvSpPr>
          <p:cNvPr id="5" name="Rectangle 3"/>
          <p:cNvSpPr txBox="1">
            <a:spLocks noChangeArrowheads="1"/>
          </p:cNvSpPr>
          <p:nvPr/>
        </p:nvSpPr>
        <p:spPr>
          <a:xfrm>
            <a:off x="2727507" y="2733584"/>
            <a:ext cx="6668149" cy="13908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b="1" dirty="0"/>
              <a:t>Dr. Juhi Chowdhury</a:t>
            </a:r>
          </a:p>
          <a:p>
            <a:pPr marL="0" indent="0" algn="ctr">
              <a:buNone/>
            </a:pPr>
            <a:r>
              <a:rPr lang="en-US" altLang="en-US" sz="2000" dirty="0"/>
              <a:t>Department of Mechanical and Aerospace Engineering</a:t>
            </a:r>
          </a:p>
          <a:p>
            <a:pPr marL="0" indent="0" algn="ctr">
              <a:buNone/>
            </a:pPr>
            <a:r>
              <a:rPr lang="en-US" altLang="en-US" sz="2000" dirty="0"/>
              <a:t>University at Buffalo      </a:t>
            </a:r>
          </a:p>
        </p:txBody>
      </p:sp>
      <p:pic>
        <p:nvPicPr>
          <p:cNvPr id="8" name="Picture 1" descr="stacked_blue">
            <a:extLst>
              <a:ext uri="{FF2B5EF4-FFF2-40B4-BE49-F238E27FC236}">
                <a16:creationId xmlns:a16="http://schemas.microsoft.com/office/drawing/2014/main" id="{86B9FBDF-4824-1B4E-A1A7-B50CEDA89A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1253" y="4256539"/>
            <a:ext cx="2782233" cy="10521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996EF36-7861-4F03-86ED-13A1529980BD}"/>
              </a:ext>
            </a:extLst>
          </p:cNvPr>
          <p:cNvSpPr>
            <a:spLocks noGrp="1"/>
          </p:cNvSpPr>
          <p:nvPr>
            <p:ph type="sldNum" sz="quarter" idx="12"/>
          </p:nvPr>
        </p:nvSpPr>
        <p:spPr>
          <a:xfrm>
            <a:off x="9395656" y="6492875"/>
            <a:ext cx="2743200" cy="365125"/>
          </a:xfrm>
        </p:spPr>
        <p:txBody>
          <a:bodyPr/>
          <a:lstStyle/>
          <a:p>
            <a:fld id="{15530B12-77AA-4F8A-BB96-7B022F2BE984}" type="slidenum">
              <a:rPr lang="en-US" smtClean="0"/>
              <a:t>1</a:t>
            </a:fld>
            <a:endParaRPr lang="en-US" dirty="0"/>
          </a:p>
        </p:txBody>
      </p:sp>
    </p:spTree>
    <p:extLst>
      <p:ext uri="{BB962C8B-B14F-4D97-AF65-F5344CB8AC3E}">
        <p14:creationId xmlns:p14="http://schemas.microsoft.com/office/powerpoint/2010/main" val="242916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325" y="104746"/>
            <a:ext cx="7342738" cy="707886"/>
          </a:xfrm>
          <a:prstGeom prst="rect">
            <a:avLst/>
          </a:prstGeom>
          <a:noFill/>
        </p:spPr>
        <p:txBody>
          <a:bodyPr wrap="square" rtlCol="0">
            <a:spAutoFit/>
          </a:bodyPr>
          <a:lstStyle/>
          <a:p>
            <a:pPr algn="ctr"/>
            <a:r>
              <a:rPr lang="en-US" sz="4000" dirty="0">
                <a:solidFill>
                  <a:schemeClr val="accent1">
                    <a:lumMod val="75000"/>
                  </a:schemeClr>
                </a:solidFill>
              </a:rPr>
              <a:t>Basic Framework</a:t>
            </a:r>
          </a:p>
        </p:txBody>
      </p:sp>
      <p:grpSp>
        <p:nvGrpSpPr>
          <p:cNvPr id="46" name="Group 45">
            <a:extLst>
              <a:ext uri="{FF2B5EF4-FFF2-40B4-BE49-F238E27FC236}">
                <a16:creationId xmlns:a16="http://schemas.microsoft.com/office/drawing/2014/main" id="{8CCEF166-A3C4-4862-A4CE-200F81CB36CD}"/>
              </a:ext>
            </a:extLst>
          </p:cNvPr>
          <p:cNvGrpSpPr/>
          <p:nvPr/>
        </p:nvGrpSpPr>
        <p:grpSpPr>
          <a:xfrm>
            <a:off x="3202563" y="2513333"/>
            <a:ext cx="1917923" cy="683538"/>
            <a:chOff x="3202563" y="1673067"/>
            <a:chExt cx="1917923" cy="683538"/>
          </a:xfrm>
        </p:grpSpPr>
        <p:sp>
          <p:nvSpPr>
            <p:cNvPr id="8" name="TextBox 7"/>
            <p:cNvSpPr txBox="1"/>
            <p:nvPr/>
          </p:nvSpPr>
          <p:spPr>
            <a:xfrm>
              <a:off x="3512995" y="2017346"/>
              <a:ext cx="1319281" cy="339259"/>
            </a:xfrm>
            <a:prstGeom prst="rect">
              <a:avLst/>
            </a:prstGeom>
            <a:noFill/>
          </p:spPr>
          <p:txBody>
            <a:bodyPr wrap="square" rtlCol="0">
              <a:spAutoFit/>
            </a:bodyPr>
            <a:lstStyle/>
            <a:p>
              <a:r>
                <a:rPr lang="en-US" dirty="0"/>
                <a:t>Circulatory</a:t>
              </a:r>
            </a:p>
          </p:txBody>
        </p:sp>
        <p:sp>
          <p:nvSpPr>
            <p:cNvPr id="10" name="Left Brace 9"/>
            <p:cNvSpPr/>
            <p:nvPr/>
          </p:nvSpPr>
          <p:spPr>
            <a:xfrm rot="16200000">
              <a:off x="3987196" y="888434"/>
              <a:ext cx="348658" cy="1917923"/>
            </a:xfrm>
            <a:prstGeom prst="leftBrace">
              <a:avLst>
                <a:gd name="adj1" fmla="val 242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174184" y="4396645"/>
            <a:ext cx="6007540" cy="875222"/>
            <a:chOff x="1379655" y="5200798"/>
            <a:chExt cx="6479047" cy="878800"/>
          </a:xfrm>
        </p:grpSpPr>
        <p:sp>
          <p:nvSpPr>
            <p:cNvPr id="15" name="TextBox 14"/>
            <p:cNvSpPr txBox="1"/>
            <p:nvPr/>
          </p:nvSpPr>
          <p:spPr>
            <a:xfrm>
              <a:off x="1379655" y="5200798"/>
              <a:ext cx="1870925" cy="401746"/>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Inertial Lift:</a:t>
              </a:r>
            </a:p>
          </p:txBody>
        </p:sp>
        <p:sp>
          <p:nvSpPr>
            <p:cNvPr id="16" name="Rectangle 15"/>
            <p:cNvSpPr/>
            <p:nvPr/>
          </p:nvSpPr>
          <p:spPr>
            <a:xfrm>
              <a:off x="1688153" y="5741044"/>
              <a:ext cx="6170549" cy="338554"/>
            </a:xfrm>
            <a:prstGeom prst="rect">
              <a:avLst/>
            </a:prstGeom>
          </p:spPr>
          <p:txBody>
            <a:bodyPr wrap="square">
              <a:spAutoFit/>
            </a:bodyPr>
            <a:lstStyle/>
            <a:p>
              <a:r>
                <a:rPr lang="en-US" sz="1600" dirty="0"/>
                <a:t>(Potential flow, blade element: </a:t>
              </a:r>
              <a:r>
                <a:rPr lang="en-US" sz="1600" dirty="0" err="1"/>
                <a:t>Percin</a:t>
              </a:r>
              <a:r>
                <a:rPr lang="en-US" sz="1600" dirty="0"/>
                <a:t> &amp; van </a:t>
              </a:r>
              <a:r>
                <a:rPr lang="en-US" sz="1600" dirty="0" err="1"/>
                <a:t>Oudheusden</a:t>
              </a:r>
              <a:r>
                <a:rPr lang="en-US" sz="1600" dirty="0"/>
                <a:t>, 2015)</a:t>
              </a:r>
              <a:endParaRPr lang="en-US" sz="1600" i="1" dirty="0"/>
            </a:p>
          </p:txBody>
        </p:sp>
      </p:grpSp>
      <p:grpSp>
        <p:nvGrpSpPr>
          <p:cNvPr id="31" name="Group 30">
            <a:extLst>
              <a:ext uri="{FF2B5EF4-FFF2-40B4-BE49-F238E27FC236}">
                <a16:creationId xmlns:a16="http://schemas.microsoft.com/office/drawing/2014/main" id="{4745320B-4D91-461A-A3C3-F99392899149}"/>
              </a:ext>
            </a:extLst>
          </p:cNvPr>
          <p:cNvGrpSpPr/>
          <p:nvPr/>
        </p:nvGrpSpPr>
        <p:grpSpPr>
          <a:xfrm>
            <a:off x="167393" y="1737740"/>
            <a:ext cx="5143271" cy="839944"/>
            <a:chOff x="167393" y="897474"/>
            <a:chExt cx="5143271" cy="839944"/>
          </a:xfrm>
        </p:grpSpPr>
        <p:sp>
          <p:nvSpPr>
            <p:cNvPr id="6" name="TextBox 5"/>
            <p:cNvSpPr txBox="1"/>
            <p:nvPr/>
          </p:nvSpPr>
          <p:spPr>
            <a:xfrm>
              <a:off x="167393" y="1117391"/>
              <a:ext cx="1444370" cy="400111"/>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Total lift:</a:t>
              </a:r>
            </a:p>
          </p:txBody>
        </p:sp>
        <p:grpSp>
          <p:nvGrpSpPr>
            <p:cNvPr id="20" name="Group 4"/>
            <p:cNvGrpSpPr>
              <a:grpSpLocks noChangeAspect="1"/>
            </p:cNvGrpSpPr>
            <p:nvPr/>
          </p:nvGrpSpPr>
          <p:grpSpPr bwMode="auto">
            <a:xfrm>
              <a:off x="1508597" y="897474"/>
              <a:ext cx="3802067" cy="839944"/>
              <a:chOff x="2676" y="1549"/>
              <a:chExt cx="2440" cy="576"/>
            </a:xfrm>
          </p:grpSpPr>
          <p:pic>
            <p:nvPicPr>
              <p:cNvPr id="8197"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86" y="1581"/>
                <a:ext cx="229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3"/>
              <p:cNvSpPr>
                <a:spLocks noChangeAspect="1" noChangeArrowheads="1" noTextEdit="1"/>
              </p:cNvSpPr>
              <p:nvPr/>
            </p:nvSpPr>
            <p:spPr bwMode="auto">
              <a:xfrm>
                <a:off x="2676" y="1549"/>
                <a:ext cx="24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8"/>
          <p:cNvGrpSpPr>
            <a:grpSpLocks noChangeAspect="1"/>
          </p:cNvGrpSpPr>
          <p:nvPr/>
        </p:nvGrpSpPr>
        <p:grpSpPr bwMode="auto">
          <a:xfrm>
            <a:off x="1868457" y="4211110"/>
            <a:ext cx="4919677" cy="761119"/>
            <a:chOff x="1844" y="3141"/>
            <a:chExt cx="3387" cy="524"/>
          </a:xfrm>
        </p:grpSpPr>
        <p:sp>
          <p:nvSpPr>
            <p:cNvPr id="23" name="AutoShape 7"/>
            <p:cNvSpPr>
              <a:spLocks noChangeAspect="1" noChangeArrowheads="1" noTextEdit="1"/>
            </p:cNvSpPr>
            <p:nvPr/>
          </p:nvSpPr>
          <p:spPr bwMode="auto">
            <a:xfrm>
              <a:off x="1844" y="3141"/>
              <a:ext cx="3387"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01" name="Picture 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44" y="3141"/>
              <a:ext cx="3391"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Slide Number Placeholder 23">
            <a:extLst>
              <a:ext uri="{FF2B5EF4-FFF2-40B4-BE49-F238E27FC236}">
                <a16:creationId xmlns:a16="http://schemas.microsoft.com/office/drawing/2014/main" id="{B88D21E4-14DF-438F-ABA7-4DFDA3752E24}"/>
              </a:ext>
            </a:extLst>
          </p:cNvPr>
          <p:cNvSpPr>
            <a:spLocks noGrp="1"/>
          </p:cNvSpPr>
          <p:nvPr>
            <p:ph type="sldNum" sz="quarter" idx="12"/>
          </p:nvPr>
        </p:nvSpPr>
        <p:spPr/>
        <p:txBody>
          <a:bodyPr/>
          <a:lstStyle/>
          <a:p>
            <a:fld id="{15530B12-77AA-4F8A-BB96-7B022F2BE984}" type="slidenum">
              <a:rPr lang="en-US" smtClean="0"/>
              <a:t>10</a:t>
            </a:fld>
            <a:endParaRPr lang="en-US" dirty="0"/>
          </a:p>
        </p:txBody>
      </p:sp>
      <p:grpSp>
        <p:nvGrpSpPr>
          <p:cNvPr id="38" name="Group 37">
            <a:extLst>
              <a:ext uri="{FF2B5EF4-FFF2-40B4-BE49-F238E27FC236}">
                <a16:creationId xmlns:a16="http://schemas.microsoft.com/office/drawing/2014/main" id="{001D6200-F5B1-4A7E-BBE4-6D4C760B4F88}"/>
              </a:ext>
            </a:extLst>
          </p:cNvPr>
          <p:cNvGrpSpPr/>
          <p:nvPr/>
        </p:nvGrpSpPr>
        <p:grpSpPr>
          <a:xfrm>
            <a:off x="7124369" y="926977"/>
            <a:ext cx="4355058" cy="5494359"/>
            <a:chOff x="7124369" y="1186473"/>
            <a:chExt cx="4355058" cy="5494359"/>
          </a:xfrm>
        </p:grpSpPr>
        <mc:AlternateContent xmlns:mc="http://schemas.openxmlformats.org/markup-compatibility/2006" xmlns:a14="http://schemas.microsoft.com/office/drawing/2010/main">
          <mc:Choice Requires="a14">
            <p:sp>
              <p:nvSpPr>
                <p:cNvPr id="12" name="TextBox 11"/>
                <p:cNvSpPr txBox="1"/>
                <p:nvPr/>
              </p:nvSpPr>
              <p:spPr>
                <a:xfrm>
                  <a:off x="7532808" y="2454847"/>
                  <a:ext cx="3946619" cy="317523"/>
                </a:xfrm>
                <a:prstGeom prst="rect">
                  <a:avLst/>
                </a:prstGeom>
                <a:noFill/>
              </p:spPr>
              <p:txBody>
                <a:bodyPr wrap="square" lIns="0" tIns="0" rIns="0" bIns="0" rtlCol="0">
                  <a:spAutoFit/>
                </a:bodyPr>
                <a:lstStyle/>
                <a:p>
                  <a14:m>
                    <m:oMath xmlns:m="http://schemas.openxmlformats.org/officeDocument/2006/math">
                      <m:acc>
                        <m:accPr>
                          <m:chr m:val="̈"/>
                          <m:ctrlPr>
                            <a:rPr lang="en-US" sz="2000" i="1">
                              <a:latin typeface="Cambria Math" panose="02040503050406030204" pitchFamily="18" charset="0"/>
                            </a:rPr>
                          </m:ctrlPr>
                        </m:accPr>
                        <m:e>
                          <m:r>
                            <m:rPr>
                              <m:sty m:val="p"/>
                            </m:rPr>
                            <a:rPr lang="el-GR" sz="2000" i="1">
                              <a:latin typeface="Cambria Math" panose="02040503050406030204" pitchFamily="18" charset="0"/>
                            </a:rPr>
                            <m:t>Φ</m:t>
                          </m:r>
                        </m:e>
                      </m:acc>
                    </m:oMath>
                  </a14:m>
                  <a:r>
                    <a:rPr lang="en-US" sz="2000" dirty="0"/>
                    <a:t> : Angular acceleration of the wing</a:t>
                  </a:r>
                </a:p>
              </p:txBody>
            </p:sp>
          </mc:Choice>
          <mc:Fallback xmlns="">
            <p:sp>
              <p:nvSpPr>
                <p:cNvPr id="12" name="TextBox 11"/>
                <p:cNvSpPr txBox="1">
                  <a:spLocks noRot="1" noChangeAspect="1" noMove="1" noResize="1" noEditPoints="1" noAdjustHandles="1" noChangeArrowheads="1" noChangeShapeType="1" noTextEdit="1"/>
                </p:cNvSpPr>
                <p:nvPr/>
              </p:nvSpPr>
              <p:spPr>
                <a:xfrm>
                  <a:off x="7532808" y="2454847"/>
                  <a:ext cx="3946619" cy="317523"/>
                </a:xfrm>
                <a:prstGeom prst="rect">
                  <a:avLst/>
                </a:prstGeom>
                <a:blipFill>
                  <a:blip r:embed="rId5"/>
                  <a:stretch>
                    <a:fillRect l="-2318" t="-21154" b="-50000"/>
                  </a:stretch>
                </a:blipFill>
              </p:spPr>
              <p:txBody>
                <a:bodyPr/>
                <a:lstStyle/>
                <a:p>
                  <a:r>
                    <a:rPr lang="en-US">
                      <a:noFill/>
                    </a:rPr>
                    <a:t> </a:t>
                  </a:r>
                </a:p>
              </p:txBody>
            </p:sp>
          </mc:Fallback>
        </mc:AlternateContent>
        <p:sp>
          <p:nvSpPr>
            <p:cNvPr id="37" name="Rectangle 36"/>
            <p:cNvSpPr/>
            <p:nvPr/>
          </p:nvSpPr>
          <p:spPr>
            <a:xfrm>
              <a:off x="7124369" y="1186473"/>
              <a:ext cx="111318" cy="549435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949476C-8ED6-4824-8734-0728613EA672}"/>
                </a:ext>
              </a:extLst>
            </p:cNvPr>
            <p:cNvSpPr txBox="1"/>
            <p:nvPr/>
          </p:nvSpPr>
          <p:spPr>
            <a:xfrm>
              <a:off x="7571922" y="4167949"/>
              <a:ext cx="3413523" cy="307777"/>
            </a:xfrm>
            <a:prstGeom prst="rect">
              <a:avLst/>
            </a:prstGeom>
            <a:noFill/>
          </p:spPr>
          <p:txBody>
            <a:bodyPr wrap="square" lIns="0" tIns="0" rIns="0" bIns="0" rtlCol="0">
              <a:spAutoFit/>
            </a:bodyPr>
            <a:lstStyle/>
            <a:p>
              <a:r>
                <a:rPr lang="el-GR" sz="2000" dirty="0"/>
                <a:t>α</a:t>
              </a:r>
              <a:r>
                <a:rPr lang="en-US" sz="2000" dirty="0"/>
                <a:t>:  Angle-of-attack</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0E84CF-FA50-49EB-A8A9-491A165618D5}"/>
                    </a:ext>
                  </a:extLst>
                </p:cNvPr>
                <p:cNvSpPr txBox="1"/>
                <p:nvPr/>
              </p:nvSpPr>
              <p:spPr>
                <a:xfrm>
                  <a:off x="7563032" y="3043928"/>
                  <a:ext cx="1367623"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𝑏</m:t>
                      </m:r>
                    </m:oMath>
                  </a14:m>
                  <a:r>
                    <a:rPr lang="en-US" sz="2000" dirty="0"/>
                    <a:t>: wing span</a:t>
                  </a:r>
                </a:p>
              </p:txBody>
            </p:sp>
          </mc:Choice>
          <mc:Fallback xmlns="">
            <p:sp>
              <p:nvSpPr>
                <p:cNvPr id="40" name="TextBox 39">
                  <a:extLst>
                    <a:ext uri="{FF2B5EF4-FFF2-40B4-BE49-F238E27FC236}">
                      <a16:creationId xmlns:a16="http://schemas.microsoft.com/office/drawing/2014/main" id="{E60E84CF-FA50-49EB-A8A9-491A165618D5}"/>
                    </a:ext>
                  </a:extLst>
                </p:cNvPr>
                <p:cNvSpPr txBox="1">
                  <a:spLocks noRot="1" noChangeAspect="1" noMove="1" noResize="1" noEditPoints="1" noAdjustHandles="1" noChangeArrowheads="1" noChangeShapeType="1" noTextEdit="1"/>
                </p:cNvSpPr>
                <p:nvPr/>
              </p:nvSpPr>
              <p:spPr>
                <a:xfrm>
                  <a:off x="7563032" y="3043928"/>
                  <a:ext cx="1367623" cy="307777"/>
                </a:xfrm>
                <a:prstGeom prst="rect">
                  <a:avLst/>
                </a:prstGeom>
                <a:blipFill>
                  <a:blip r:embed="rId6"/>
                  <a:stretch>
                    <a:fillRect l="-6696" t="-26000" r="-669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7AB786-9AFD-4FBA-AD97-92F4699A1EE4}"/>
                    </a:ext>
                  </a:extLst>
                </p:cNvPr>
                <p:cNvSpPr txBox="1"/>
                <p:nvPr/>
              </p:nvSpPr>
              <p:spPr>
                <a:xfrm>
                  <a:off x="7563033" y="1941154"/>
                  <a:ext cx="1486359" cy="307777"/>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𝑐</m:t>
                      </m:r>
                    </m:oMath>
                  </a14:m>
                  <a:r>
                    <a:rPr lang="en-US" sz="2000" dirty="0"/>
                    <a:t>: wing chord</a:t>
                  </a:r>
                </a:p>
              </p:txBody>
            </p:sp>
          </mc:Choice>
          <mc:Fallback xmlns="">
            <p:sp>
              <p:nvSpPr>
                <p:cNvPr id="41" name="TextBox 40">
                  <a:extLst>
                    <a:ext uri="{FF2B5EF4-FFF2-40B4-BE49-F238E27FC236}">
                      <a16:creationId xmlns:a16="http://schemas.microsoft.com/office/drawing/2014/main" id="{8B7AB786-9AFD-4FBA-AD97-92F4699A1EE4}"/>
                    </a:ext>
                  </a:extLst>
                </p:cNvPr>
                <p:cNvSpPr txBox="1">
                  <a:spLocks noRot="1" noChangeAspect="1" noMove="1" noResize="1" noEditPoints="1" noAdjustHandles="1" noChangeArrowheads="1" noChangeShapeType="1" noTextEdit="1"/>
                </p:cNvSpPr>
                <p:nvPr/>
              </p:nvSpPr>
              <p:spPr>
                <a:xfrm>
                  <a:off x="7563033" y="1941154"/>
                  <a:ext cx="1486359" cy="307777"/>
                </a:xfrm>
                <a:prstGeom prst="rect">
                  <a:avLst/>
                </a:prstGeom>
                <a:blipFill>
                  <a:blip r:embed="rId7"/>
                  <a:stretch>
                    <a:fillRect l="-4527" t="-26000" r="-4938"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507BFD0-4FEF-4460-B325-A255429AB285}"/>
                    </a:ext>
                  </a:extLst>
                </p:cNvPr>
                <p:cNvSpPr txBox="1"/>
                <p:nvPr/>
              </p:nvSpPr>
              <p:spPr>
                <a:xfrm>
                  <a:off x="7571921" y="3626708"/>
                  <a:ext cx="2758327" cy="307777"/>
                </a:xfrm>
                <a:prstGeom prst="rect">
                  <a:avLst/>
                </a:prstGeom>
                <a:noFill/>
              </p:spPr>
              <p:txBody>
                <a:bodyPr wrap="squar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𝑡</m:t>
                          </m:r>
                        </m:sub>
                      </m:sSub>
                    </m:oMath>
                  </a14:m>
                  <a:r>
                    <a:rPr lang="en-US" sz="2000" dirty="0"/>
                    <a:t>: span + root distance</a:t>
                  </a:r>
                </a:p>
              </p:txBody>
            </p:sp>
          </mc:Choice>
          <mc:Fallback xmlns="">
            <p:sp>
              <p:nvSpPr>
                <p:cNvPr id="42" name="TextBox 41">
                  <a:extLst>
                    <a:ext uri="{FF2B5EF4-FFF2-40B4-BE49-F238E27FC236}">
                      <a16:creationId xmlns:a16="http://schemas.microsoft.com/office/drawing/2014/main" id="{F507BFD0-4FEF-4460-B325-A255429AB285}"/>
                    </a:ext>
                  </a:extLst>
                </p:cNvPr>
                <p:cNvSpPr txBox="1">
                  <a:spLocks noRot="1" noChangeAspect="1" noMove="1" noResize="1" noEditPoints="1" noAdjustHandles="1" noChangeArrowheads="1" noChangeShapeType="1" noTextEdit="1"/>
                </p:cNvSpPr>
                <p:nvPr/>
              </p:nvSpPr>
              <p:spPr>
                <a:xfrm>
                  <a:off x="7571921" y="3626708"/>
                  <a:ext cx="2758327" cy="307777"/>
                </a:xfrm>
                <a:prstGeom prst="rect">
                  <a:avLst/>
                </a:prstGeom>
                <a:blipFill>
                  <a:blip r:embed="rId8"/>
                  <a:stretch>
                    <a:fillRect l="-3311" t="-25490"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72E58D4-737A-45A8-9911-460E1667C956}"/>
                    </a:ext>
                  </a:extLst>
                </p:cNvPr>
                <p:cNvSpPr txBox="1"/>
                <p:nvPr/>
              </p:nvSpPr>
              <p:spPr>
                <a:xfrm>
                  <a:off x="7541292" y="1422335"/>
                  <a:ext cx="1579542" cy="307777"/>
                </a:xfrm>
                <a:prstGeom prst="rect">
                  <a:avLst/>
                </a:prstGeom>
                <a:noFill/>
              </p:spPr>
              <p:txBody>
                <a:bodyPr wrap="square" lIns="0" tIns="0" rIns="0" bIns="0" rtlCol="0">
                  <a:spAutoFit/>
                </a:bodyPr>
                <a:lstStyle/>
                <a:p>
                  <a14:m>
                    <m:oMath xmlns:m="http://schemas.openxmlformats.org/officeDocument/2006/math">
                      <m:r>
                        <m:rPr>
                          <m:sty m:val="p"/>
                        </m:rPr>
                        <a:rPr lang="el-GR" sz="2000" i="1" smtClean="0">
                          <a:latin typeface="Cambria Math" panose="02040503050406030204" pitchFamily="18" charset="0"/>
                        </a:rPr>
                        <m:t>ρ</m:t>
                      </m:r>
                    </m:oMath>
                  </a14:m>
                  <a:r>
                    <a:rPr lang="en-US" sz="2000" dirty="0"/>
                    <a:t>: fluid density</a:t>
                  </a:r>
                </a:p>
              </p:txBody>
            </p:sp>
          </mc:Choice>
          <mc:Fallback xmlns="">
            <p:sp>
              <p:nvSpPr>
                <p:cNvPr id="43" name="TextBox 42">
                  <a:extLst>
                    <a:ext uri="{FF2B5EF4-FFF2-40B4-BE49-F238E27FC236}">
                      <a16:creationId xmlns:a16="http://schemas.microsoft.com/office/drawing/2014/main" id="{572E58D4-737A-45A8-9911-460E1667C956}"/>
                    </a:ext>
                  </a:extLst>
                </p:cNvPr>
                <p:cNvSpPr txBox="1">
                  <a:spLocks noRot="1" noChangeAspect="1" noMove="1" noResize="1" noEditPoints="1" noAdjustHandles="1" noChangeArrowheads="1" noChangeShapeType="1" noTextEdit="1"/>
                </p:cNvSpPr>
                <p:nvPr/>
              </p:nvSpPr>
              <p:spPr>
                <a:xfrm>
                  <a:off x="7541292" y="1422335"/>
                  <a:ext cx="1579542" cy="307777"/>
                </a:xfrm>
                <a:prstGeom prst="rect">
                  <a:avLst/>
                </a:prstGeom>
                <a:blipFill>
                  <a:blip r:embed="rId9"/>
                  <a:stretch>
                    <a:fillRect l="-5792" t="-26000" r="-7336" b="-50000"/>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EFF3583D-B6C1-4F3E-A977-D882E75741D0}"/>
              </a:ext>
            </a:extLst>
          </p:cNvPr>
          <p:cNvGrpSpPr/>
          <p:nvPr/>
        </p:nvGrpSpPr>
        <p:grpSpPr>
          <a:xfrm>
            <a:off x="2160222" y="2528723"/>
            <a:ext cx="1154159" cy="651530"/>
            <a:chOff x="2173685" y="1648986"/>
            <a:chExt cx="1154159" cy="651530"/>
          </a:xfrm>
        </p:grpSpPr>
        <p:sp>
          <p:nvSpPr>
            <p:cNvPr id="44" name="TextBox 43">
              <a:extLst>
                <a:ext uri="{FF2B5EF4-FFF2-40B4-BE49-F238E27FC236}">
                  <a16:creationId xmlns:a16="http://schemas.microsoft.com/office/drawing/2014/main" id="{00667D5A-39A6-4922-B47C-E282A6B04FAC}"/>
                </a:ext>
              </a:extLst>
            </p:cNvPr>
            <p:cNvSpPr txBox="1"/>
            <p:nvPr/>
          </p:nvSpPr>
          <p:spPr>
            <a:xfrm>
              <a:off x="2173685" y="1961257"/>
              <a:ext cx="1154159" cy="339259"/>
            </a:xfrm>
            <a:prstGeom prst="rect">
              <a:avLst/>
            </a:prstGeom>
            <a:noFill/>
          </p:spPr>
          <p:txBody>
            <a:bodyPr wrap="square" rtlCol="0">
              <a:spAutoFit/>
            </a:bodyPr>
            <a:lstStyle/>
            <a:p>
              <a:r>
                <a:rPr lang="en-US" dirty="0"/>
                <a:t>Inertial</a:t>
              </a:r>
            </a:p>
          </p:txBody>
        </p:sp>
        <p:sp>
          <p:nvSpPr>
            <p:cNvPr id="45" name="Left Brace 44">
              <a:extLst>
                <a:ext uri="{FF2B5EF4-FFF2-40B4-BE49-F238E27FC236}">
                  <a16:creationId xmlns:a16="http://schemas.microsoft.com/office/drawing/2014/main" id="{336EB492-CBEF-45B0-81ED-514B9E5E3855}"/>
                </a:ext>
              </a:extLst>
            </p:cNvPr>
            <p:cNvSpPr/>
            <p:nvPr/>
          </p:nvSpPr>
          <p:spPr>
            <a:xfrm rot="16200000">
              <a:off x="2383368" y="1490684"/>
              <a:ext cx="348658" cy="665261"/>
            </a:xfrm>
            <a:prstGeom prst="leftBrace">
              <a:avLst>
                <a:gd name="adj1" fmla="val 242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C277EA4-0416-41DA-8307-DD83BC13DDB4}"/>
                  </a:ext>
                </a:extLst>
              </p:cNvPr>
              <p:cNvSpPr txBox="1"/>
              <p:nvPr/>
            </p:nvSpPr>
            <p:spPr>
              <a:xfrm>
                <a:off x="7532808" y="4474591"/>
                <a:ext cx="3945850" cy="707886"/>
              </a:xfrm>
              <a:prstGeom prst="rect">
                <a:avLst/>
              </a:prstGeom>
              <a:noFill/>
            </p:spPr>
            <p:txBody>
              <a:bodyPr wrap="square" rtlCol="0">
                <a:spAutoFit/>
              </a:bodyPr>
              <a:lstStyle/>
              <a:p>
                <a14:m>
                  <m:oMath xmlns:m="http://schemas.openxmlformats.org/officeDocument/2006/math">
                    <m:r>
                      <m:rPr>
                        <m:sty m:val="p"/>
                      </m:rPr>
                      <a:rPr lang="el-GR" sz="2000" i="1">
                        <a:latin typeface="Cambria Math" panose="02040503050406030204" pitchFamily="18" charset="0"/>
                      </a:rPr>
                      <m:t>Γ</m:t>
                    </m:r>
                    <m:r>
                      <a:rPr lang="en-US" sz="2000" i="1">
                        <a:latin typeface="Cambria Math" panose="02040503050406030204" pitchFamily="18" charset="0"/>
                      </a:rPr>
                      <m:t> </m:t>
                    </m:r>
                  </m:oMath>
                </a14:m>
                <a:r>
                  <a:rPr lang="en-US" sz="2000" dirty="0"/>
                  <a:t>: Loop circulation</a:t>
                </a:r>
              </a:p>
              <a:p>
                <a14:m>
                  <m:oMath xmlns:m="http://schemas.openxmlformats.org/officeDocument/2006/math">
                    <m:r>
                      <a:rPr lang="en-US" sz="2000" b="1" i="1">
                        <a:latin typeface="Cambria Math" panose="02040503050406030204" pitchFamily="18" charset="0"/>
                      </a:rPr>
                      <m:t>𝑺</m:t>
                    </m:r>
                  </m:oMath>
                </a14:m>
                <a:r>
                  <a:rPr lang="en-US" sz="2000" b="1" dirty="0"/>
                  <a:t> </a:t>
                </a:r>
                <a:r>
                  <a:rPr lang="en-US" sz="2000" dirty="0"/>
                  <a:t>: Vector area spanned by the loop</a:t>
                </a:r>
                <a:endParaRPr lang="en-US" sz="2000" b="1" dirty="0"/>
              </a:p>
            </p:txBody>
          </p:sp>
        </mc:Choice>
        <mc:Fallback xmlns="">
          <p:sp>
            <p:nvSpPr>
              <p:cNvPr id="49" name="TextBox 48">
                <a:extLst>
                  <a:ext uri="{FF2B5EF4-FFF2-40B4-BE49-F238E27FC236}">
                    <a16:creationId xmlns:a16="http://schemas.microsoft.com/office/drawing/2014/main" id="{3C277EA4-0416-41DA-8307-DD83BC13DDB4}"/>
                  </a:ext>
                </a:extLst>
              </p:cNvPr>
              <p:cNvSpPr txBox="1">
                <a:spLocks noRot="1" noChangeAspect="1" noMove="1" noResize="1" noEditPoints="1" noAdjustHandles="1" noChangeArrowheads="1" noChangeShapeType="1" noTextEdit="1"/>
              </p:cNvSpPr>
              <p:nvPr/>
            </p:nvSpPr>
            <p:spPr>
              <a:xfrm>
                <a:off x="7532808" y="4474591"/>
                <a:ext cx="3945850" cy="707886"/>
              </a:xfrm>
              <a:prstGeom prst="rect">
                <a:avLst/>
              </a:prstGeom>
              <a:blipFill>
                <a:blip r:embed="rId10"/>
                <a:stretch>
                  <a:fillRect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BF186D1-F357-4C51-825E-214C5E9021E9}"/>
                  </a:ext>
                </a:extLst>
              </p:cNvPr>
              <p:cNvSpPr txBox="1"/>
              <p:nvPr/>
            </p:nvSpPr>
            <p:spPr>
              <a:xfrm>
                <a:off x="7541292" y="5300295"/>
                <a:ext cx="4432406" cy="707886"/>
              </a:xfrm>
              <a:prstGeom prst="rect">
                <a:avLst/>
              </a:prstGeom>
              <a:noFill/>
            </p:spPr>
            <p:txBody>
              <a:bodyPr wrap="square"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h𝑜𝑟</m:t>
                        </m:r>
                      </m:sub>
                    </m:sSub>
                  </m:oMath>
                </a14:m>
                <a:r>
                  <a:rPr lang="en-US" sz="2000" dirty="0"/>
                  <a:t>: Projection of </a:t>
                </a:r>
                <a14:m>
                  <m:oMath xmlns:m="http://schemas.openxmlformats.org/officeDocument/2006/math">
                    <m:r>
                      <a:rPr lang="en-US" sz="2000" b="1" i="1">
                        <a:latin typeface="Cambria Math" panose="02040503050406030204" pitchFamily="18" charset="0"/>
                      </a:rPr>
                      <m:t>𝑺</m:t>
                    </m:r>
                  </m:oMath>
                </a14:m>
                <a:r>
                  <a:rPr lang="en-US" sz="2000" dirty="0"/>
                  <a:t> onto the horizontal plane.</a:t>
                </a:r>
              </a:p>
            </p:txBody>
          </p:sp>
        </mc:Choice>
        <mc:Fallback xmlns="">
          <p:sp>
            <p:nvSpPr>
              <p:cNvPr id="50" name="TextBox 49">
                <a:extLst>
                  <a:ext uri="{FF2B5EF4-FFF2-40B4-BE49-F238E27FC236}">
                    <a16:creationId xmlns:a16="http://schemas.microsoft.com/office/drawing/2014/main" id="{EBF186D1-F357-4C51-825E-214C5E9021E9}"/>
                  </a:ext>
                </a:extLst>
              </p:cNvPr>
              <p:cNvSpPr txBox="1">
                <a:spLocks noRot="1" noChangeAspect="1" noMove="1" noResize="1" noEditPoints="1" noAdjustHandles="1" noChangeArrowheads="1" noChangeShapeType="1" noTextEdit="1"/>
              </p:cNvSpPr>
              <p:nvPr/>
            </p:nvSpPr>
            <p:spPr>
              <a:xfrm>
                <a:off x="7541292" y="5300295"/>
                <a:ext cx="4432406" cy="707886"/>
              </a:xfrm>
              <a:prstGeom prst="rect">
                <a:avLst/>
              </a:prstGeom>
              <a:blipFill>
                <a:blip r:embed="rId11"/>
                <a:stretch>
                  <a:fillRect l="-1376" t="-4274" r="-550" b="-13675"/>
                </a:stretch>
              </a:blipFill>
            </p:spPr>
            <p:txBody>
              <a:bodyPr/>
              <a:lstStyle/>
              <a:p>
                <a:r>
                  <a:rPr lang="en-US">
                    <a:noFill/>
                  </a:rPr>
                  <a:t> </a:t>
                </a:r>
              </a:p>
            </p:txBody>
          </p:sp>
        </mc:Fallback>
      </mc:AlternateContent>
      <p:grpSp>
        <p:nvGrpSpPr>
          <p:cNvPr id="51" name="Group 16">
            <a:extLst>
              <a:ext uri="{FF2B5EF4-FFF2-40B4-BE49-F238E27FC236}">
                <a16:creationId xmlns:a16="http://schemas.microsoft.com/office/drawing/2014/main" id="{809F2447-440F-43F5-86C4-AF39EF3C07D3}"/>
              </a:ext>
            </a:extLst>
          </p:cNvPr>
          <p:cNvGrpSpPr>
            <a:grpSpLocks noChangeAspect="1"/>
          </p:cNvGrpSpPr>
          <p:nvPr/>
        </p:nvGrpSpPr>
        <p:grpSpPr bwMode="auto">
          <a:xfrm>
            <a:off x="7607340" y="6074416"/>
            <a:ext cx="3116914" cy="621859"/>
            <a:chOff x="349" y="715"/>
            <a:chExt cx="2045" cy="408"/>
          </a:xfrm>
        </p:grpSpPr>
        <p:sp>
          <p:nvSpPr>
            <p:cNvPr id="52" name="AutoShape 15">
              <a:extLst>
                <a:ext uri="{FF2B5EF4-FFF2-40B4-BE49-F238E27FC236}">
                  <a16:creationId xmlns:a16="http://schemas.microsoft.com/office/drawing/2014/main" id="{A276D10C-C8F6-4857-8DBC-8ABF8E2F7B7B}"/>
                </a:ext>
              </a:extLst>
            </p:cNvPr>
            <p:cNvSpPr>
              <a:spLocks noChangeAspect="1" noChangeArrowheads="1" noTextEdit="1"/>
            </p:cNvSpPr>
            <p:nvPr/>
          </p:nvSpPr>
          <p:spPr bwMode="auto">
            <a:xfrm>
              <a:off x="349" y="715"/>
              <a:ext cx="204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3" name="Picture 17">
              <a:extLst>
                <a:ext uri="{FF2B5EF4-FFF2-40B4-BE49-F238E27FC236}">
                  <a16:creationId xmlns:a16="http://schemas.microsoft.com/office/drawing/2014/main" id="{5F50D8FD-8D46-43D8-9600-C9235EE0DAB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49" y="715"/>
              <a:ext cx="2047"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5006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325" y="104746"/>
            <a:ext cx="7342738" cy="707886"/>
          </a:xfrm>
          <a:prstGeom prst="rect">
            <a:avLst/>
          </a:prstGeom>
          <a:noFill/>
        </p:spPr>
        <p:txBody>
          <a:bodyPr wrap="square" rtlCol="0">
            <a:spAutoFit/>
          </a:bodyPr>
          <a:lstStyle/>
          <a:p>
            <a:pPr algn="ctr"/>
            <a:r>
              <a:rPr lang="en-US" sz="4000" dirty="0">
                <a:solidFill>
                  <a:schemeClr val="accent1">
                    <a:lumMod val="75000"/>
                  </a:schemeClr>
                </a:solidFill>
              </a:rPr>
              <a:t>Basic Framework</a:t>
            </a:r>
          </a:p>
        </p:txBody>
      </p:sp>
      <mc:AlternateContent xmlns:mc="http://schemas.openxmlformats.org/markup-compatibility/2006" xmlns:a14="http://schemas.microsoft.com/office/drawing/2010/main">
        <mc:Choice Requires="a14">
          <p:sp>
            <p:nvSpPr>
              <p:cNvPr id="3" name="TextBox 2"/>
              <p:cNvSpPr txBox="1"/>
              <p:nvPr/>
            </p:nvSpPr>
            <p:spPr>
              <a:xfrm>
                <a:off x="7178329" y="1330713"/>
                <a:ext cx="3945850" cy="707886"/>
              </a:xfrm>
              <a:prstGeom prst="rect">
                <a:avLst/>
              </a:prstGeom>
              <a:noFill/>
            </p:spPr>
            <p:txBody>
              <a:bodyPr wrap="square" rtlCol="0">
                <a:spAutoFit/>
              </a:bodyPr>
              <a:lstStyle/>
              <a:p>
                <a14:m>
                  <m:oMath xmlns:m="http://schemas.openxmlformats.org/officeDocument/2006/math">
                    <m:r>
                      <m:rPr>
                        <m:sty m:val="p"/>
                      </m:rPr>
                      <a:rPr lang="el-GR" sz="2000" i="1">
                        <a:latin typeface="Cambria Math" panose="02040503050406030204" pitchFamily="18" charset="0"/>
                      </a:rPr>
                      <m:t>Γ</m:t>
                    </m:r>
                    <m:r>
                      <a:rPr lang="en-US" sz="2000" i="1">
                        <a:latin typeface="Cambria Math" panose="02040503050406030204" pitchFamily="18" charset="0"/>
                      </a:rPr>
                      <m:t> </m:t>
                    </m:r>
                  </m:oMath>
                </a14:m>
                <a:r>
                  <a:rPr lang="en-US" sz="2000" dirty="0"/>
                  <a:t>: Loop circulation</a:t>
                </a:r>
              </a:p>
              <a:p>
                <a14:m>
                  <m:oMath xmlns:m="http://schemas.openxmlformats.org/officeDocument/2006/math">
                    <m:r>
                      <a:rPr lang="en-US" sz="2000" b="1" i="1">
                        <a:latin typeface="Cambria Math" panose="02040503050406030204" pitchFamily="18" charset="0"/>
                      </a:rPr>
                      <m:t>𝑺</m:t>
                    </m:r>
                  </m:oMath>
                </a14:m>
                <a:r>
                  <a:rPr lang="en-US" sz="2000" b="1" dirty="0"/>
                  <a:t> </a:t>
                </a:r>
                <a:r>
                  <a:rPr lang="en-US" sz="2000" dirty="0"/>
                  <a:t>: Vector area spanned by the loop</a:t>
                </a:r>
                <a:endParaRPr lang="en-US" sz="20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178329" y="1330713"/>
                <a:ext cx="3945850" cy="707886"/>
              </a:xfrm>
              <a:prstGeom prst="rect">
                <a:avLst/>
              </a:prstGeom>
              <a:blipFill>
                <a:blip r:embed="rId3"/>
                <a:stretch>
                  <a:fillRect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178328" y="2103206"/>
                <a:ext cx="4754359" cy="400110"/>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𝑣𝑒𝑟</m:t>
                        </m:r>
                      </m:sub>
                    </m:sSub>
                  </m:oMath>
                </a14:m>
                <a:r>
                  <a:rPr lang="en-US" sz="2000" dirty="0"/>
                  <a:t>: Projection of </a:t>
                </a:r>
                <a14:m>
                  <m:oMath xmlns:m="http://schemas.openxmlformats.org/officeDocument/2006/math">
                    <m:r>
                      <a:rPr lang="en-US" sz="2000" b="1" i="1">
                        <a:latin typeface="Cambria Math" panose="02040503050406030204" pitchFamily="18" charset="0"/>
                      </a:rPr>
                      <m:t>𝑺</m:t>
                    </m:r>
                  </m:oMath>
                </a14:m>
                <a:r>
                  <a:rPr lang="en-US" sz="2000" dirty="0"/>
                  <a:t> onto the vertical plane.</a:t>
                </a:r>
              </a:p>
            </p:txBody>
          </p:sp>
        </mc:Choice>
        <mc:Fallback xmlns="">
          <p:sp>
            <p:nvSpPr>
              <p:cNvPr id="11" name="TextBox 10"/>
              <p:cNvSpPr txBox="1">
                <a:spLocks noRot="1" noChangeAspect="1" noMove="1" noResize="1" noEditPoints="1" noAdjustHandles="1" noChangeArrowheads="1" noChangeShapeType="1" noTextEdit="1"/>
              </p:cNvSpPr>
              <p:nvPr/>
            </p:nvSpPr>
            <p:spPr>
              <a:xfrm>
                <a:off x="7178328" y="2103206"/>
                <a:ext cx="4754359" cy="400110"/>
              </a:xfrm>
              <a:prstGeom prst="rect">
                <a:avLst/>
              </a:prstGeom>
              <a:blipFill>
                <a:blip r:embed="rId4"/>
                <a:stretch>
                  <a:fillRect t="-7576" r="-1155" b="-25758"/>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CB7654F6-BB08-4143-AFE8-3D43156FF3ED}"/>
              </a:ext>
            </a:extLst>
          </p:cNvPr>
          <p:cNvGrpSpPr/>
          <p:nvPr/>
        </p:nvGrpSpPr>
        <p:grpSpPr>
          <a:xfrm>
            <a:off x="286371" y="3779641"/>
            <a:ext cx="4336814" cy="400110"/>
            <a:chOff x="1995352" y="1092212"/>
            <a:chExt cx="4862159" cy="565694"/>
          </a:xfrm>
        </p:grpSpPr>
        <p:sp>
          <p:nvSpPr>
            <p:cNvPr id="18" name="TextBox 17"/>
            <p:cNvSpPr txBox="1"/>
            <p:nvPr/>
          </p:nvSpPr>
          <p:spPr>
            <a:xfrm>
              <a:off x="1995352" y="1092212"/>
              <a:ext cx="3430034" cy="565694"/>
            </a:xfrm>
            <a:prstGeom prst="rect">
              <a:avLst/>
            </a:prstGeom>
            <a:noFill/>
          </p:spPr>
          <p:txBody>
            <a:bodyPr wrap="none" rtlCol="0">
              <a:spAutoFit/>
            </a:bodyPr>
            <a:lstStyle/>
            <a:p>
              <a:r>
                <a:rPr lang="en-US" sz="2000" dirty="0"/>
                <a:t>Impulse of thin vortex loop:</a:t>
              </a:r>
            </a:p>
          </p:txBody>
        </p:sp>
        <p:pic>
          <p:nvPicPr>
            <p:cNvPr id="19" name="Picture 18">
              <a:extLst>
                <a:ext uri="{FF2B5EF4-FFF2-40B4-BE49-F238E27FC236}">
                  <a16:creationId xmlns:a16="http://schemas.microsoft.com/office/drawing/2014/main" id="{17072A0C-3C9D-2A46-961D-24ACD358B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9157" y="1236396"/>
              <a:ext cx="1468354" cy="410120"/>
            </a:xfrm>
            <a:prstGeom prst="rect">
              <a:avLst/>
            </a:prstGeom>
          </p:spPr>
        </p:pic>
      </p:grpSp>
      <p:sp>
        <p:nvSpPr>
          <p:cNvPr id="8" name="TextBox 7"/>
          <p:cNvSpPr txBox="1"/>
          <p:nvPr/>
        </p:nvSpPr>
        <p:spPr>
          <a:xfrm>
            <a:off x="3512995" y="2017346"/>
            <a:ext cx="1319281" cy="339259"/>
          </a:xfrm>
          <a:prstGeom prst="rect">
            <a:avLst/>
          </a:prstGeom>
          <a:noFill/>
        </p:spPr>
        <p:txBody>
          <a:bodyPr wrap="square" rtlCol="0">
            <a:spAutoFit/>
          </a:bodyPr>
          <a:lstStyle/>
          <a:p>
            <a:r>
              <a:rPr lang="en-US" dirty="0"/>
              <a:t>Circulatory</a:t>
            </a:r>
          </a:p>
        </p:txBody>
      </p:sp>
      <p:sp>
        <p:nvSpPr>
          <p:cNvPr id="10" name="Left Brace 9"/>
          <p:cNvSpPr/>
          <p:nvPr/>
        </p:nvSpPr>
        <p:spPr>
          <a:xfrm rot="16200000">
            <a:off x="3987195" y="888434"/>
            <a:ext cx="348658" cy="1917923"/>
          </a:xfrm>
          <a:prstGeom prst="leftBrace">
            <a:avLst>
              <a:gd name="adj1" fmla="val 242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1" name="Group 30">
            <a:extLst>
              <a:ext uri="{FF2B5EF4-FFF2-40B4-BE49-F238E27FC236}">
                <a16:creationId xmlns:a16="http://schemas.microsoft.com/office/drawing/2014/main" id="{4745320B-4D91-461A-A3C3-F99392899149}"/>
              </a:ext>
            </a:extLst>
          </p:cNvPr>
          <p:cNvGrpSpPr/>
          <p:nvPr/>
        </p:nvGrpSpPr>
        <p:grpSpPr>
          <a:xfrm>
            <a:off x="167393" y="897474"/>
            <a:ext cx="5143271" cy="839944"/>
            <a:chOff x="167393" y="897474"/>
            <a:chExt cx="5143271" cy="839944"/>
          </a:xfrm>
        </p:grpSpPr>
        <p:sp>
          <p:nvSpPr>
            <p:cNvPr id="6" name="TextBox 5"/>
            <p:cNvSpPr txBox="1"/>
            <p:nvPr/>
          </p:nvSpPr>
          <p:spPr>
            <a:xfrm>
              <a:off x="167393" y="1117391"/>
              <a:ext cx="1444370" cy="400111"/>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Total lift:</a:t>
              </a:r>
            </a:p>
          </p:txBody>
        </p:sp>
        <p:grpSp>
          <p:nvGrpSpPr>
            <p:cNvPr id="20" name="Group 4"/>
            <p:cNvGrpSpPr>
              <a:grpSpLocks noChangeAspect="1"/>
            </p:cNvGrpSpPr>
            <p:nvPr/>
          </p:nvGrpSpPr>
          <p:grpSpPr bwMode="auto">
            <a:xfrm>
              <a:off x="1508597" y="897474"/>
              <a:ext cx="3802067" cy="839944"/>
              <a:chOff x="2676" y="1549"/>
              <a:chExt cx="2440" cy="576"/>
            </a:xfrm>
          </p:grpSpPr>
          <p:pic>
            <p:nvPicPr>
              <p:cNvPr id="8197"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86" y="1581"/>
                <a:ext cx="229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3"/>
              <p:cNvSpPr>
                <a:spLocks noChangeAspect="1" noChangeArrowheads="1" noTextEdit="1"/>
              </p:cNvSpPr>
              <p:nvPr/>
            </p:nvSpPr>
            <p:spPr bwMode="auto">
              <a:xfrm>
                <a:off x="2676" y="1549"/>
                <a:ext cx="24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12927" y="5001531"/>
            <a:ext cx="3724831" cy="551378"/>
          </a:xfrm>
          <a:prstGeom prst="rect">
            <a:avLst/>
          </a:prstGeom>
        </p:spPr>
      </p:pic>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24671" y="4334613"/>
            <a:ext cx="2767177" cy="601592"/>
          </a:xfrm>
          <a:prstGeom prst="rect">
            <a:avLst/>
          </a:prstGeom>
        </p:spPr>
      </p:pic>
      <p:sp>
        <p:nvSpPr>
          <p:cNvPr id="27" name="TextBox 26"/>
          <p:cNvSpPr txBox="1"/>
          <p:nvPr/>
        </p:nvSpPr>
        <p:spPr>
          <a:xfrm>
            <a:off x="260232" y="2578032"/>
            <a:ext cx="6535474" cy="1015663"/>
          </a:xfrm>
          <a:prstGeom prst="rect">
            <a:avLst/>
          </a:prstGeom>
          <a:noFill/>
        </p:spPr>
        <p:txBody>
          <a:bodyPr wrap="square" rtlCol="0">
            <a:spAutoFit/>
          </a:bodyPr>
          <a:lstStyle/>
          <a:p>
            <a:r>
              <a:rPr lang="en-US" sz="2000" dirty="0"/>
              <a:t>Sullivan </a:t>
            </a:r>
            <a:r>
              <a:rPr lang="en-US" sz="2000" i="1" dirty="0"/>
              <a:t>et al. </a:t>
            </a:r>
            <a:r>
              <a:rPr lang="en-US" sz="2000" dirty="0"/>
              <a:t>(2008) showed that the momentum of the volume of fluid displaced by a piston is approximately equal to the impulse of vortex ring.</a:t>
            </a:r>
          </a:p>
        </p:txBody>
      </p:sp>
      <p:sp>
        <p:nvSpPr>
          <p:cNvPr id="28" name="Rectangle 27"/>
          <p:cNvSpPr/>
          <p:nvPr/>
        </p:nvSpPr>
        <p:spPr>
          <a:xfrm>
            <a:off x="174184" y="5658644"/>
            <a:ext cx="3140015" cy="923330"/>
          </a:xfrm>
          <a:prstGeom prst="rect">
            <a:avLst/>
          </a:prstGeom>
        </p:spPr>
        <p:txBody>
          <a:bodyPr wrap="square">
            <a:spAutoFit/>
          </a:bodyPr>
          <a:lstStyle/>
          <a:p>
            <a:r>
              <a:rPr lang="en-US" dirty="0">
                <a:solidFill>
                  <a:schemeClr val="accent1">
                    <a:lumMod val="75000"/>
                  </a:schemeClr>
                </a:solidFill>
              </a:rPr>
              <a:t>Angular momentum of the volume of fluid displaced by the motion of the wing.</a:t>
            </a:r>
          </a:p>
        </p:txBody>
      </p:sp>
      <p:sp>
        <p:nvSpPr>
          <p:cNvPr id="29" name="Rectangle 28"/>
          <p:cNvSpPr/>
          <p:nvPr/>
        </p:nvSpPr>
        <p:spPr>
          <a:xfrm>
            <a:off x="3208576" y="5638173"/>
            <a:ext cx="2585059" cy="923330"/>
          </a:xfrm>
          <a:prstGeom prst="rect">
            <a:avLst/>
          </a:prstGeom>
        </p:spPr>
        <p:txBody>
          <a:bodyPr wrap="square">
            <a:spAutoFit/>
          </a:bodyPr>
          <a:lstStyle/>
          <a:p>
            <a:r>
              <a:rPr lang="en-US" dirty="0">
                <a:solidFill>
                  <a:schemeClr val="accent1">
                    <a:lumMod val="75000"/>
                  </a:schemeClr>
                </a:solidFill>
              </a:rPr>
              <a:t>Angular impulse of the vortex loop about the axis of rotation.</a:t>
            </a:r>
          </a:p>
        </p:txBody>
      </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18052" y="5618750"/>
            <a:ext cx="3179717" cy="737600"/>
          </a:xfrm>
          <a:prstGeom prst="rect">
            <a:avLst/>
          </a:prstGeom>
        </p:spPr>
      </p:pic>
      <p:sp>
        <p:nvSpPr>
          <p:cNvPr id="32" name="Rectangle 31"/>
          <p:cNvSpPr/>
          <p:nvPr/>
        </p:nvSpPr>
        <p:spPr>
          <a:xfrm>
            <a:off x="7178329" y="3928277"/>
            <a:ext cx="3796232" cy="400110"/>
          </a:xfrm>
          <a:prstGeom prst="rect">
            <a:avLst/>
          </a:prstGeom>
        </p:spPr>
        <p:txBody>
          <a:bodyPr wrap="none">
            <a:spAutoFit/>
          </a:bodyPr>
          <a:lstStyle/>
          <a:p>
            <a:r>
              <a:rPr lang="en-US" sz="2000" dirty="0"/>
              <a:t>Running mean of rotational speed:</a:t>
            </a:r>
          </a:p>
        </p:txBody>
      </p:sp>
      <p:sp>
        <p:nvSpPr>
          <p:cNvPr id="33" name="Rectangle 32"/>
          <p:cNvSpPr/>
          <p:nvPr/>
        </p:nvSpPr>
        <p:spPr>
          <a:xfrm>
            <a:off x="7178329" y="5214956"/>
            <a:ext cx="2131096" cy="400110"/>
          </a:xfrm>
          <a:prstGeom prst="rect">
            <a:avLst/>
          </a:prstGeom>
        </p:spPr>
        <p:txBody>
          <a:bodyPr wrap="none">
            <a:spAutoFit/>
          </a:bodyPr>
          <a:lstStyle/>
          <a:p>
            <a:r>
              <a:rPr lang="en-US" sz="2000" dirty="0"/>
              <a:t>Radius of gyration:</a:t>
            </a:r>
          </a:p>
        </p:txBody>
      </p:sp>
      <p:sp>
        <p:nvSpPr>
          <p:cNvPr id="37" name="Rectangle 36"/>
          <p:cNvSpPr/>
          <p:nvPr/>
        </p:nvSpPr>
        <p:spPr>
          <a:xfrm>
            <a:off x="6865057" y="1186473"/>
            <a:ext cx="111318" cy="549435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14323" y="3102875"/>
            <a:ext cx="3799181" cy="639022"/>
          </a:xfrm>
          <a:prstGeom prst="rect">
            <a:avLst/>
          </a:prstGeom>
        </p:spPr>
      </p:pic>
      <p:sp>
        <p:nvSpPr>
          <p:cNvPr id="35" name="Rectangle 34"/>
          <p:cNvSpPr/>
          <p:nvPr/>
        </p:nvSpPr>
        <p:spPr>
          <a:xfrm>
            <a:off x="7164680" y="2715994"/>
            <a:ext cx="5018233" cy="400110"/>
          </a:xfrm>
          <a:prstGeom prst="rect">
            <a:avLst/>
          </a:prstGeom>
        </p:spPr>
        <p:txBody>
          <a:bodyPr wrap="none">
            <a:spAutoFit/>
          </a:bodyPr>
          <a:lstStyle/>
          <a:p>
            <a:r>
              <a:rPr lang="en-US" sz="2000" dirty="0"/>
              <a:t>Approximate fluid mass displaced by the wing:</a:t>
            </a:r>
          </a:p>
        </p:txBody>
      </p:sp>
      <p:sp>
        <p:nvSpPr>
          <p:cNvPr id="24" name="Slide Number Placeholder 23">
            <a:extLst>
              <a:ext uri="{FF2B5EF4-FFF2-40B4-BE49-F238E27FC236}">
                <a16:creationId xmlns:a16="http://schemas.microsoft.com/office/drawing/2014/main" id="{B88D21E4-14DF-438F-ABA7-4DFDA3752E24}"/>
              </a:ext>
            </a:extLst>
          </p:cNvPr>
          <p:cNvSpPr>
            <a:spLocks noGrp="1"/>
          </p:cNvSpPr>
          <p:nvPr>
            <p:ph type="sldNum" sz="quarter" idx="12"/>
          </p:nvPr>
        </p:nvSpPr>
        <p:spPr>
          <a:xfrm>
            <a:off x="8351288" y="6356350"/>
            <a:ext cx="2743200" cy="365125"/>
          </a:xfrm>
        </p:spPr>
        <p:txBody>
          <a:bodyPr/>
          <a:lstStyle/>
          <a:p>
            <a:fld id="{15530B12-77AA-4F8A-BB96-7B022F2BE984}" type="slidenum">
              <a:rPr lang="en-US" smtClean="0"/>
              <a:t>11</a:t>
            </a:fld>
            <a:endParaRPr lang="en-US"/>
          </a:p>
        </p:txBody>
      </p:sp>
      <p:sp>
        <p:nvSpPr>
          <p:cNvPr id="4" name="Rectangle 3">
            <a:extLst>
              <a:ext uri="{FF2B5EF4-FFF2-40B4-BE49-F238E27FC236}">
                <a16:creationId xmlns:a16="http://schemas.microsoft.com/office/drawing/2014/main" id="{F97F3F10-A981-4EC0-8310-9D51C2D178C8}"/>
              </a:ext>
            </a:extLst>
          </p:cNvPr>
          <p:cNvSpPr/>
          <p:nvPr/>
        </p:nvSpPr>
        <p:spPr>
          <a:xfrm>
            <a:off x="3512995" y="5016366"/>
            <a:ext cx="329956" cy="5365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5D3E536-8716-4C58-8FB7-E51461AE7DD6}"/>
              </a:ext>
            </a:extLst>
          </p:cNvPr>
          <p:cNvSpPr/>
          <p:nvPr/>
        </p:nvSpPr>
        <p:spPr>
          <a:xfrm>
            <a:off x="3874567" y="5023819"/>
            <a:ext cx="722355" cy="5365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10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28" grpId="0"/>
      <p:bldP spid="29" grpId="0"/>
      <p:bldP spid="32" grpId="0"/>
      <p:bldP spid="33" grpId="0"/>
      <p:bldP spid="35" grpId="0"/>
      <p:bldP spid="4"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6"/>
          <p:cNvGrpSpPr>
            <a:grpSpLocks noChangeAspect="1"/>
          </p:cNvGrpSpPr>
          <p:nvPr/>
        </p:nvGrpSpPr>
        <p:grpSpPr bwMode="auto">
          <a:xfrm>
            <a:off x="518465" y="1143744"/>
            <a:ext cx="3382227" cy="674792"/>
            <a:chOff x="349" y="715"/>
            <a:chExt cx="2045" cy="408"/>
          </a:xfrm>
        </p:grpSpPr>
        <p:sp>
          <p:nvSpPr>
            <p:cNvPr id="24" name="AutoShape 15"/>
            <p:cNvSpPr>
              <a:spLocks noChangeAspect="1" noChangeArrowheads="1" noTextEdit="1"/>
            </p:cNvSpPr>
            <p:nvPr/>
          </p:nvSpPr>
          <p:spPr bwMode="auto">
            <a:xfrm>
              <a:off x="349" y="715"/>
              <a:ext cx="204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5" name="Picture 1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 y="715"/>
              <a:ext cx="2047"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30">
            <a:extLst>
              <a:ext uri="{FF2B5EF4-FFF2-40B4-BE49-F238E27FC236}">
                <a16:creationId xmlns:a16="http://schemas.microsoft.com/office/drawing/2014/main" id="{D55EAEDB-DE8E-4ADA-8D4B-149B62FD9183}"/>
              </a:ext>
            </a:extLst>
          </p:cNvPr>
          <p:cNvGrpSpPr/>
          <p:nvPr/>
        </p:nvGrpSpPr>
        <p:grpSpPr>
          <a:xfrm>
            <a:off x="551076" y="5135619"/>
            <a:ext cx="2627130" cy="1065321"/>
            <a:chOff x="551076" y="3133817"/>
            <a:chExt cx="2627130" cy="1065321"/>
          </a:xfrm>
        </p:grpSpPr>
        <p:grpSp>
          <p:nvGrpSpPr>
            <p:cNvPr id="25" name="Group 20"/>
            <p:cNvGrpSpPr>
              <a:grpSpLocks noChangeAspect="1"/>
            </p:cNvGrpSpPr>
            <p:nvPr/>
          </p:nvGrpSpPr>
          <p:grpSpPr bwMode="auto">
            <a:xfrm>
              <a:off x="637388" y="3240088"/>
              <a:ext cx="2335457" cy="847065"/>
              <a:chOff x="381" y="1991"/>
              <a:chExt cx="1453" cy="527"/>
            </a:xfrm>
          </p:grpSpPr>
          <p:sp>
            <p:nvSpPr>
              <p:cNvPr id="26" name="AutoShape 19"/>
              <p:cNvSpPr>
                <a:spLocks noChangeAspect="1" noChangeArrowheads="1" noTextEdit="1"/>
              </p:cNvSpPr>
              <p:nvPr/>
            </p:nvSpPr>
            <p:spPr bwMode="auto">
              <a:xfrm>
                <a:off x="381" y="1991"/>
                <a:ext cx="1453"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9" name="Picture 2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1" y="1991"/>
                <a:ext cx="1455"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Rectangle 28"/>
            <p:cNvSpPr/>
            <p:nvPr/>
          </p:nvSpPr>
          <p:spPr>
            <a:xfrm>
              <a:off x="551076" y="3133817"/>
              <a:ext cx="2627130" cy="10653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EBAE94E-5350-4620-AE71-1BB012F7849A}"/>
              </a:ext>
            </a:extLst>
          </p:cNvPr>
          <p:cNvSpPr>
            <a:spLocks noGrp="1"/>
          </p:cNvSpPr>
          <p:nvPr>
            <p:ph type="sldNum" sz="quarter" idx="12"/>
          </p:nvPr>
        </p:nvSpPr>
        <p:spPr/>
        <p:txBody>
          <a:bodyPr/>
          <a:lstStyle/>
          <a:p>
            <a:fld id="{15530B12-77AA-4F8A-BB96-7B022F2BE984}" type="slidenum">
              <a:rPr lang="en-US" smtClean="0"/>
              <a:t>12</a:t>
            </a:fld>
            <a:endParaRPr lang="en-US"/>
          </a:p>
        </p:txBody>
      </p:sp>
      <p:grpSp>
        <p:nvGrpSpPr>
          <p:cNvPr id="20" name="Group 19">
            <a:extLst>
              <a:ext uri="{FF2B5EF4-FFF2-40B4-BE49-F238E27FC236}">
                <a16:creationId xmlns:a16="http://schemas.microsoft.com/office/drawing/2014/main" id="{69CC8BC2-51F4-4746-8559-03DBF8135C77}"/>
              </a:ext>
            </a:extLst>
          </p:cNvPr>
          <p:cNvGrpSpPr/>
          <p:nvPr/>
        </p:nvGrpSpPr>
        <p:grpSpPr>
          <a:xfrm>
            <a:off x="505119" y="1965833"/>
            <a:ext cx="8551603" cy="4678553"/>
            <a:chOff x="551076" y="1938878"/>
            <a:chExt cx="8551603" cy="4678553"/>
          </a:xfrm>
        </p:grpSpPr>
        <p:grpSp>
          <p:nvGrpSpPr>
            <p:cNvPr id="21" name="Group 12"/>
            <p:cNvGrpSpPr>
              <a:grpSpLocks noChangeAspect="1"/>
            </p:cNvGrpSpPr>
            <p:nvPr/>
          </p:nvGrpSpPr>
          <p:grpSpPr bwMode="auto">
            <a:xfrm>
              <a:off x="551076" y="1938878"/>
              <a:ext cx="3651987" cy="602710"/>
              <a:chOff x="349" y="1213"/>
              <a:chExt cx="2351" cy="388"/>
            </a:xfrm>
          </p:grpSpPr>
          <p:sp>
            <p:nvSpPr>
              <p:cNvPr id="22" name="AutoShape 11"/>
              <p:cNvSpPr>
                <a:spLocks noChangeAspect="1" noChangeArrowheads="1" noTextEdit="1"/>
              </p:cNvSpPr>
              <p:nvPr/>
            </p:nvSpPr>
            <p:spPr bwMode="auto">
              <a:xfrm>
                <a:off x="349" y="1213"/>
                <a:ext cx="235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1" name="Picture 1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9" y="1213"/>
                <a:ext cx="2353"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D59F991-8392-4CE5-9B25-90C9B3C1D664}"/>
                </a:ext>
              </a:extLst>
            </p:cNvPr>
            <p:cNvGrpSpPr/>
            <p:nvPr/>
          </p:nvGrpSpPr>
          <p:grpSpPr>
            <a:xfrm>
              <a:off x="6111147" y="3810774"/>
              <a:ext cx="2991532" cy="2806657"/>
              <a:chOff x="5465934" y="3549860"/>
              <a:chExt cx="2991532" cy="2806657"/>
            </a:xfrm>
          </p:grpSpPr>
          <p:pic>
            <p:nvPicPr>
              <p:cNvPr id="35" name="Picture 34">
                <a:extLst>
                  <a:ext uri="{FF2B5EF4-FFF2-40B4-BE49-F238E27FC236}">
                    <a16:creationId xmlns:a16="http://schemas.microsoft.com/office/drawing/2014/main" id="{2DB73472-66C1-4687-9BF6-09DD7226D76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65934" y="4161957"/>
                <a:ext cx="2781467" cy="2194560"/>
              </a:xfrm>
              <a:prstGeom prst="rect">
                <a:avLst/>
              </a:prstGeom>
            </p:spPr>
          </p:pic>
          <p:sp>
            <p:nvSpPr>
              <p:cNvPr id="36" name="TextBox 35">
                <a:extLst>
                  <a:ext uri="{FF2B5EF4-FFF2-40B4-BE49-F238E27FC236}">
                    <a16:creationId xmlns:a16="http://schemas.microsoft.com/office/drawing/2014/main" id="{C84EC998-5B83-46BE-BCBB-D9A8D0007CFE}"/>
                  </a:ext>
                </a:extLst>
              </p:cNvPr>
              <p:cNvSpPr txBox="1"/>
              <p:nvPr/>
            </p:nvSpPr>
            <p:spPr>
              <a:xfrm>
                <a:off x="6177952" y="3549860"/>
                <a:ext cx="184731" cy="430887"/>
              </a:xfrm>
              <a:prstGeom prst="rect">
                <a:avLst/>
              </a:prstGeom>
              <a:noFill/>
            </p:spPr>
            <p:txBody>
              <a:bodyPr wrap="none" rtlCol="0">
                <a:spAutoFit/>
              </a:bodyPr>
              <a:lstStyle/>
              <a:p>
                <a:endParaRPr lang="en-US" sz="2200" dirty="0"/>
              </a:p>
            </p:txBody>
          </p:sp>
          <p:sp>
            <p:nvSpPr>
              <p:cNvPr id="37" name="TextBox 36">
                <a:extLst>
                  <a:ext uri="{FF2B5EF4-FFF2-40B4-BE49-F238E27FC236}">
                    <a16:creationId xmlns:a16="http://schemas.microsoft.com/office/drawing/2014/main" id="{013B6759-D0A8-41B9-AB16-E67C15DBD3DD}"/>
                  </a:ext>
                </a:extLst>
              </p:cNvPr>
              <p:cNvSpPr txBox="1"/>
              <p:nvPr/>
            </p:nvSpPr>
            <p:spPr>
              <a:xfrm>
                <a:off x="8037336" y="4134689"/>
                <a:ext cx="420130" cy="369332"/>
              </a:xfrm>
              <a:prstGeom prst="rect">
                <a:avLst/>
              </a:prstGeom>
              <a:solidFill>
                <a:schemeClr val="bg1"/>
              </a:solidFill>
            </p:spPr>
            <p:txBody>
              <a:bodyPr wrap="square" rtlCol="0">
                <a:spAutoFit/>
              </a:bodyPr>
              <a:lstStyle/>
              <a:p>
                <a:endParaRPr lang="en-US" dirty="0"/>
              </a:p>
            </p:txBody>
          </p:sp>
        </p:grpSp>
      </p:grpSp>
      <p:grpSp>
        <p:nvGrpSpPr>
          <p:cNvPr id="19" name="Group 18">
            <a:extLst>
              <a:ext uri="{FF2B5EF4-FFF2-40B4-BE49-F238E27FC236}">
                <a16:creationId xmlns:a16="http://schemas.microsoft.com/office/drawing/2014/main" id="{E714C056-3CCA-41C1-8CAA-6A9B4EDF4B85}"/>
              </a:ext>
            </a:extLst>
          </p:cNvPr>
          <p:cNvGrpSpPr/>
          <p:nvPr/>
        </p:nvGrpSpPr>
        <p:grpSpPr>
          <a:xfrm>
            <a:off x="6028184" y="1187543"/>
            <a:ext cx="5611578" cy="2899610"/>
            <a:chOff x="6028184" y="1187543"/>
            <a:chExt cx="5611578" cy="2899610"/>
          </a:xfrm>
        </p:grpSpPr>
        <p:grpSp>
          <p:nvGrpSpPr>
            <p:cNvPr id="4" name="Group 3">
              <a:extLst>
                <a:ext uri="{FF2B5EF4-FFF2-40B4-BE49-F238E27FC236}">
                  <a16:creationId xmlns:a16="http://schemas.microsoft.com/office/drawing/2014/main" id="{3AAC765E-8191-49E2-A1D6-FDD12352A065}"/>
                </a:ext>
              </a:extLst>
            </p:cNvPr>
            <p:cNvGrpSpPr/>
            <p:nvPr/>
          </p:nvGrpSpPr>
          <p:grpSpPr>
            <a:xfrm>
              <a:off x="6028184" y="1187543"/>
              <a:ext cx="4391621" cy="2899610"/>
              <a:chOff x="6028184" y="1187543"/>
              <a:chExt cx="4391621" cy="2899610"/>
            </a:xfrm>
          </p:grpSpPr>
          <p:pic>
            <p:nvPicPr>
              <p:cNvPr id="2" name="Picture 1">
                <a:extLst>
                  <a:ext uri="{FF2B5EF4-FFF2-40B4-BE49-F238E27FC236}">
                    <a16:creationId xmlns:a16="http://schemas.microsoft.com/office/drawing/2014/main" id="{606187F0-C12D-7249-A5A3-97D18B62B39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28184" y="1187543"/>
                <a:ext cx="4391621" cy="2647889"/>
              </a:xfrm>
              <a:prstGeom prst="rect">
                <a:avLst/>
              </a:prstGeom>
            </p:spPr>
          </p:pic>
          <p:grpSp>
            <p:nvGrpSpPr>
              <p:cNvPr id="6" name="Group 5">
                <a:extLst>
                  <a:ext uri="{FF2B5EF4-FFF2-40B4-BE49-F238E27FC236}">
                    <a16:creationId xmlns:a16="http://schemas.microsoft.com/office/drawing/2014/main" id="{497CBB90-415A-8241-9618-A798A95FBAB5}"/>
                  </a:ext>
                </a:extLst>
              </p:cNvPr>
              <p:cNvGrpSpPr/>
              <p:nvPr/>
            </p:nvGrpSpPr>
            <p:grpSpPr>
              <a:xfrm>
                <a:off x="6596991" y="3717821"/>
                <a:ext cx="1451755" cy="369332"/>
                <a:chOff x="4955109" y="3619710"/>
                <a:chExt cx="1451755" cy="369332"/>
              </a:xfrm>
            </p:grpSpPr>
            <p:cxnSp>
              <p:nvCxnSpPr>
                <p:cNvPr id="7" name="Straight Connector 6"/>
                <p:cNvCxnSpPr>
                  <a:cxnSpLocks/>
                </p:cNvCxnSpPr>
                <p:nvPr/>
              </p:nvCxnSpPr>
              <p:spPr>
                <a:xfrm>
                  <a:off x="4955109" y="3744527"/>
                  <a:ext cx="0" cy="2445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a:off x="6406864" y="3732659"/>
                  <a:ext cx="0" cy="25638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4955109" y="3908964"/>
                  <a:ext cx="1451755"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51041" y="3619710"/>
                  <a:ext cx="306494" cy="369332"/>
                </a:xfrm>
                <a:prstGeom prst="rect">
                  <a:avLst/>
                </a:prstGeom>
                <a:noFill/>
              </p:spPr>
              <p:txBody>
                <a:bodyPr wrap="none" rtlCol="0">
                  <a:spAutoFit/>
                </a:bodyPr>
                <a:lstStyle/>
                <a:p>
                  <a:r>
                    <a:rPr lang="en-US" dirty="0"/>
                    <a:t>b</a:t>
                  </a:r>
                </a:p>
              </p:txBody>
            </p:sp>
          </p:grpSp>
        </p:grpSp>
        <p:sp>
          <p:nvSpPr>
            <p:cNvPr id="5" name="TextBox 4">
              <a:extLst>
                <a:ext uri="{FF2B5EF4-FFF2-40B4-BE49-F238E27FC236}">
                  <a16:creationId xmlns:a16="http://schemas.microsoft.com/office/drawing/2014/main" id="{EA25EAFB-A0FA-4558-B762-75013D443EB2}"/>
                </a:ext>
              </a:extLst>
            </p:cNvPr>
            <p:cNvSpPr txBox="1"/>
            <p:nvPr/>
          </p:nvSpPr>
          <p:spPr>
            <a:xfrm>
              <a:off x="9749178" y="2702158"/>
              <a:ext cx="1890584" cy="1015663"/>
            </a:xfrm>
            <a:prstGeom prst="rect">
              <a:avLst/>
            </a:prstGeom>
            <a:noFill/>
          </p:spPr>
          <p:txBody>
            <a:bodyPr wrap="square" rtlCol="0">
              <a:spAutoFit/>
            </a:bodyPr>
            <a:lstStyle/>
            <a:p>
              <a:r>
                <a:rPr lang="en-US" sz="2000" dirty="0">
                  <a:solidFill>
                    <a:schemeClr val="accent1">
                      <a:lumMod val="75000"/>
                    </a:schemeClr>
                  </a:solidFill>
                </a:rPr>
                <a:t>Schematic of loop on the horizontal plane </a:t>
              </a:r>
            </a:p>
          </p:txBody>
        </p:sp>
      </p:grpSp>
      <p:sp>
        <p:nvSpPr>
          <p:cNvPr id="33" name="Arrow: Down 32">
            <a:extLst>
              <a:ext uri="{FF2B5EF4-FFF2-40B4-BE49-F238E27FC236}">
                <a16:creationId xmlns:a16="http://schemas.microsoft.com/office/drawing/2014/main" id="{14868C63-CEF0-43A8-B9F1-5893F9DC31FD}"/>
              </a:ext>
            </a:extLst>
          </p:cNvPr>
          <p:cNvSpPr/>
          <p:nvPr/>
        </p:nvSpPr>
        <p:spPr>
          <a:xfrm>
            <a:off x="1668162" y="4026217"/>
            <a:ext cx="358342" cy="8917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7C622EEB-A0FB-419D-9726-93CFD6805C22}"/>
              </a:ext>
            </a:extLst>
          </p:cNvPr>
          <p:cNvGrpSpPr/>
          <p:nvPr/>
        </p:nvGrpSpPr>
        <p:grpSpPr>
          <a:xfrm>
            <a:off x="388899" y="2409568"/>
            <a:ext cx="3724831" cy="1549393"/>
            <a:chOff x="388899" y="2409568"/>
            <a:chExt cx="3724831" cy="1549393"/>
          </a:xfrm>
        </p:grpSpPr>
        <p:pic>
          <p:nvPicPr>
            <p:cNvPr id="42" name="Picture 41">
              <a:extLst>
                <a:ext uri="{FF2B5EF4-FFF2-40B4-BE49-F238E27FC236}">
                  <a16:creationId xmlns:a16="http://schemas.microsoft.com/office/drawing/2014/main" id="{8F999BAD-86B1-4771-A198-1329DA7117C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8899" y="3407583"/>
              <a:ext cx="3724831" cy="551378"/>
            </a:xfrm>
            <a:prstGeom prst="rect">
              <a:avLst/>
            </a:prstGeom>
          </p:spPr>
        </p:pic>
        <p:grpSp>
          <p:nvGrpSpPr>
            <p:cNvPr id="62" name="Group 61">
              <a:extLst>
                <a:ext uri="{FF2B5EF4-FFF2-40B4-BE49-F238E27FC236}">
                  <a16:creationId xmlns:a16="http://schemas.microsoft.com/office/drawing/2014/main" id="{6DF48641-AD4D-4FE5-BE1C-9071519FED14}"/>
                </a:ext>
              </a:extLst>
            </p:cNvPr>
            <p:cNvGrpSpPr/>
            <p:nvPr/>
          </p:nvGrpSpPr>
          <p:grpSpPr>
            <a:xfrm>
              <a:off x="751704" y="2409568"/>
              <a:ext cx="2438859" cy="1074080"/>
              <a:chOff x="751704" y="2409568"/>
              <a:chExt cx="2438859" cy="1074080"/>
            </a:xfrm>
          </p:grpSpPr>
          <p:cxnSp>
            <p:nvCxnSpPr>
              <p:cNvPr id="43" name="Connector: Elbow 42">
                <a:extLst>
                  <a:ext uri="{FF2B5EF4-FFF2-40B4-BE49-F238E27FC236}">
                    <a16:creationId xmlns:a16="http://schemas.microsoft.com/office/drawing/2014/main" id="{2CDC761F-EFD1-48F2-A4EF-A93CC957FCE0}"/>
                  </a:ext>
                </a:extLst>
              </p:cNvPr>
              <p:cNvCxnSpPr>
                <a:cxnSpLocks/>
              </p:cNvCxnSpPr>
              <p:nvPr/>
            </p:nvCxnSpPr>
            <p:spPr>
              <a:xfrm>
                <a:off x="3178206" y="2891480"/>
                <a:ext cx="0" cy="592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A2E9B1-27A2-4BDF-BC43-A5D3181FCC14}"/>
                  </a:ext>
                </a:extLst>
              </p:cNvPr>
              <p:cNvCxnSpPr>
                <a:cxnSpLocks/>
              </p:cNvCxnSpPr>
              <p:nvPr/>
            </p:nvCxnSpPr>
            <p:spPr>
              <a:xfrm>
                <a:off x="766118" y="2409568"/>
                <a:ext cx="0" cy="4819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84A261-7FC3-4AF4-9312-25C9F9721164}"/>
                  </a:ext>
                </a:extLst>
              </p:cNvPr>
              <p:cNvCxnSpPr>
                <a:cxnSpLocks/>
              </p:cNvCxnSpPr>
              <p:nvPr/>
            </p:nvCxnSpPr>
            <p:spPr>
              <a:xfrm>
                <a:off x="751704" y="2877066"/>
                <a:ext cx="2438859"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70" name="TextBox 69">
            <a:extLst>
              <a:ext uri="{FF2B5EF4-FFF2-40B4-BE49-F238E27FC236}">
                <a16:creationId xmlns:a16="http://schemas.microsoft.com/office/drawing/2014/main" id="{E999A34D-6549-47D1-9F12-03C1F02DAFD0}"/>
              </a:ext>
            </a:extLst>
          </p:cNvPr>
          <p:cNvSpPr txBox="1"/>
          <p:nvPr/>
        </p:nvSpPr>
        <p:spPr>
          <a:xfrm>
            <a:off x="2890325" y="104746"/>
            <a:ext cx="7342738" cy="707886"/>
          </a:xfrm>
          <a:prstGeom prst="rect">
            <a:avLst/>
          </a:prstGeom>
          <a:noFill/>
        </p:spPr>
        <p:txBody>
          <a:bodyPr wrap="square" rtlCol="0">
            <a:spAutoFit/>
          </a:bodyPr>
          <a:lstStyle/>
          <a:p>
            <a:pPr algn="ctr"/>
            <a:r>
              <a:rPr lang="en-US" sz="4000" dirty="0">
                <a:solidFill>
                  <a:schemeClr val="accent1">
                    <a:lumMod val="75000"/>
                  </a:schemeClr>
                </a:solidFill>
              </a:rPr>
              <a:t>Basic Framework</a:t>
            </a:r>
          </a:p>
        </p:txBody>
      </p:sp>
    </p:spTree>
    <p:extLst>
      <p:ext uri="{BB962C8B-B14F-4D97-AF65-F5344CB8AC3E}">
        <p14:creationId xmlns:p14="http://schemas.microsoft.com/office/powerpoint/2010/main" val="12841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par>
                                <p:cTn id="23" presetID="22" presetClass="entr" presetSubtype="1"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777901" y="151688"/>
            <a:ext cx="4636206" cy="707886"/>
          </a:xfrm>
          <a:prstGeom prst="rect">
            <a:avLst/>
          </a:prstGeom>
          <a:noFill/>
        </p:spPr>
        <p:txBody>
          <a:bodyPr wrap="none" rtlCol="0">
            <a:spAutoFit/>
          </a:bodyPr>
          <a:lstStyle/>
          <a:p>
            <a:pPr algn="ctr"/>
            <a:r>
              <a:rPr lang="en-US" sz="4000" dirty="0">
                <a:solidFill>
                  <a:schemeClr val="accent1">
                    <a:lumMod val="75000"/>
                  </a:schemeClr>
                </a:solidFill>
              </a:rPr>
              <a:t>Finding Loop-angle </a:t>
            </a:r>
            <a:r>
              <a:rPr lang="el-GR" sz="4000" dirty="0">
                <a:solidFill>
                  <a:schemeClr val="accent1">
                    <a:lumMod val="75000"/>
                  </a:schemeClr>
                </a:solidFill>
              </a:rPr>
              <a:t>θ</a:t>
            </a:r>
            <a:r>
              <a:rPr lang="en-US" sz="4000" dirty="0">
                <a:solidFill>
                  <a:schemeClr val="accent1">
                    <a:lumMod val="75000"/>
                  </a:schemeClr>
                </a:solidFill>
              </a:rPr>
              <a:t> </a:t>
            </a:r>
          </a:p>
        </p:txBody>
      </p:sp>
      <p:sp>
        <p:nvSpPr>
          <p:cNvPr id="26" name="AutoShape 19"/>
          <p:cNvSpPr>
            <a:spLocks noChangeAspect="1" noChangeArrowheads="1" noTextEdit="1"/>
          </p:cNvSpPr>
          <p:nvPr/>
        </p:nvSpPr>
        <p:spPr bwMode="auto">
          <a:xfrm>
            <a:off x="1069878" y="1305300"/>
            <a:ext cx="2335457" cy="84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9" name="Picture 2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69878" y="1305300"/>
            <a:ext cx="2338672" cy="85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983566" y="1199029"/>
            <a:ext cx="2627130" cy="106532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799FE5DB-29D1-49C4-9727-990ECCA74C75}"/>
              </a:ext>
            </a:extLst>
          </p:cNvPr>
          <p:cNvGrpSpPr/>
          <p:nvPr/>
        </p:nvGrpSpPr>
        <p:grpSpPr>
          <a:xfrm>
            <a:off x="1167174" y="5771337"/>
            <a:ext cx="9496707" cy="786030"/>
            <a:chOff x="551076" y="6118523"/>
            <a:chExt cx="8264451" cy="656761"/>
          </a:xfrm>
        </p:grpSpPr>
        <p:pic>
          <p:nvPicPr>
            <p:cNvPr id="30" name="Picture 29"/>
            <p:cNvPicPr>
              <a:picLocks noChangeAspect="1"/>
            </p:cNvPicPr>
            <p:nvPr/>
          </p:nvPicPr>
          <p:blipFill>
            <a:blip r:embed="rId4"/>
            <a:stretch>
              <a:fillRect/>
            </a:stretch>
          </p:blipFill>
          <p:spPr>
            <a:xfrm>
              <a:off x="592749" y="6118523"/>
              <a:ext cx="8222778" cy="656761"/>
            </a:xfrm>
            <a:prstGeom prst="rect">
              <a:avLst/>
            </a:prstGeom>
          </p:spPr>
        </p:pic>
        <p:sp>
          <p:nvSpPr>
            <p:cNvPr id="32" name="Rectangle 31"/>
            <p:cNvSpPr/>
            <p:nvPr/>
          </p:nvSpPr>
          <p:spPr>
            <a:xfrm>
              <a:off x="551076" y="6118523"/>
              <a:ext cx="8264451" cy="656761"/>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EBAE94E-5350-4620-AE71-1BB012F7849A}"/>
              </a:ext>
            </a:extLst>
          </p:cNvPr>
          <p:cNvSpPr>
            <a:spLocks noGrp="1"/>
          </p:cNvSpPr>
          <p:nvPr>
            <p:ph type="sldNum" sz="quarter" idx="12"/>
          </p:nvPr>
        </p:nvSpPr>
        <p:spPr/>
        <p:txBody>
          <a:bodyPr/>
          <a:lstStyle/>
          <a:p>
            <a:fld id="{15530B12-77AA-4F8A-BB96-7B022F2BE984}" type="slidenum">
              <a:rPr lang="en-US" smtClean="0"/>
              <a:t>13</a:t>
            </a:fld>
            <a:endParaRPr lang="en-US"/>
          </a:p>
        </p:txBody>
      </p:sp>
      <p:grpSp>
        <p:nvGrpSpPr>
          <p:cNvPr id="34" name="Group 33">
            <a:extLst>
              <a:ext uri="{FF2B5EF4-FFF2-40B4-BE49-F238E27FC236}">
                <a16:creationId xmlns:a16="http://schemas.microsoft.com/office/drawing/2014/main" id="{3D59F991-8392-4CE5-9B25-90C9B3C1D664}"/>
              </a:ext>
            </a:extLst>
          </p:cNvPr>
          <p:cNvGrpSpPr/>
          <p:nvPr/>
        </p:nvGrpSpPr>
        <p:grpSpPr>
          <a:xfrm>
            <a:off x="4370069" y="575633"/>
            <a:ext cx="2131976" cy="2117552"/>
            <a:chOff x="5465934" y="3549860"/>
            <a:chExt cx="2991532" cy="2806657"/>
          </a:xfrm>
        </p:grpSpPr>
        <p:pic>
          <p:nvPicPr>
            <p:cNvPr id="35" name="Picture 34">
              <a:extLst>
                <a:ext uri="{FF2B5EF4-FFF2-40B4-BE49-F238E27FC236}">
                  <a16:creationId xmlns:a16="http://schemas.microsoft.com/office/drawing/2014/main" id="{2DB73472-66C1-4687-9BF6-09DD7226D7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5934" y="4161957"/>
              <a:ext cx="2781467" cy="2194560"/>
            </a:xfrm>
            <a:prstGeom prst="rect">
              <a:avLst/>
            </a:prstGeom>
          </p:spPr>
        </p:pic>
        <p:sp>
          <p:nvSpPr>
            <p:cNvPr id="36" name="TextBox 35">
              <a:extLst>
                <a:ext uri="{FF2B5EF4-FFF2-40B4-BE49-F238E27FC236}">
                  <a16:creationId xmlns:a16="http://schemas.microsoft.com/office/drawing/2014/main" id="{C84EC998-5B83-46BE-BCBB-D9A8D0007CFE}"/>
                </a:ext>
              </a:extLst>
            </p:cNvPr>
            <p:cNvSpPr txBox="1"/>
            <p:nvPr/>
          </p:nvSpPr>
          <p:spPr>
            <a:xfrm>
              <a:off x="6177952" y="3549860"/>
              <a:ext cx="184731" cy="430887"/>
            </a:xfrm>
            <a:prstGeom prst="rect">
              <a:avLst/>
            </a:prstGeom>
            <a:noFill/>
          </p:spPr>
          <p:txBody>
            <a:bodyPr wrap="none" rtlCol="0">
              <a:spAutoFit/>
            </a:bodyPr>
            <a:lstStyle/>
            <a:p>
              <a:endParaRPr lang="en-US" sz="2200" dirty="0"/>
            </a:p>
          </p:txBody>
        </p:sp>
        <p:sp>
          <p:nvSpPr>
            <p:cNvPr id="37" name="TextBox 36">
              <a:extLst>
                <a:ext uri="{FF2B5EF4-FFF2-40B4-BE49-F238E27FC236}">
                  <a16:creationId xmlns:a16="http://schemas.microsoft.com/office/drawing/2014/main" id="{013B6759-D0A8-41B9-AB16-E67C15DBD3DD}"/>
                </a:ext>
              </a:extLst>
            </p:cNvPr>
            <p:cNvSpPr txBox="1"/>
            <p:nvPr/>
          </p:nvSpPr>
          <p:spPr>
            <a:xfrm>
              <a:off x="8037336" y="4134689"/>
              <a:ext cx="420130" cy="369332"/>
            </a:xfrm>
            <a:prstGeom prst="rect">
              <a:avLst/>
            </a:prstGeom>
            <a:solidFill>
              <a:schemeClr val="bg1"/>
            </a:solidFill>
          </p:spPr>
          <p:txBody>
            <a:bodyPr wrap="square" rtlCol="0">
              <a:spAutoFit/>
            </a:bodyPr>
            <a:lstStyle/>
            <a:p>
              <a:endParaRPr lang="en-US" dirty="0"/>
            </a:p>
          </p:txBody>
        </p:sp>
      </p:grpSp>
      <p:grpSp>
        <p:nvGrpSpPr>
          <p:cNvPr id="46" name="Group 45">
            <a:extLst>
              <a:ext uri="{FF2B5EF4-FFF2-40B4-BE49-F238E27FC236}">
                <a16:creationId xmlns:a16="http://schemas.microsoft.com/office/drawing/2014/main" id="{B5CB4272-DD9B-4360-B5F6-43A34F215000}"/>
              </a:ext>
            </a:extLst>
          </p:cNvPr>
          <p:cNvGrpSpPr/>
          <p:nvPr/>
        </p:nvGrpSpPr>
        <p:grpSpPr>
          <a:xfrm>
            <a:off x="6679363" y="2362113"/>
            <a:ext cx="5382381" cy="2675598"/>
            <a:chOff x="6679363" y="2028477"/>
            <a:chExt cx="5382381" cy="2675598"/>
          </a:xfrm>
        </p:grpSpPr>
        <p:grpSp>
          <p:nvGrpSpPr>
            <p:cNvPr id="42" name="Group 41">
              <a:extLst>
                <a:ext uri="{FF2B5EF4-FFF2-40B4-BE49-F238E27FC236}">
                  <a16:creationId xmlns:a16="http://schemas.microsoft.com/office/drawing/2014/main" id="{1BF349AC-5A21-4E6E-A4F4-5EB10FA0B526}"/>
                </a:ext>
              </a:extLst>
            </p:cNvPr>
            <p:cNvGrpSpPr/>
            <p:nvPr/>
          </p:nvGrpSpPr>
          <p:grpSpPr>
            <a:xfrm>
              <a:off x="6937261" y="2533386"/>
              <a:ext cx="4767411" cy="2094155"/>
              <a:chOff x="6937261" y="2533386"/>
              <a:chExt cx="4767411" cy="2094155"/>
            </a:xfrm>
          </p:grpSpPr>
          <p:sp>
            <p:nvSpPr>
              <p:cNvPr id="13" name="TextBox 12"/>
              <p:cNvSpPr txBox="1"/>
              <p:nvPr/>
            </p:nvSpPr>
            <p:spPr>
              <a:xfrm>
                <a:off x="6937261" y="2714080"/>
                <a:ext cx="1870897" cy="400110"/>
              </a:xfrm>
              <a:prstGeom prst="rect">
                <a:avLst/>
              </a:prstGeom>
              <a:noFill/>
            </p:spPr>
            <p:txBody>
              <a:bodyPr wrap="none" rtlCol="0">
                <a:spAutoFit/>
              </a:bodyPr>
              <a:lstStyle/>
              <a:p>
                <a:r>
                  <a:rPr lang="en-US" sz="2000" dirty="0" err="1"/>
                  <a:t>Biot</a:t>
                </a:r>
                <a:r>
                  <a:rPr lang="en-US" sz="2000" dirty="0"/>
                  <a:t>-Savart Law:</a:t>
                </a:r>
              </a:p>
            </p:txBody>
          </p:sp>
          <p:grpSp>
            <p:nvGrpSpPr>
              <p:cNvPr id="16" name="Group 4"/>
              <p:cNvGrpSpPr>
                <a:grpSpLocks noChangeAspect="1"/>
              </p:cNvGrpSpPr>
              <p:nvPr/>
            </p:nvGrpSpPr>
            <p:grpSpPr bwMode="auto">
              <a:xfrm>
                <a:off x="6962294" y="3904512"/>
                <a:ext cx="4742378" cy="723029"/>
                <a:chOff x="466" y="2958"/>
                <a:chExt cx="3555" cy="542"/>
              </a:xfrm>
            </p:grpSpPr>
            <p:sp>
              <p:nvSpPr>
                <p:cNvPr id="18" name="AutoShape 3"/>
                <p:cNvSpPr>
                  <a:spLocks noChangeAspect="1" noChangeArrowheads="1" noTextEdit="1"/>
                </p:cNvSpPr>
                <p:nvPr/>
              </p:nvSpPr>
              <p:spPr bwMode="auto">
                <a:xfrm>
                  <a:off x="466" y="2958"/>
                  <a:ext cx="3555"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73"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6" y="2958"/>
                  <a:ext cx="3559"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4"/>
              <p:cNvGrpSpPr>
                <a:grpSpLocks noChangeAspect="1"/>
              </p:cNvGrpSpPr>
              <p:nvPr/>
            </p:nvGrpSpPr>
            <p:grpSpPr bwMode="auto">
              <a:xfrm>
                <a:off x="8870676" y="2533386"/>
                <a:ext cx="2763090" cy="766077"/>
                <a:chOff x="1827" y="3620"/>
                <a:chExt cx="1908" cy="529"/>
              </a:xfrm>
            </p:grpSpPr>
            <p:sp>
              <p:nvSpPr>
                <p:cNvPr id="28" name="AutoShape 23"/>
                <p:cNvSpPr>
                  <a:spLocks noChangeAspect="1" noChangeArrowheads="1" noTextEdit="1"/>
                </p:cNvSpPr>
                <p:nvPr/>
              </p:nvSpPr>
              <p:spPr bwMode="auto">
                <a:xfrm>
                  <a:off x="1827" y="3620"/>
                  <a:ext cx="1908"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93" name="Picture 2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27" y="3620"/>
                  <a:ext cx="1910"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TextBox 47">
                <a:extLst>
                  <a:ext uri="{FF2B5EF4-FFF2-40B4-BE49-F238E27FC236}">
                    <a16:creationId xmlns:a16="http://schemas.microsoft.com/office/drawing/2014/main" id="{E9140BDB-325D-4251-BFC5-CE30A99FB9EC}"/>
                  </a:ext>
                </a:extLst>
              </p:cNvPr>
              <p:cNvSpPr txBox="1"/>
              <p:nvPr/>
            </p:nvSpPr>
            <p:spPr>
              <a:xfrm>
                <a:off x="6962294" y="3463797"/>
                <a:ext cx="1717137" cy="400110"/>
              </a:xfrm>
              <a:prstGeom prst="rect">
                <a:avLst/>
              </a:prstGeom>
              <a:noFill/>
            </p:spPr>
            <p:txBody>
              <a:bodyPr wrap="none" rtlCol="0">
                <a:spAutoFit/>
              </a:bodyPr>
              <a:lstStyle/>
              <a:p>
                <a:r>
                  <a:rPr lang="en-US" sz="2000" dirty="0"/>
                  <a:t>Induced angle:</a:t>
                </a:r>
              </a:p>
            </p:txBody>
          </p:sp>
        </p:grpSp>
        <p:sp>
          <p:nvSpPr>
            <p:cNvPr id="50" name="Right Bracket 49">
              <a:extLst>
                <a:ext uri="{FF2B5EF4-FFF2-40B4-BE49-F238E27FC236}">
                  <a16:creationId xmlns:a16="http://schemas.microsoft.com/office/drawing/2014/main" id="{FB0E6FA9-593C-4BD6-9C21-A80F2D43BBA6}"/>
                </a:ext>
              </a:extLst>
            </p:cNvPr>
            <p:cNvSpPr/>
            <p:nvPr/>
          </p:nvSpPr>
          <p:spPr>
            <a:xfrm>
              <a:off x="11707908" y="2421924"/>
              <a:ext cx="353836" cy="2282151"/>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ight Bracket 50">
              <a:extLst>
                <a:ext uri="{FF2B5EF4-FFF2-40B4-BE49-F238E27FC236}">
                  <a16:creationId xmlns:a16="http://schemas.microsoft.com/office/drawing/2014/main" id="{3374DDDC-E0FF-4D50-9356-B79DB3927F51}"/>
                </a:ext>
              </a:extLst>
            </p:cNvPr>
            <p:cNvSpPr/>
            <p:nvPr/>
          </p:nvSpPr>
          <p:spPr>
            <a:xfrm flipH="1">
              <a:off x="6679363" y="2421925"/>
              <a:ext cx="389771" cy="2282150"/>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8CD92AE0-C8C7-4D39-8A08-A5F01BF3C1E4}"/>
                </a:ext>
              </a:extLst>
            </p:cNvPr>
            <p:cNvSpPr/>
            <p:nvPr/>
          </p:nvSpPr>
          <p:spPr>
            <a:xfrm>
              <a:off x="8587381" y="2028477"/>
              <a:ext cx="1559658" cy="461665"/>
            </a:xfrm>
            <a:prstGeom prst="rect">
              <a:avLst/>
            </a:prstGeom>
          </p:spPr>
          <p:txBody>
            <a:bodyPr wrap="none">
              <a:spAutoFit/>
            </a:bodyPr>
            <a:lstStyle/>
            <a:p>
              <a:r>
                <a:rPr lang="en-US" sz="2400" dirty="0">
                  <a:solidFill>
                    <a:schemeClr val="accent1">
                      <a:lumMod val="75000"/>
                    </a:schemeClr>
                  </a:solidFill>
                </a:rPr>
                <a:t>Downwash</a:t>
              </a:r>
            </a:p>
          </p:txBody>
        </p:sp>
      </p:grpSp>
      <p:sp>
        <p:nvSpPr>
          <p:cNvPr id="47" name="TextBox 46">
            <a:extLst>
              <a:ext uri="{FF2B5EF4-FFF2-40B4-BE49-F238E27FC236}">
                <a16:creationId xmlns:a16="http://schemas.microsoft.com/office/drawing/2014/main" id="{18679784-97B1-44AD-885F-96B7B6DDB055}"/>
              </a:ext>
            </a:extLst>
          </p:cNvPr>
          <p:cNvSpPr txBox="1"/>
          <p:nvPr/>
        </p:nvSpPr>
        <p:spPr>
          <a:xfrm>
            <a:off x="5361203" y="3639355"/>
            <a:ext cx="871691" cy="707886"/>
          </a:xfrm>
          <a:prstGeom prst="rect">
            <a:avLst/>
          </a:prstGeom>
          <a:noFill/>
        </p:spPr>
        <p:txBody>
          <a:bodyPr wrap="square" rtlCol="0">
            <a:spAutoFit/>
          </a:bodyPr>
          <a:lstStyle/>
          <a:p>
            <a:r>
              <a:rPr lang="en-US" sz="4000" dirty="0">
                <a:solidFill>
                  <a:schemeClr val="accent1">
                    <a:lumMod val="75000"/>
                  </a:schemeClr>
                </a:solidFill>
              </a:rPr>
              <a:t>&amp;</a:t>
            </a:r>
          </a:p>
        </p:txBody>
      </p:sp>
      <p:grpSp>
        <p:nvGrpSpPr>
          <p:cNvPr id="57" name="Group 56">
            <a:extLst>
              <a:ext uri="{FF2B5EF4-FFF2-40B4-BE49-F238E27FC236}">
                <a16:creationId xmlns:a16="http://schemas.microsoft.com/office/drawing/2014/main" id="{CF72763B-B9C1-4262-867A-220EC9AEFC54}"/>
              </a:ext>
            </a:extLst>
          </p:cNvPr>
          <p:cNvGrpSpPr/>
          <p:nvPr/>
        </p:nvGrpSpPr>
        <p:grpSpPr>
          <a:xfrm>
            <a:off x="6763002" y="1057213"/>
            <a:ext cx="5143271" cy="839944"/>
            <a:chOff x="167393" y="897474"/>
            <a:chExt cx="5143271" cy="839944"/>
          </a:xfrm>
        </p:grpSpPr>
        <p:sp>
          <p:nvSpPr>
            <p:cNvPr id="58" name="TextBox 57">
              <a:extLst>
                <a:ext uri="{FF2B5EF4-FFF2-40B4-BE49-F238E27FC236}">
                  <a16:creationId xmlns:a16="http://schemas.microsoft.com/office/drawing/2014/main" id="{8D509543-5927-4439-B33D-5B6355433D04}"/>
                </a:ext>
              </a:extLst>
            </p:cNvPr>
            <p:cNvSpPr txBox="1"/>
            <p:nvPr/>
          </p:nvSpPr>
          <p:spPr>
            <a:xfrm>
              <a:off x="167393" y="1117391"/>
              <a:ext cx="1444370" cy="400111"/>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accent1">
                      <a:lumMod val="75000"/>
                    </a:schemeClr>
                  </a:solidFill>
                </a:rPr>
                <a:t>Total lift:</a:t>
              </a:r>
            </a:p>
          </p:txBody>
        </p:sp>
        <p:grpSp>
          <p:nvGrpSpPr>
            <p:cNvPr id="59" name="Group 4">
              <a:extLst>
                <a:ext uri="{FF2B5EF4-FFF2-40B4-BE49-F238E27FC236}">
                  <a16:creationId xmlns:a16="http://schemas.microsoft.com/office/drawing/2014/main" id="{BFED5A2C-25A4-4A5D-AC77-3FF1C61E42F3}"/>
                </a:ext>
              </a:extLst>
            </p:cNvPr>
            <p:cNvGrpSpPr>
              <a:grpSpLocks noChangeAspect="1"/>
            </p:cNvGrpSpPr>
            <p:nvPr/>
          </p:nvGrpSpPr>
          <p:grpSpPr bwMode="auto">
            <a:xfrm>
              <a:off x="1508597" y="897474"/>
              <a:ext cx="3802067" cy="839944"/>
              <a:chOff x="2676" y="1549"/>
              <a:chExt cx="2440" cy="576"/>
            </a:xfrm>
          </p:grpSpPr>
          <p:pic>
            <p:nvPicPr>
              <p:cNvPr id="60" name="Picture 5">
                <a:extLst>
                  <a:ext uri="{FF2B5EF4-FFF2-40B4-BE49-F238E27FC236}">
                    <a16:creationId xmlns:a16="http://schemas.microsoft.com/office/drawing/2014/main" id="{40569E25-0296-4B15-A476-C8E2ACF969F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686" y="1581"/>
                <a:ext cx="229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AutoShape 3">
                <a:extLst>
                  <a:ext uri="{FF2B5EF4-FFF2-40B4-BE49-F238E27FC236}">
                    <a16:creationId xmlns:a16="http://schemas.microsoft.com/office/drawing/2014/main" id="{FAD9621E-3695-4104-8BC6-0585752F7BEF}"/>
                  </a:ext>
                </a:extLst>
              </p:cNvPr>
              <p:cNvSpPr>
                <a:spLocks noChangeAspect="1" noChangeArrowheads="1" noTextEdit="1"/>
              </p:cNvSpPr>
              <p:nvPr/>
            </p:nvSpPr>
            <p:spPr bwMode="auto">
              <a:xfrm>
                <a:off x="2676" y="1549"/>
                <a:ext cx="244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AD36CBA0-5425-414A-A4D1-D4C4D8540077}"/>
              </a:ext>
            </a:extLst>
          </p:cNvPr>
          <p:cNvGrpSpPr/>
          <p:nvPr/>
        </p:nvGrpSpPr>
        <p:grpSpPr>
          <a:xfrm>
            <a:off x="634767" y="2651514"/>
            <a:ext cx="4305572" cy="2423265"/>
            <a:chOff x="634767" y="2651514"/>
            <a:chExt cx="4305572" cy="2423265"/>
          </a:xfrm>
        </p:grpSpPr>
        <p:grpSp>
          <p:nvGrpSpPr>
            <p:cNvPr id="44" name="Group 43">
              <a:extLst>
                <a:ext uri="{FF2B5EF4-FFF2-40B4-BE49-F238E27FC236}">
                  <a16:creationId xmlns:a16="http://schemas.microsoft.com/office/drawing/2014/main" id="{510DD87C-CFCB-4DEA-BEEB-3426B8F9C9A1}"/>
                </a:ext>
              </a:extLst>
            </p:cNvPr>
            <p:cNvGrpSpPr/>
            <p:nvPr/>
          </p:nvGrpSpPr>
          <p:grpSpPr>
            <a:xfrm>
              <a:off x="634767" y="2651514"/>
              <a:ext cx="3887802" cy="2423265"/>
              <a:chOff x="634767" y="2602086"/>
              <a:chExt cx="3887802" cy="2423265"/>
            </a:xfrm>
          </p:grpSpPr>
          <p:grpSp>
            <p:nvGrpSpPr>
              <p:cNvPr id="33" name="Group 32">
                <a:extLst>
                  <a:ext uri="{FF2B5EF4-FFF2-40B4-BE49-F238E27FC236}">
                    <a16:creationId xmlns:a16="http://schemas.microsoft.com/office/drawing/2014/main" id="{CC8F563B-5C87-44E2-A566-CA2C117EB7E7}"/>
                  </a:ext>
                </a:extLst>
              </p:cNvPr>
              <p:cNvGrpSpPr/>
              <p:nvPr/>
            </p:nvGrpSpPr>
            <p:grpSpPr>
              <a:xfrm>
                <a:off x="747226" y="3187912"/>
                <a:ext cx="3577639" cy="1640113"/>
                <a:chOff x="747226" y="3639912"/>
                <a:chExt cx="3577639" cy="1640113"/>
              </a:xfrm>
            </p:grpSpPr>
            <p:pic>
              <p:nvPicPr>
                <p:cNvPr id="11" name="Picture 10"/>
                <p:cNvPicPr>
                  <a:picLocks noChangeAspect="1"/>
                </p:cNvPicPr>
                <p:nvPr/>
              </p:nvPicPr>
              <p:blipFill>
                <a:blip r:embed="rId9"/>
                <a:stretch>
                  <a:fillRect/>
                </a:stretch>
              </p:blipFill>
              <p:spPr>
                <a:xfrm>
                  <a:off x="983566" y="3639912"/>
                  <a:ext cx="2976113" cy="428568"/>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1129035" y="4867155"/>
                      <a:ext cx="3195830" cy="4128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400" i="1" smtClean="0">
                                    <a:latin typeface="Cambria Math" panose="02040503050406030204" pitchFamily="18" charset="0"/>
                                  </a:rPr>
                                </m:ctrlPr>
                              </m:sSupPr>
                              <m:e>
                                <m:r>
                                  <m:rPr>
                                    <m:sty m:val="p"/>
                                  </m:rPr>
                                  <a:rPr lang="el-GR" sz="2400" i="1">
                                    <a:latin typeface="Cambria Math" panose="02040503050406030204" pitchFamily="18" charset="0"/>
                                  </a:rPr>
                                  <m:t>α</m:t>
                                </m:r>
                              </m:e>
                              <m:sup>
                                <m:r>
                                  <a:rPr lang="en-US" sz="2400" b="0" i="1" smtClean="0">
                                    <a:latin typeface="Cambria Math" panose="02040503050406030204" pitchFamily="18" charset="0"/>
                                  </a:rPr>
                                  <m:t>∗</m:t>
                                </m:r>
                              </m:sup>
                            </m:sSup>
                            <m:r>
                              <a:rPr lang="en-US" sz="2400" i="1" smtClean="0">
                                <a:latin typeface="Cambria Math" panose="02040503050406030204" pitchFamily="18" charset="0"/>
                              </a:rPr>
                              <m:t>=</m:t>
                            </m:r>
                            <m:func>
                              <m:funcPr>
                                <m:ctrlPr>
                                  <a:rPr lang="en-US" sz="2400" i="1" smtClean="0">
                                    <a:latin typeface="Cambria Math" panose="02040503050406030204" pitchFamily="18" charset="0"/>
                                  </a:rPr>
                                </m:ctrlPr>
                              </m:funcPr>
                              <m:fName>
                                <m:sSup>
                                  <m:sSupPr>
                                    <m:ctrlPr>
                                      <a:rPr lang="en-US" sz="2400" i="1" smtClean="0">
                                        <a:latin typeface="Cambria Math" panose="02040503050406030204" pitchFamily="18" charset="0"/>
                                      </a:rPr>
                                    </m:ctrlPr>
                                  </m:sSupPr>
                                  <m:e>
                                    <m:r>
                                      <m:rPr>
                                        <m:sty m:val="p"/>
                                      </m:rPr>
                                      <a:rPr lang="en-US" sz="2400" i="0" smtClean="0">
                                        <a:latin typeface="Cambria Math" panose="02040503050406030204" pitchFamily="18" charset="0"/>
                                      </a:rPr>
                                      <m:t>tan</m:t>
                                    </m:r>
                                  </m:e>
                                  <m:sup>
                                    <m:r>
                                      <a:rPr lang="en-US" sz="2400" i="1" smtClean="0">
                                        <a:latin typeface="Cambria Math" panose="02040503050406030204" pitchFamily="18" charset="0"/>
                                      </a:rPr>
                                      <m:t>−1</m:t>
                                    </m:r>
                                  </m:sup>
                                </m:sSup>
                              </m:fName>
                              <m:e>
                                <m:r>
                                  <a:rPr lang="en-US" sz="2400" b="0" i="1" smtClean="0">
                                    <a:latin typeface="Cambria Math" panose="02040503050406030204" pitchFamily="18" charset="0"/>
                                  </a:rPr>
                                  <m:t>(1/</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m:rPr>
                                        <m:sty m:val="p"/>
                                      </m:rPr>
                                      <a:rPr lang="el-GR" sz="2400" b="0" i="1" smtClean="0">
                                        <a:latin typeface="Cambria Math" panose="02040503050406030204" pitchFamily="18" charset="0"/>
                                      </a:rPr>
                                      <m:t>α</m:t>
                                    </m:r>
                                    <m:r>
                                      <a:rPr lang="en-US" sz="2400" b="0" i="1" smtClean="0">
                                        <a:latin typeface="Cambria Math" panose="02040503050406030204" pitchFamily="18" charset="0"/>
                                      </a:rPr>
                                      <m:t>)</m:t>
                                    </m:r>
                                  </m:e>
                                </m:func>
                              </m:e>
                            </m:func>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129035" y="4867155"/>
                      <a:ext cx="3195830" cy="412870"/>
                    </a:xfrm>
                    <a:prstGeom prst="rect">
                      <a:avLst/>
                    </a:prstGeom>
                    <a:blipFill>
                      <a:blip r:embed="rId10"/>
                      <a:stretch>
                        <a:fillRect/>
                      </a:stretch>
                    </a:blipFill>
                  </p:spPr>
                  <p:txBody>
                    <a:bodyPr/>
                    <a:lstStyle/>
                    <a:p>
                      <a:r>
                        <a:rPr lang="en-US">
                          <a:noFill/>
                        </a:rPr>
                        <a:t> </a:t>
                      </a:r>
                    </a:p>
                  </p:txBody>
                </p:sp>
              </mc:Fallback>
            </mc:AlternateContent>
            <p:sp>
              <p:nvSpPr>
                <p:cNvPr id="17" name="TextBox 16"/>
                <p:cNvSpPr txBox="1"/>
                <p:nvPr/>
              </p:nvSpPr>
              <p:spPr>
                <a:xfrm>
                  <a:off x="747226" y="4422395"/>
                  <a:ext cx="3367574" cy="400110"/>
                </a:xfrm>
                <a:prstGeom prst="rect">
                  <a:avLst/>
                </a:prstGeom>
                <a:noFill/>
              </p:spPr>
              <p:txBody>
                <a:bodyPr wrap="square" rtlCol="0">
                  <a:spAutoFit/>
                </a:bodyPr>
                <a:lstStyle/>
                <a:p>
                  <a:r>
                    <a:rPr lang="el-GR" sz="2000" dirty="0"/>
                    <a:t>α</a:t>
                  </a:r>
                  <a:r>
                    <a:rPr lang="en-US" sz="2000" dirty="0"/>
                    <a:t> scaled by near-wake flow:</a:t>
                  </a:r>
                </a:p>
              </p:txBody>
            </p:sp>
          </p:grpSp>
          <p:sp>
            <p:nvSpPr>
              <p:cNvPr id="39" name="Right Bracket 38">
                <a:extLst>
                  <a:ext uri="{FF2B5EF4-FFF2-40B4-BE49-F238E27FC236}">
                    <a16:creationId xmlns:a16="http://schemas.microsoft.com/office/drawing/2014/main" id="{8BAC3D20-875C-4EA4-891C-4DC8EE0937FC}"/>
                  </a:ext>
                </a:extLst>
              </p:cNvPr>
              <p:cNvSpPr/>
              <p:nvPr/>
            </p:nvSpPr>
            <p:spPr>
              <a:xfrm>
                <a:off x="4102439" y="2990332"/>
                <a:ext cx="420130" cy="2035019"/>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ket 44">
                <a:extLst>
                  <a:ext uri="{FF2B5EF4-FFF2-40B4-BE49-F238E27FC236}">
                    <a16:creationId xmlns:a16="http://schemas.microsoft.com/office/drawing/2014/main" id="{2027C393-0587-425E-A8D1-EF78B856DB69}"/>
                  </a:ext>
                </a:extLst>
              </p:cNvPr>
              <p:cNvSpPr/>
              <p:nvPr/>
            </p:nvSpPr>
            <p:spPr>
              <a:xfrm flipH="1">
                <a:off x="634767" y="2990332"/>
                <a:ext cx="420130" cy="2035019"/>
              </a:xfrm>
              <a:prstGeom prst="rightBracke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9F36E4F3-D511-492F-9895-22D63B614D3E}"/>
                  </a:ext>
                </a:extLst>
              </p:cNvPr>
              <p:cNvSpPr txBox="1"/>
              <p:nvPr/>
            </p:nvSpPr>
            <p:spPr>
              <a:xfrm>
                <a:off x="932979" y="2602086"/>
                <a:ext cx="3385865" cy="461665"/>
              </a:xfrm>
              <a:prstGeom prst="rect">
                <a:avLst/>
              </a:prstGeom>
              <a:noFill/>
            </p:spPr>
            <p:txBody>
              <a:bodyPr wrap="square" rtlCol="0">
                <a:spAutoFit/>
              </a:bodyPr>
              <a:lstStyle/>
              <a:p>
                <a:r>
                  <a:rPr lang="en-US" sz="2400" dirty="0">
                    <a:solidFill>
                      <a:schemeClr val="accent1">
                        <a:lumMod val="75000"/>
                      </a:schemeClr>
                    </a:solidFill>
                  </a:rPr>
                  <a:t>Modified angle-of-attack</a:t>
                </a:r>
              </a:p>
            </p:txBody>
          </p:sp>
        </p:grpSp>
        <p:sp>
          <p:nvSpPr>
            <p:cNvPr id="4" name="TextBox 3"/>
            <p:cNvSpPr txBox="1"/>
            <p:nvPr/>
          </p:nvSpPr>
          <p:spPr>
            <a:xfrm>
              <a:off x="2934754" y="3654044"/>
              <a:ext cx="2005585" cy="400110"/>
            </a:xfrm>
            <a:prstGeom prst="rect">
              <a:avLst/>
            </a:prstGeom>
            <a:noFill/>
          </p:spPr>
          <p:txBody>
            <a:bodyPr wrap="square" rtlCol="0">
              <a:spAutoFit/>
            </a:bodyPr>
            <a:lstStyle/>
            <a:p>
              <a:r>
                <a:rPr lang="en-US" sz="2000" dirty="0"/>
                <a:t>Induced angle</a:t>
              </a:r>
            </a:p>
          </p:txBody>
        </p:sp>
      </p:grpSp>
      <p:sp>
        <p:nvSpPr>
          <p:cNvPr id="2" name="Rectangle 1">
            <a:extLst>
              <a:ext uri="{FF2B5EF4-FFF2-40B4-BE49-F238E27FC236}">
                <a16:creationId xmlns:a16="http://schemas.microsoft.com/office/drawing/2014/main" id="{61383C33-BFEB-401C-A0C4-29796F2849BD}"/>
              </a:ext>
            </a:extLst>
          </p:cNvPr>
          <p:cNvSpPr/>
          <p:nvPr/>
        </p:nvSpPr>
        <p:spPr>
          <a:xfrm>
            <a:off x="6763002" y="1037445"/>
            <a:ext cx="5028505" cy="972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464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88503" y="28086"/>
            <a:ext cx="5584093" cy="707886"/>
          </a:xfrm>
          <a:prstGeom prst="rect">
            <a:avLst/>
          </a:prstGeom>
          <a:noFill/>
        </p:spPr>
        <p:txBody>
          <a:bodyPr wrap="none" rtlCol="0">
            <a:spAutoFit/>
          </a:bodyPr>
          <a:lstStyle/>
          <a:p>
            <a:r>
              <a:rPr lang="en-US" sz="4000" dirty="0">
                <a:solidFill>
                  <a:schemeClr val="accent1">
                    <a:lumMod val="75000"/>
                  </a:schemeClr>
                </a:solidFill>
              </a:rPr>
              <a:t>Unsteady lift comparisons</a:t>
            </a:r>
          </a:p>
        </p:txBody>
      </p:sp>
      <p:sp>
        <p:nvSpPr>
          <p:cNvPr id="3" name="TextBox 2"/>
          <p:cNvSpPr txBox="1"/>
          <p:nvPr/>
        </p:nvSpPr>
        <p:spPr>
          <a:xfrm>
            <a:off x="10274072" y="1693988"/>
            <a:ext cx="1305165" cy="369332"/>
          </a:xfrm>
          <a:prstGeom prst="rect">
            <a:avLst/>
          </a:prstGeom>
          <a:noFill/>
        </p:spPr>
        <p:txBody>
          <a:bodyPr wrap="none" rtlCol="0">
            <a:spAutoFit/>
          </a:bodyPr>
          <a:lstStyle/>
          <a:p>
            <a:r>
              <a:rPr lang="en-US" dirty="0">
                <a:sym typeface="Symbol" panose="05050102010706020507" pitchFamily="18" charset="2"/>
              </a:rPr>
              <a:t>-----  Model </a:t>
            </a:r>
            <a:endParaRPr lang="en-US" dirty="0"/>
          </a:p>
        </p:txBody>
      </p:sp>
      <p:cxnSp>
        <p:nvCxnSpPr>
          <p:cNvPr id="4" name="Straight Connector 3"/>
          <p:cNvCxnSpPr/>
          <p:nvPr/>
        </p:nvCxnSpPr>
        <p:spPr>
          <a:xfrm>
            <a:off x="10364617" y="2566640"/>
            <a:ext cx="362309" cy="0"/>
          </a:xfrm>
          <a:prstGeom prst="line">
            <a:avLst/>
          </a:prstGeom>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10726925" y="2259807"/>
            <a:ext cx="1273485" cy="646331"/>
          </a:xfrm>
          <a:prstGeom prst="rect">
            <a:avLst/>
          </a:prstGeom>
          <a:noFill/>
        </p:spPr>
        <p:txBody>
          <a:bodyPr wrap="square" rtlCol="0">
            <a:spAutoFit/>
          </a:bodyPr>
          <a:lstStyle/>
          <a:p>
            <a:r>
              <a:rPr lang="en-US" dirty="0"/>
              <a:t>Experiment/simulation</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r="49485"/>
          <a:stretch/>
        </p:blipFill>
        <p:spPr>
          <a:xfrm>
            <a:off x="126682" y="735972"/>
            <a:ext cx="5013489" cy="3826388"/>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l="54955"/>
          <a:stretch/>
        </p:blipFill>
        <p:spPr>
          <a:xfrm>
            <a:off x="5503817" y="739350"/>
            <a:ext cx="4236081" cy="382300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902932" y="940658"/>
                <a:ext cx="1004827" cy="707886"/>
              </a:xfrm>
              <a:prstGeom prst="rect">
                <a:avLst/>
              </a:prstGeom>
              <a:noFill/>
            </p:spPr>
            <p:txBody>
              <a:bodyPr wrap="none" rtlCol="0">
                <a:spAutoFit/>
              </a:bodyPr>
              <a:lstStyle/>
              <a:p>
                <a:r>
                  <a:rPr lang="en-US" sz="2000" dirty="0"/>
                  <a:t>AR 2 </a:t>
                </a:r>
              </a:p>
              <a:p>
                <a:r>
                  <a:rPr lang="el-GR" sz="2000" dirty="0"/>
                  <a:t>α</a:t>
                </a:r>
                <a14:m>
                  <m:oMath xmlns:m="http://schemas.openxmlformats.org/officeDocument/2006/math">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45</m:t>
                        </m:r>
                      </m:e>
                      <m:sup>
                        <m:r>
                          <a:rPr lang="en-US" sz="2000" b="0" i="1" smtClean="0">
                            <a:latin typeface="Cambria Math" panose="02040503050406030204" pitchFamily="18" charset="0"/>
                          </a:rPr>
                          <m:t>𝑜</m:t>
                        </m:r>
                      </m:sup>
                    </m:sSup>
                  </m:oMath>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902932" y="940658"/>
                <a:ext cx="1004827" cy="707886"/>
              </a:xfrm>
              <a:prstGeom prst="rect">
                <a:avLst/>
              </a:prstGeom>
              <a:blipFill>
                <a:blip r:embed="rId4"/>
                <a:stretch>
                  <a:fillRect l="-6061" t="-4310"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735138" y="940658"/>
                <a:ext cx="1350050" cy="707886"/>
              </a:xfrm>
              <a:prstGeom prst="rect">
                <a:avLst/>
              </a:prstGeom>
              <a:noFill/>
            </p:spPr>
            <p:txBody>
              <a:bodyPr wrap="none" rtlCol="0">
                <a:spAutoFit/>
              </a:bodyPr>
              <a:lstStyle/>
              <a:p>
                <a:r>
                  <a:rPr lang="en-US" sz="2000" dirty="0"/>
                  <a:t>AR = 4, 3, 2</a:t>
                </a:r>
              </a:p>
              <a:p>
                <a:r>
                  <a:rPr lang="el-GR" sz="2000" dirty="0"/>
                  <a:t>α</a:t>
                </a:r>
                <a14:m>
                  <m:oMath xmlns:m="http://schemas.openxmlformats.org/officeDocument/2006/math">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45</m:t>
                        </m:r>
                      </m:e>
                      <m:sup>
                        <m:r>
                          <a:rPr lang="en-US" sz="2000" i="1">
                            <a:latin typeface="Cambria Math" panose="02040503050406030204" pitchFamily="18" charset="0"/>
                          </a:rPr>
                          <m:t>𝑜</m:t>
                        </m:r>
                      </m:sup>
                    </m:sSup>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735138" y="940658"/>
                <a:ext cx="1350050" cy="707886"/>
              </a:xfrm>
              <a:prstGeom prst="rect">
                <a:avLst/>
              </a:prstGeom>
              <a:blipFill>
                <a:blip r:embed="rId5"/>
                <a:stretch>
                  <a:fillRect l="-4977" t="-4310" r="-3620" b="-14655"/>
                </a:stretch>
              </a:blipFill>
            </p:spPr>
            <p:txBody>
              <a:bodyPr/>
              <a:lstStyle/>
              <a:p>
                <a:r>
                  <a:rPr lang="en-US">
                    <a:noFill/>
                  </a:rPr>
                  <a:t> </a:t>
                </a:r>
              </a:p>
            </p:txBody>
          </p:sp>
        </mc:Fallback>
      </mc:AlternateContent>
      <p:sp>
        <p:nvSpPr>
          <p:cNvPr id="11" name="Rectangle 10"/>
          <p:cNvSpPr/>
          <p:nvPr/>
        </p:nvSpPr>
        <p:spPr>
          <a:xfrm>
            <a:off x="126681" y="735972"/>
            <a:ext cx="378416" cy="370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67356" y="4287607"/>
            <a:ext cx="3246718" cy="2511934"/>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4942957" y="5609157"/>
                <a:ext cx="1004827" cy="707886"/>
              </a:xfrm>
              <a:prstGeom prst="rect">
                <a:avLst/>
              </a:prstGeom>
              <a:noFill/>
            </p:spPr>
            <p:txBody>
              <a:bodyPr wrap="none" rtlCol="0">
                <a:spAutoFit/>
              </a:bodyPr>
              <a:lstStyle/>
              <a:p>
                <a:r>
                  <a:rPr lang="en-US" sz="2000" dirty="0"/>
                  <a:t>AR 2 </a:t>
                </a:r>
              </a:p>
              <a:p>
                <a:r>
                  <a:rPr lang="el-GR" sz="2000" dirty="0"/>
                  <a:t>α</a:t>
                </a:r>
                <a14:m>
                  <m:oMath xmlns:m="http://schemas.openxmlformats.org/officeDocument/2006/math">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60</m:t>
                        </m:r>
                      </m:e>
                      <m:sup>
                        <m:r>
                          <a:rPr lang="en-US" sz="2000" b="0" i="1" smtClean="0">
                            <a:latin typeface="Cambria Math" panose="02040503050406030204" pitchFamily="18" charset="0"/>
                          </a:rPr>
                          <m:t>𝑜</m:t>
                        </m:r>
                      </m:sup>
                    </m:sSup>
                  </m:oMath>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42957" y="5609157"/>
                <a:ext cx="1004827" cy="707886"/>
              </a:xfrm>
              <a:prstGeom prst="rect">
                <a:avLst/>
              </a:prstGeom>
              <a:blipFill>
                <a:blip r:embed="rId7"/>
                <a:stretch>
                  <a:fillRect l="-6667" t="-4310" b="-14655"/>
                </a:stretch>
              </a:blipFill>
            </p:spPr>
            <p:txBody>
              <a:bodyPr/>
              <a:lstStyle/>
              <a:p>
                <a:r>
                  <a:rPr lang="en-US">
                    <a:noFill/>
                  </a:rPr>
                  <a:t> </a:t>
                </a:r>
              </a:p>
            </p:txBody>
          </p:sp>
        </mc:Fallback>
      </mc:AlternateContent>
      <p:sp>
        <p:nvSpPr>
          <p:cNvPr id="17" name="Rectangle 16"/>
          <p:cNvSpPr/>
          <p:nvPr/>
        </p:nvSpPr>
        <p:spPr>
          <a:xfrm>
            <a:off x="3698635" y="4313469"/>
            <a:ext cx="260806"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96500" y="5107771"/>
            <a:ext cx="2786248" cy="1015663"/>
          </a:xfrm>
          <a:prstGeom prst="rect">
            <a:avLst/>
          </a:prstGeom>
        </p:spPr>
        <p:txBody>
          <a:bodyPr wrap="square">
            <a:spAutoFit/>
          </a:bodyPr>
          <a:lstStyle/>
          <a:p>
            <a:pPr marL="285750" indent="-285750">
              <a:buFont typeface="Arial" panose="020B0604020202020204" pitchFamily="34" charset="0"/>
              <a:buChar char="•"/>
            </a:pPr>
            <a:r>
              <a:rPr lang="en-US" sz="2000" dirty="0"/>
              <a:t>Within 18% deviation during wing’s steady motion.</a:t>
            </a:r>
          </a:p>
        </p:txBody>
      </p:sp>
      <p:sp>
        <p:nvSpPr>
          <p:cNvPr id="8" name="Slide Number Placeholder 7">
            <a:extLst>
              <a:ext uri="{FF2B5EF4-FFF2-40B4-BE49-F238E27FC236}">
                <a16:creationId xmlns:a16="http://schemas.microsoft.com/office/drawing/2014/main" id="{EF273249-B10D-4447-8589-450470D2E738}"/>
              </a:ext>
            </a:extLst>
          </p:cNvPr>
          <p:cNvSpPr>
            <a:spLocks noGrp="1"/>
          </p:cNvSpPr>
          <p:nvPr>
            <p:ph type="sldNum" sz="quarter" idx="12"/>
          </p:nvPr>
        </p:nvSpPr>
        <p:spPr>
          <a:xfrm>
            <a:off x="9355325" y="6447383"/>
            <a:ext cx="2743200" cy="365125"/>
          </a:xfrm>
        </p:spPr>
        <p:txBody>
          <a:bodyPr/>
          <a:lstStyle/>
          <a:p>
            <a:fld id="{15530B12-77AA-4F8A-BB96-7B022F2BE984}" type="slidenum">
              <a:rPr lang="en-US" smtClean="0"/>
              <a:t>14</a:t>
            </a:fld>
            <a:endParaRPr lang="en-US" dirty="0"/>
          </a:p>
        </p:txBody>
      </p:sp>
      <p:grpSp>
        <p:nvGrpSpPr>
          <p:cNvPr id="27" name="Group 26">
            <a:extLst>
              <a:ext uri="{FF2B5EF4-FFF2-40B4-BE49-F238E27FC236}">
                <a16:creationId xmlns:a16="http://schemas.microsoft.com/office/drawing/2014/main" id="{00183C9E-0406-4D24-A86F-C5238E7D57C5}"/>
              </a:ext>
            </a:extLst>
          </p:cNvPr>
          <p:cNvGrpSpPr/>
          <p:nvPr/>
        </p:nvGrpSpPr>
        <p:grpSpPr>
          <a:xfrm>
            <a:off x="7855751" y="4256625"/>
            <a:ext cx="3768293" cy="2544531"/>
            <a:chOff x="7855751" y="4268982"/>
            <a:chExt cx="3768293" cy="2544531"/>
          </a:xfrm>
        </p:grpSpPr>
        <p:grpSp>
          <p:nvGrpSpPr>
            <p:cNvPr id="23" name="Group 22">
              <a:extLst>
                <a:ext uri="{FF2B5EF4-FFF2-40B4-BE49-F238E27FC236}">
                  <a16:creationId xmlns:a16="http://schemas.microsoft.com/office/drawing/2014/main" id="{42B5FED7-237C-4FAD-94DC-94F18AF895FD}"/>
                </a:ext>
              </a:extLst>
            </p:cNvPr>
            <p:cNvGrpSpPr/>
            <p:nvPr/>
          </p:nvGrpSpPr>
          <p:grpSpPr>
            <a:xfrm>
              <a:off x="7855751" y="4268982"/>
              <a:ext cx="3768293" cy="2544531"/>
              <a:chOff x="7884497" y="4339714"/>
              <a:chExt cx="3768293" cy="2544531"/>
            </a:xfrm>
          </p:grpSpPr>
          <p:pic>
            <p:nvPicPr>
              <p:cNvPr id="24" name="Picture 23">
                <a:extLst>
                  <a:ext uri="{FF2B5EF4-FFF2-40B4-BE49-F238E27FC236}">
                    <a16:creationId xmlns:a16="http://schemas.microsoft.com/office/drawing/2014/main" id="{993BAF95-9659-40A4-BF77-DE0D34C654F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0196" y="4339714"/>
                <a:ext cx="3422594" cy="2544531"/>
              </a:xfrm>
              <a:prstGeom prst="rect">
                <a:avLst/>
              </a:prstGeom>
            </p:spPr>
          </p:pic>
          <p:pic>
            <p:nvPicPr>
              <p:cNvPr id="25" name="Picture 24">
                <a:extLst>
                  <a:ext uri="{FF2B5EF4-FFF2-40B4-BE49-F238E27FC236}">
                    <a16:creationId xmlns:a16="http://schemas.microsoft.com/office/drawing/2014/main" id="{3172C09F-135B-4D81-8799-72B5F8AD2577}"/>
                  </a:ext>
                </a:extLst>
              </p:cNvPr>
              <p:cNvPicPr>
                <a:picLocks noChangeAspect="1"/>
              </p:cNvPicPr>
              <p:nvPr/>
            </p:nvPicPr>
            <p:blipFill>
              <a:blip r:embed="rId9"/>
              <a:stretch>
                <a:fillRect/>
              </a:stretch>
            </p:blipFill>
            <p:spPr>
              <a:xfrm>
                <a:off x="7884497" y="5205139"/>
                <a:ext cx="390929" cy="495680"/>
              </a:xfrm>
              <a:prstGeom prst="rect">
                <a:avLst/>
              </a:prstGeom>
            </p:spPr>
          </p:pic>
        </p:grpSp>
        <p:sp>
          <p:nvSpPr>
            <p:cNvPr id="26" name="TextBox 25">
              <a:extLst>
                <a:ext uri="{FF2B5EF4-FFF2-40B4-BE49-F238E27FC236}">
                  <a16:creationId xmlns:a16="http://schemas.microsoft.com/office/drawing/2014/main" id="{261A599C-D7A1-4638-AAE4-081A02FC7B39}"/>
                </a:ext>
              </a:extLst>
            </p:cNvPr>
            <p:cNvSpPr txBox="1"/>
            <p:nvPr/>
          </p:nvSpPr>
          <p:spPr>
            <a:xfrm>
              <a:off x="8995880" y="4443146"/>
              <a:ext cx="2088815" cy="400110"/>
            </a:xfrm>
            <a:prstGeom prst="rect">
              <a:avLst/>
            </a:prstGeom>
            <a:noFill/>
          </p:spPr>
          <p:txBody>
            <a:bodyPr wrap="square" rtlCol="0">
              <a:spAutoFit/>
            </a:bodyPr>
            <a:lstStyle/>
            <a:p>
              <a:r>
                <a:rPr lang="en-US" sz="2000" dirty="0"/>
                <a:t>Motion Profiles</a:t>
              </a:r>
            </a:p>
          </p:txBody>
        </p:sp>
      </p:grpSp>
      <p:sp>
        <p:nvSpPr>
          <p:cNvPr id="28" name="Rectangle 27">
            <a:extLst>
              <a:ext uri="{FF2B5EF4-FFF2-40B4-BE49-F238E27FC236}">
                <a16:creationId xmlns:a16="http://schemas.microsoft.com/office/drawing/2014/main" id="{4B478C5A-4548-432C-A22E-8A017712819B}"/>
              </a:ext>
            </a:extLst>
          </p:cNvPr>
          <p:cNvSpPr/>
          <p:nvPr/>
        </p:nvSpPr>
        <p:spPr>
          <a:xfrm>
            <a:off x="613917" y="4716426"/>
            <a:ext cx="2442400" cy="400110"/>
          </a:xfrm>
          <a:prstGeom prst="rect">
            <a:avLst/>
          </a:prstGeom>
        </p:spPr>
        <p:txBody>
          <a:bodyPr wrap="none">
            <a:spAutoFit/>
          </a:bodyPr>
          <a:lstStyle/>
          <a:p>
            <a:pPr marL="285750" indent="-285750">
              <a:buFont typeface="Arial" panose="020B0604020202020204" pitchFamily="34" charset="0"/>
              <a:buChar char="•"/>
            </a:pPr>
            <a:r>
              <a:rPr lang="en-US" sz="2000" dirty="0"/>
              <a:t>Good trend match.</a:t>
            </a:r>
          </a:p>
        </p:txBody>
      </p:sp>
      <p:sp>
        <p:nvSpPr>
          <p:cNvPr id="33" name="Rectangle 32">
            <a:extLst>
              <a:ext uri="{FF2B5EF4-FFF2-40B4-BE49-F238E27FC236}">
                <a16:creationId xmlns:a16="http://schemas.microsoft.com/office/drawing/2014/main" id="{88B3662D-13A2-4C4D-80A0-974AA4ACB73B}"/>
              </a:ext>
            </a:extLst>
          </p:cNvPr>
          <p:cNvSpPr/>
          <p:nvPr/>
        </p:nvSpPr>
        <p:spPr>
          <a:xfrm>
            <a:off x="575589" y="5154115"/>
            <a:ext cx="2786248" cy="101566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2000" dirty="0"/>
              <a:t>Within 20% deviation for mean lift, for some cases, below 10%. </a:t>
            </a:r>
          </a:p>
        </p:txBody>
      </p:sp>
    </p:spTree>
    <p:extLst>
      <p:ext uri="{BB962C8B-B14F-4D97-AF65-F5344CB8AC3E}">
        <p14:creationId xmlns:p14="http://schemas.microsoft.com/office/powerpoint/2010/main" val="407378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10584" y="325448"/>
            <a:ext cx="5027210" cy="707886"/>
          </a:xfrm>
          <a:prstGeom prst="rect">
            <a:avLst/>
          </a:prstGeom>
        </p:spPr>
        <p:txBody>
          <a:bodyPr wrap="none">
            <a:spAutoFit/>
          </a:bodyPr>
          <a:lstStyle/>
          <a:p>
            <a:r>
              <a:rPr lang="en-US" sz="4000" dirty="0">
                <a:solidFill>
                  <a:schemeClr val="accent1">
                    <a:lumMod val="75000"/>
                  </a:schemeClr>
                </a:solidFill>
              </a:rPr>
              <a:t>Steady lift comparisons</a:t>
            </a:r>
          </a:p>
        </p:txBody>
      </p:sp>
      <p:grpSp>
        <p:nvGrpSpPr>
          <p:cNvPr id="15" name="Group 14"/>
          <p:cNvGrpSpPr/>
          <p:nvPr/>
        </p:nvGrpSpPr>
        <p:grpSpPr>
          <a:xfrm>
            <a:off x="819525" y="2119548"/>
            <a:ext cx="5129909" cy="3808512"/>
            <a:chOff x="819525" y="1240657"/>
            <a:chExt cx="5129909" cy="3808512"/>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1734" y="1276169"/>
              <a:ext cx="4277700" cy="37730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525" y="2641068"/>
              <a:ext cx="396900" cy="368500"/>
            </a:xfrm>
            <a:prstGeom prst="rect">
              <a:avLst/>
            </a:prstGeom>
          </p:spPr>
        </p:pic>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r="-69" b="21298"/>
            <a:stretch/>
          </p:blipFill>
          <p:spPr>
            <a:xfrm>
              <a:off x="1320269" y="1240657"/>
              <a:ext cx="330978" cy="2701028"/>
            </a:xfrm>
            <a:prstGeom prst="rect">
              <a:avLst/>
            </a:prstGeom>
          </p:spPr>
        </p:pic>
      </p:grpSp>
      <mc:AlternateContent xmlns:mc="http://schemas.openxmlformats.org/markup-compatibility/2006" xmlns:a14="http://schemas.microsoft.com/office/drawing/2010/main">
        <mc:Choice Requires="a14">
          <p:sp>
            <p:nvSpPr>
              <p:cNvPr id="17" name="TextBox 16"/>
              <p:cNvSpPr txBox="1"/>
              <p:nvPr/>
            </p:nvSpPr>
            <p:spPr>
              <a:xfrm>
                <a:off x="7075504" y="4406524"/>
                <a:ext cx="4003829" cy="707886"/>
              </a:xfrm>
              <a:prstGeom prst="rect">
                <a:avLst/>
              </a:prstGeom>
              <a:noFill/>
            </p:spPr>
            <p:txBody>
              <a:bodyPr wrap="square" rtlCol="0">
                <a:spAutoFit/>
              </a:bodyPr>
              <a:lstStyle/>
              <a:p>
                <a:pPr marL="342900" indent="-342900">
                  <a:buFont typeface="Wingdings" panose="05000000000000000000" pitchFamily="2" charset="2"/>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 </m:t>
                    </m:r>
                  </m:oMath>
                </a14:m>
                <a:r>
                  <a:rPr lang="en-US" sz="2000" dirty="0"/>
                  <a:t>from the unsteady model averaged over </a:t>
                </a:r>
                <a:r>
                  <a:rPr lang="az-Cyrl-AZ" sz="2000" dirty="0"/>
                  <a:t>Ф</a:t>
                </a:r>
                <a14:m>
                  <m:oMath xmlns:m="http://schemas.openxmlformats.org/officeDocument/2006/math">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150</m:t>
                        </m:r>
                      </m:e>
                      <m:sup>
                        <m:r>
                          <a:rPr lang="en-US" sz="2000" b="0" i="1" smtClean="0">
                            <a:latin typeface="Cambria Math" panose="02040503050406030204" pitchFamily="18" charset="0"/>
                          </a:rPr>
                          <m:t>𝑜</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250</m:t>
                        </m:r>
                      </m:e>
                      <m:sup>
                        <m:r>
                          <a:rPr lang="en-US" sz="2000" b="0" i="1" smtClean="0">
                            <a:latin typeface="Cambria Math" panose="02040503050406030204" pitchFamily="18" charset="0"/>
                          </a:rPr>
                          <m:t>𝑜</m:t>
                        </m:r>
                      </m:sup>
                    </m:sSup>
                  </m:oMath>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7075504" y="4406524"/>
                <a:ext cx="4003829" cy="707886"/>
              </a:xfrm>
              <a:prstGeom prst="rect">
                <a:avLst/>
              </a:prstGeom>
              <a:blipFill>
                <a:blip r:embed="rId6"/>
                <a:stretch>
                  <a:fillRect l="-1372" t="-5172" b="-1465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F6885D1-3B99-44F9-AA1B-AC10297A51F5}"/>
              </a:ext>
            </a:extLst>
          </p:cNvPr>
          <p:cNvGrpSpPr/>
          <p:nvPr/>
        </p:nvGrpSpPr>
        <p:grpSpPr>
          <a:xfrm>
            <a:off x="7075504" y="2243373"/>
            <a:ext cx="4083167" cy="1657288"/>
            <a:chOff x="7075504" y="3466692"/>
            <a:chExt cx="4083167" cy="1657288"/>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2926" y="4119239"/>
              <a:ext cx="3575745" cy="1004741"/>
            </a:xfrm>
            <a:prstGeom prst="rect">
              <a:avLst/>
            </a:prstGeom>
          </p:spPr>
        </p:pic>
        <p:sp>
          <p:nvSpPr>
            <p:cNvPr id="18" name="TextBox 17"/>
            <p:cNvSpPr txBox="1"/>
            <p:nvPr/>
          </p:nvSpPr>
          <p:spPr>
            <a:xfrm>
              <a:off x="7075504" y="3466692"/>
              <a:ext cx="4003829" cy="400110"/>
            </a:xfrm>
            <a:prstGeom prst="rect">
              <a:avLst/>
            </a:prstGeom>
            <a:noFill/>
          </p:spPr>
          <p:txBody>
            <a:bodyPr wrap="square" rtlCol="0">
              <a:spAutoFit/>
            </a:bodyPr>
            <a:lstStyle/>
            <a:p>
              <a:pPr marL="342900" indent="-342900">
                <a:buFont typeface="Wingdings" panose="05000000000000000000" pitchFamily="2" charset="2"/>
                <a:buChar char="§"/>
              </a:pPr>
              <a:r>
                <a:rPr lang="en-US" sz="2000" dirty="0"/>
                <a:t>Steady-state form of the model:</a:t>
              </a:r>
            </a:p>
          </p:txBody>
        </p:sp>
      </p:grpSp>
      <p:sp>
        <p:nvSpPr>
          <p:cNvPr id="2" name="Slide Number Placeholder 1">
            <a:extLst>
              <a:ext uri="{FF2B5EF4-FFF2-40B4-BE49-F238E27FC236}">
                <a16:creationId xmlns:a16="http://schemas.microsoft.com/office/drawing/2014/main" id="{67CAEB9F-56CD-42F4-AB11-E475759DA69B}"/>
              </a:ext>
            </a:extLst>
          </p:cNvPr>
          <p:cNvSpPr>
            <a:spLocks noGrp="1"/>
          </p:cNvSpPr>
          <p:nvPr>
            <p:ph type="sldNum" sz="quarter" idx="12"/>
          </p:nvPr>
        </p:nvSpPr>
        <p:spPr/>
        <p:txBody>
          <a:bodyPr/>
          <a:lstStyle/>
          <a:p>
            <a:fld id="{15530B12-77AA-4F8A-BB96-7B022F2BE984}" type="slidenum">
              <a:rPr lang="en-US" smtClean="0"/>
              <a:t>15</a:t>
            </a:fld>
            <a:endParaRPr lang="en-US"/>
          </a:p>
        </p:txBody>
      </p:sp>
      <p:sp>
        <p:nvSpPr>
          <p:cNvPr id="16" name="TextBox 15">
            <a:extLst>
              <a:ext uri="{FF2B5EF4-FFF2-40B4-BE49-F238E27FC236}">
                <a16:creationId xmlns:a16="http://schemas.microsoft.com/office/drawing/2014/main" id="{85A5B106-5647-4F6A-82D2-285E861F411D}"/>
              </a:ext>
            </a:extLst>
          </p:cNvPr>
          <p:cNvSpPr txBox="1"/>
          <p:nvPr/>
        </p:nvSpPr>
        <p:spPr>
          <a:xfrm>
            <a:off x="2611377" y="6356350"/>
            <a:ext cx="7031797" cy="369332"/>
          </a:xfrm>
          <a:prstGeom prst="rect">
            <a:avLst/>
          </a:prstGeom>
          <a:solidFill>
            <a:schemeClr val="bg1">
              <a:lumMod val="75000"/>
            </a:schemeClr>
          </a:solidFill>
        </p:spPr>
        <p:txBody>
          <a:bodyPr wrap="none" rtlCol="0">
            <a:spAutoFit/>
          </a:bodyPr>
          <a:lstStyle/>
          <a:p>
            <a:r>
              <a:rPr lang="en-US" dirty="0"/>
              <a:t>Excellent agreement with the experiment over a range of angles-of-attack</a:t>
            </a:r>
          </a:p>
        </p:txBody>
      </p:sp>
    </p:spTree>
    <p:extLst>
      <p:ext uri="{BB962C8B-B14F-4D97-AF65-F5344CB8AC3E}">
        <p14:creationId xmlns:p14="http://schemas.microsoft.com/office/powerpoint/2010/main" val="56662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387" y="85441"/>
            <a:ext cx="5438605" cy="707886"/>
          </a:xfrm>
          <a:prstGeom prst="rect">
            <a:avLst/>
          </a:prstGeom>
          <a:noFill/>
        </p:spPr>
        <p:txBody>
          <a:bodyPr wrap="none" rtlCol="0">
            <a:spAutoFit/>
          </a:bodyPr>
          <a:lstStyle/>
          <a:p>
            <a:r>
              <a:rPr lang="en-US" sz="4000" dirty="0"/>
              <a:t>Wings experiencing gusts</a:t>
            </a:r>
          </a:p>
        </p:txBody>
      </p:sp>
      <p:grpSp>
        <p:nvGrpSpPr>
          <p:cNvPr id="14" name="Group 13">
            <a:extLst>
              <a:ext uri="{FF2B5EF4-FFF2-40B4-BE49-F238E27FC236}">
                <a16:creationId xmlns:a16="http://schemas.microsoft.com/office/drawing/2014/main" id="{382E798E-D142-4828-B11B-E01F0506507E}"/>
              </a:ext>
            </a:extLst>
          </p:cNvPr>
          <p:cNvGrpSpPr/>
          <p:nvPr/>
        </p:nvGrpSpPr>
        <p:grpSpPr>
          <a:xfrm>
            <a:off x="8893391" y="1505353"/>
            <a:ext cx="2013904" cy="1833893"/>
            <a:chOff x="8893391" y="1505353"/>
            <a:chExt cx="2013904" cy="1833893"/>
          </a:xfrm>
        </p:grpSpPr>
        <p:grpSp>
          <p:nvGrpSpPr>
            <p:cNvPr id="20" name="Group 19"/>
            <p:cNvGrpSpPr/>
            <p:nvPr/>
          </p:nvGrpSpPr>
          <p:grpSpPr>
            <a:xfrm>
              <a:off x="9271005" y="2021870"/>
              <a:ext cx="1219200" cy="873731"/>
              <a:chOff x="6324600" y="1632403"/>
              <a:chExt cx="1219200" cy="873731"/>
            </a:xfrm>
          </p:grpSpPr>
          <p:cxnSp>
            <p:nvCxnSpPr>
              <p:cNvPr id="18" name="Straight Arrow Connector 17"/>
              <p:cNvCxnSpPr/>
              <p:nvPr/>
            </p:nvCxnSpPr>
            <p:spPr>
              <a:xfrm>
                <a:off x="6324600" y="2506133"/>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324600" y="1632403"/>
                <a:ext cx="0" cy="873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flipH="1">
              <a:off x="8893391" y="2311360"/>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cxnSp>
          <p:nvCxnSpPr>
            <p:cNvPr id="37" name="Straight Connector 36"/>
            <p:cNvCxnSpPr/>
            <p:nvPr/>
          </p:nvCxnSpPr>
          <p:spPr>
            <a:xfrm flipV="1">
              <a:off x="9271005" y="2444764"/>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flipH="1">
              <a:off x="10285614" y="2939136"/>
              <a:ext cx="276015" cy="400110"/>
            </a:xfrm>
            <a:prstGeom prst="rect">
              <a:avLst/>
            </a:prstGeom>
            <a:noFill/>
          </p:spPr>
          <p:txBody>
            <a:bodyPr wrap="square" rtlCol="0">
              <a:spAutoFit/>
            </a:bodyPr>
            <a:lstStyle/>
            <a:p>
              <a:r>
                <a:rPr lang="en-US" sz="2000" dirty="0">
                  <a:solidFill>
                    <a:schemeClr val="accent1">
                      <a:lumMod val="75000"/>
                    </a:schemeClr>
                  </a:solidFill>
                </a:rPr>
                <a:t>t</a:t>
              </a:r>
            </a:p>
          </p:txBody>
        </p:sp>
        <p:sp>
          <p:nvSpPr>
            <p:cNvPr id="50" name="Freeform 49"/>
            <p:cNvSpPr/>
            <p:nvPr/>
          </p:nvSpPr>
          <p:spPr>
            <a:xfrm>
              <a:off x="9652001" y="2201333"/>
              <a:ext cx="286761" cy="423382"/>
            </a:xfrm>
            <a:custGeom>
              <a:avLst/>
              <a:gdLst>
                <a:gd name="connsiteX0" fmla="*/ 0 w 228600"/>
                <a:gd name="connsiteY0" fmla="*/ 279407 h 465722"/>
                <a:gd name="connsiteX1" fmla="*/ 67734 w 228600"/>
                <a:gd name="connsiteY1" fmla="*/ 7 h 465722"/>
                <a:gd name="connsiteX2" fmla="*/ 135467 w 228600"/>
                <a:gd name="connsiteY2" fmla="*/ 270940 h 465722"/>
                <a:gd name="connsiteX3" fmla="*/ 177800 w 228600"/>
                <a:gd name="connsiteY3" fmla="*/ 465674 h 465722"/>
                <a:gd name="connsiteX4" fmla="*/ 228600 w 228600"/>
                <a:gd name="connsiteY4" fmla="*/ 254007 h 465722"/>
                <a:gd name="connsiteX5" fmla="*/ 228600 w 228600"/>
                <a:gd name="connsiteY5" fmla="*/ 254007 h 465722"/>
                <a:gd name="connsiteX6" fmla="*/ 228600 w 228600"/>
                <a:gd name="connsiteY6" fmla="*/ 237074 h 46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465722">
                  <a:moveTo>
                    <a:pt x="0" y="279407"/>
                  </a:moveTo>
                  <a:cubicBezTo>
                    <a:pt x="22578" y="140412"/>
                    <a:pt x="45156" y="1418"/>
                    <a:pt x="67734" y="7"/>
                  </a:cubicBezTo>
                  <a:cubicBezTo>
                    <a:pt x="90312" y="-1404"/>
                    <a:pt x="117123" y="193329"/>
                    <a:pt x="135467" y="270940"/>
                  </a:cubicBezTo>
                  <a:cubicBezTo>
                    <a:pt x="153811" y="348551"/>
                    <a:pt x="162278" y="468496"/>
                    <a:pt x="177800" y="465674"/>
                  </a:cubicBezTo>
                  <a:cubicBezTo>
                    <a:pt x="193322" y="462852"/>
                    <a:pt x="228600" y="254007"/>
                    <a:pt x="228600" y="254007"/>
                  </a:cubicBezTo>
                  <a:lnTo>
                    <a:pt x="228600" y="254007"/>
                  </a:lnTo>
                  <a:lnTo>
                    <a:pt x="228600" y="2370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9939871" y="2410893"/>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350383" y="1505353"/>
              <a:ext cx="1556912" cy="523220"/>
            </a:xfrm>
            <a:prstGeom prst="rect">
              <a:avLst/>
            </a:prstGeom>
          </p:spPr>
          <p:txBody>
            <a:bodyPr wrap="square">
              <a:spAutoFit/>
            </a:bodyPr>
            <a:lstStyle/>
            <a:p>
              <a:r>
                <a:rPr lang="en-US" sz="1400" dirty="0">
                  <a:latin typeface="TeXGyreTermes-Regular"/>
                </a:rPr>
                <a:t>Greenblatt et al., 2016</a:t>
              </a:r>
              <a:endParaRPr lang="en-US" sz="1400" dirty="0"/>
            </a:p>
          </p:txBody>
        </p:sp>
      </p:grpSp>
      <p:grpSp>
        <p:nvGrpSpPr>
          <p:cNvPr id="12" name="Group 11">
            <a:extLst>
              <a:ext uri="{FF2B5EF4-FFF2-40B4-BE49-F238E27FC236}">
                <a16:creationId xmlns:a16="http://schemas.microsoft.com/office/drawing/2014/main" id="{E8D21B6A-90B9-4555-BB3C-F0F7009FC592}"/>
              </a:ext>
            </a:extLst>
          </p:cNvPr>
          <p:cNvGrpSpPr/>
          <p:nvPr/>
        </p:nvGrpSpPr>
        <p:grpSpPr>
          <a:xfrm>
            <a:off x="6749669" y="1327603"/>
            <a:ext cx="4526772" cy="3230948"/>
            <a:chOff x="6749669" y="1327603"/>
            <a:chExt cx="4526772" cy="3230948"/>
          </a:xfrm>
        </p:grpSpPr>
        <p:cxnSp>
          <p:nvCxnSpPr>
            <p:cNvPr id="10" name="Straight Arrow Connector 9"/>
            <p:cNvCxnSpPr/>
            <p:nvPr/>
          </p:nvCxnSpPr>
          <p:spPr>
            <a:xfrm>
              <a:off x="7603069" y="2201333"/>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603069" y="1327603"/>
              <a:ext cx="0" cy="873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620002" y="2411337"/>
              <a:ext cx="1219200" cy="873731"/>
              <a:chOff x="6172200" y="1480003"/>
              <a:chExt cx="1219200" cy="873731"/>
            </a:xfrm>
          </p:grpSpPr>
          <p:cxnSp>
            <p:nvCxnSpPr>
              <p:cNvPr id="16" name="Straight Arrow Connector 15"/>
              <p:cNvCxnSpPr/>
              <p:nvPr/>
            </p:nvCxnSpPr>
            <p:spPr>
              <a:xfrm>
                <a:off x="6172200" y="2353733"/>
                <a:ext cx="1219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172200" y="1480003"/>
                <a:ext cx="0" cy="873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flipH="1">
              <a:off x="7245775" y="1557222"/>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sp>
          <p:nvSpPr>
            <p:cNvPr id="23" name="TextBox 22"/>
            <p:cNvSpPr txBox="1"/>
            <p:nvPr/>
          </p:nvSpPr>
          <p:spPr>
            <a:xfrm flipH="1">
              <a:off x="7245776" y="2632817"/>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cxnSp>
          <p:nvCxnSpPr>
            <p:cNvPr id="26" name="Straight Connector 25"/>
            <p:cNvCxnSpPr/>
            <p:nvPr/>
          </p:nvCxnSpPr>
          <p:spPr>
            <a:xfrm flipV="1">
              <a:off x="7603068" y="1757277"/>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128002" y="1470286"/>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977821" y="1477477"/>
              <a:ext cx="150181" cy="2798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619999" y="2781743"/>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8144933" y="3019685"/>
              <a:ext cx="377936" cy="7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94752" y="2781745"/>
              <a:ext cx="159760" cy="2379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flipH="1">
              <a:off x="8601831" y="2201333"/>
              <a:ext cx="276015" cy="400110"/>
            </a:xfrm>
            <a:prstGeom prst="rect">
              <a:avLst/>
            </a:prstGeom>
            <a:noFill/>
          </p:spPr>
          <p:txBody>
            <a:bodyPr wrap="square" rtlCol="0">
              <a:spAutoFit/>
            </a:bodyPr>
            <a:lstStyle/>
            <a:p>
              <a:r>
                <a:rPr lang="en-US" sz="2000" dirty="0">
                  <a:solidFill>
                    <a:schemeClr val="accent1">
                      <a:lumMod val="75000"/>
                    </a:schemeClr>
                  </a:solidFill>
                </a:rPr>
                <a:t>t</a:t>
              </a:r>
            </a:p>
          </p:txBody>
        </p:sp>
        <p:sp>
          <p:nvSpPr>
            <p:cNvPr id="39" name="TextBox 38"/>
            <p:cNvSpPr txBox="1"/>
            <p:nvPr/>
          </p:nvSpPr>
          <p:spPr>
            <a:xfrm flipH="1">
              <a:off x="8701194" y="3343204"/>
              <a:ext cx="276015" cy="400110"/>
            </a:xfrm>
            <a:prstGeom prst="rect">
              <a:avLst/>
            </a:prstGeom>
            <a:noFill/>
          </p:spPr>
          <p:txBody>
            <a:bodyPr wrap="square" rtlCol="0">
              <a:spAutoFit/>
            </a:bodyPr>
            <a:lstStyle/>
            <a:p>
              <a:r>
                <a:rPr lang="en-US" sz="2000" dirty="0">
                  <a:solidFill>
                    <a:schemeClr val="accent1">
                      <a:lumMod val="75000"/>
                    </a:schemeClr>
                  </a:solidFill>
                </a:rPr>
                <a:t>t</a:t>
              </a:r>
            </a:p>
          </p:txBody>
        </p:sp>
        <p:sp>
          <p:nvSpPr>
            <p:cNvPr id="53" name="Rectangle 52"/>
            <p:cNvSpPr/>
            <p:nvPr/>
          </p:nvSpPr>
          <p:spPr>
            <a:xfrm>
              <a:off x="6749669" y="3292258"/>
              <a:ext cx="1556912" cy="523220"/>
            </a:xfrm>
            <a:prstGeom prst="rect">
              <a:avLst/>
            </a:prstGeom>
          </p:spPr>
          <p:txBody>
            <a:bodyPr wrap="square">
              <a:spAutoFit/>
            </a:bodyPr>
            <a:lstStyle/>
            <a:p>
              <a:r>
                <a:rPr lang="en-US" sz="1400" dirty="0">
                  <a:latin typeface="TeXGyreTermes-Regular"/>
                </a:rPr>
                <a:t>Chowdhury &amp; </a:t>
              </a:r>
              <a:r>
                <a:rPr lang="en-US" sz="1400" dirty="0" err="1">
                  <a:latin typeface="TeXGyreTermes-Regular"/>
                </a:rPr>
                <a:t>Ringuette</a:t>
              </a:r>
              <a:r>
                <a:rPr lang="en-US" sz="1400" dirty="0">
                  <a:latin typeface="TeXGyreTermes-Regular"/>
                </a:rPr>
                <a:t>, 2020</a:t>
              </a:r>
              <a:endParaRPr lang="en-US" sz="1400" dirty="0"/>
            </a:p>
          </p:txBody>
        </p:sp>
        <p:sp>
          <p:nvSpPr>
            <p:cNvPr id="54" name="TextBox 53"/>
            <p:cNvSpPr txBox="1"/>
            <p:nvPr/>
          </p:nvSpPr>
          <p:spPr>
            <a:xfrm>
              <a:off x="7383782" y="4096886"/>
              <a:ext cx="3892659" cy="461665"/>
            </a:xfrm>
            <a:prstGeom prst="rect">
              <a:avLst/>
            </a:prstGeom>
            <a:noFill/>
          </p:spPr>
          <p:txBody>
            <a:bodyPr wrap="square" rtlCol="0">
              <a:spAutoFit/>
            </a:bodyPr>
            <a:lstStyle/>
            <a:p>
              <a:r>
                <a:rPr lang="en-US" sz="2400" dirty="0">
                  <a:solidFill>
                    <a:schemeClr val="accent1">
                      <a:lumMod val="75000"/>
                    </a:schemeClr>
                  </a:solidFill>
                </a:rPr>
                <a:t>Longitudinal/</a:t>
              </a:r>
              <a:r>
                <a:rPr lang="en-US" sz="2400" dirty="0" err="1">
                  <a:solidFill>
                    <a:schemeClr val="accent1">
                      <a:lumMod val="75000"/>
                    </a:schemeClr>
                  </a:solidFill>
                </a:rPr>
                <a:t>Streamwise</a:t>
              </a:r>
              <a:r>
                <a:rPr lang="en-US" sz="2400" dirty="0">
                  <a:solidFill>
                    <a:schemeClr val="accent1">
                      <a:lumMod val="75000"/>
                    </a:schemeClr>
                  </a:solidFill>
                </a:rPr>
                <a:t> gust</a:t>
              </a:r>
            </a:p>
          </p:txBody>
        </p:sp>
      </p:grpSp>
      <p:grpSp>
        <p:nvGrpSpPr>
          <p:cNvPr id="9" name="Group 8">
            <a:extLst>
              <a:ext uri="{FF2B5EF4-FFF2-40B4-BE49-F238E27FC236}">
                <a16:creationId xmlns:a16="http://schemas.microsoft.com/office/drawing/2014/main" id="{648ED5DD-A96D-4450-92CC-AAFEEB190F9C}"/>
              </a:ext>
            </a:extLst>
          </p:cNvPr>
          <p:cNvGrpSpPr/>
          <p:nvPr/>
        </p:nvGrpSpPr>
        <p:grpSpPr>
          <a:xfrm>
            <a:off x="2556933" y="5285505"/>
            <a:ext cx="7120447" cy="1486313"/>
            <a:chOff x="2556933" y="5285505"/>
            <a:chExt cx="7120447" cy="1486313"/>
          </a:xfrm>
        </p:grpSpPr>
        <p:sp>
          <p:nvSpPr>
            <p:cNvPr id="4" name="TextBox 3"/>
            <p:cNvSpPr txBox="1"/>
            <p:nvPr/>
          </p:nvSpPr>
          <p:spPr>
            <a:xfrm>
              <a:off x="4672165" y="6310153"/>
              <a:ext cx="2140727" cy="461665"/>
            </a:xfrm>
            <a:prstGeom prst="rect">
              <a:avLst/>
            </a:prstGeom>
            <a:noFill/>
          </p:spPr>
          <p:txBody>
            <a:bodyPr wrap="square" rtlCol="0">
              <a:spAutoFit/>
            </a:bodyPr>
            <a:lstStyle/>
            <a:p>
              <a:r>
                <a:rPr lang="en-US" sz="2400" dirty="0">
                  <a:solidFill>
                    <a:schemeClr val="accent1">
                      <a:lumMod val="75000"/>
                    </a:schemeClr>
                  </a:solidFill>
                </a:rPr>
                <a:t>Vortex gust</a:t>
              </a:r>
            </a:p>
          </p:txBody>
        </p:sp>
        <p:sp>
          <p:nvSpPr>
            <p:cNvPr id="57" name="Freeform 56"/>
            <p:cNvSpPr/>
            <p:nvPr/>
          </p:nvSpPr>
          <p:spPr>
            <a:xfrm rot="635910">
              <a:off x="5251316" y="5325460"/>
              <a:ext cx="2430536" cy="395819"/>
            </a:xfrm>
            <a:custGeom>
              <a:avLst/>
              <a:gdLst>
                <a:gd name="connsiteX0" fmla="*/ 2430536 w 2430536"/>
                <a:gd name="connsiteY0" fmla="*/ 280499 h 516004"/>
                <a:gd name="connsiteX1" fmla="*/ 1329869 w 2430536"/>
                <a:gd name="connsiteY1" fmla="*/ 34966 h 516004"/>
                <a:gd name="connsiteX2" fmla="*/ 788003 w 2430536"/>
                <a:gd name="connsiteY2" fmla="*/ 9566 h 516004"/>
                <a:gd name="connsiteX3" fmla="*/ 305403 w 2430536"/>
                <a:gd name="connsiteY3" fmla="*/ 111166 h 516004"/>
                <a:gd name="connsiteX4" fmla="*/ 603 w 2430536"/>
                <a:gd name="connsiteY4" fmla="*/ 314366 h 516004"/>
                <a:gd name="connsiteX5" fmla="*/ 237669 w 2430536"/>
                <a:gd name="connsiteY5" fmla="*/ 483699 h 516004"/>
                <a:gd name="connsiteX6" fmla="*/ 593269 w 2430536"/>
                <a:gd name="connsiteY6" fmla="*/ 509099 h 516004"/>
                <a:gd name="connsiteX7" fmla="*/ 1211336 w 2430536"/>
                <a:gd name="connsiteY7" fmla="*/ 399033 h 516004"/>
                <a:gd name="connsiteX8" fmla="*/ 1795536 w 2430536"/>
                <a:gd name="connsiteY8" fmla="*/ 305899 h 516004"/>
                <a:gd name="connsiteX9" fmla="*/ 2379736 w 2430536"/>
                <a:gd name="connsiteY9" fmla="*/ 263566 h 516004"/>
                <a:gd name="connsiteX10" fmla="*/ 2379736 w 2430536"/>
                <a:gd name="connsiteY10" fmla="*/ 263566 h 51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0536" h="516004">
                  <a:moveTo>
                    <a:pt x="2430536" y="280499"/>
                  </a:moveTo>
                  <a:cubicBezTo>
                    <a:pt x="2017080" y="180310"/>
                    <a:pt x="1603624" y="80121"/>
                    <a:pt x="1329869" y="34966"/>
                  </a:cubicBezTo>
                  <a:cubicBezTo>
                    <a:pt x="1056114" y="-10189"/>
                    <a:pt x="958747" y="-3134"/>
                    <a:pt x="788003" y="9566"/>
                  </a:cubicBezTo>
                  <a:cubicBezTo>
                    <a:pt x="617259" y="22266"/>
                    <a:pt x="436636" y="60366"/>
                    <a:pt x="305403" y="111166"/>
                  </a:cubicBezTo>
                  <a:cubicBezTo>
                    <a:pt x="174170" y="161966"/>
                    <a:pt x="11892" y="252277"/>
                    <a:pt x="603" y="314366"/>
                  </a:cubicBezTo>
                  <a:cubicBezTo>
                    <a:pt x="-10686" y="376455"/>
                    <a:pt x="138891" y="451244"/>
                    <a:pt x="237669" y="483699"/>
                  </a:cubicBezTo>
                  <a:cubicBezTo>
                    <a:pt x="336447" y="516154"/>
                    <a:pt x="430991" y="523210"/>
                    <a:pt x="593269" y="509099"/>
                  </a:cubicBezTo>
                  <a:cubicBezTo>
                    <a:pt x="755547" y="494988"/>
                    <a:pt x="1211336" y="399033"/>
                    <a:pt x="1211336" y="399033"/>
                  </a:cubicBezTo>
                  <a:cubicBezTo>
                    <a:pt x="1411714" y="365166"/>
                    <a:pt x="1600803" y="328477"/>
                    <a:pt x="1795536" y="305899"/>
                  </a:cubicBezTo>
                  <a:cubicBezTo>
                    <a:pt x="1990269" y="283321"/>
                    <a:pt x="2379736" y="263566"/>
                    <a:pt x="2379736" y="263566"/>
                  </a:cubicBezTo>
                  <a:lnTo>
                    <a:pt x="2379736" y="263566"/>
                  </a:lnTo>
                </a:path>
              </a:pathLst>
            </a:cu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564467" y="5325533"/>
              <a:ext cx="389759" cy="382083"/>
            </a:xfrm>
            <a:custGeom>
              <a:avLst/>
              <a:gdLst>
                <a:gd name="connsiteX0" fmla="*/ 0 w 389759"/>
                <a:gd name="connsiteY0" fmla="*/ 110067 h 382083"/>
                <a:gd name="connsiteX1" fmla="*/ 25400 w 389759"/>
                <a:gd name="connsiteY1" fmla="*/ 67734 h 382083"/>
                <a:gd name="connsiteX2" fmla="*/ 67733 w 389759"/>
                <a:gd name="connsiteY2" fmla="*/ 33867 h 382083"/>
                <a:gd name="connsiteX3" fmla="*/ 93133 w 389759"/>
                <a:gd name="connsiteY3" fmla="*/ 25400 h 382083"/>
                <a:gd name="connsiteX4" fmla="*/ 143933 w 389759"/>
                <a:gd name="connsiteY4" fmla="*/ 0 h 382083"/>
                <a:gd name="connsiteX5" fmla="*/ 220133 w 389759"/>
                <a:gd name="connsiteY5" fmla="*/ 16934 h 382083"/>
                <a:gd name="connsiteX6" fmla="*/ 245533 w 389759"/>
                <a:gd name="connsiteY6" fmla="*/ 25400 h 382083"/>
                <a:gd name="connsiteX7" fmla="*/ 304800 w 389759"/>
                <a:gd name="connsiteY7" fmla="*/ 50800 h 382083"/>
                <a:gd name="connsiteX8" fmla="*/ 347133 w 389759"/>
                <a:gd name="connsiteY8" fmla="*/ 93134 h 382083"/>
                <a:gd name="connsiteX9" fmla="*/ 364066 w 389759"/>
                <a:gd name="connsiteY9" fmla="*/ 152400 h 382083"/>
                <a:gd name="connsiteX10" fmla="*/ 381000 w 389759"/>
                <a:gd name="connsiteY10" fmla="*/ 220134 h 382083"/>
                <a:gd name="connsiteX11" fmla="*/ 381000 w 389759"/>
                <a:gd name="connsiteY11" fmla="*/ 321734 h 382083"/>
                <a:gd name="connsiteX12" fmla="*/ 364066 w 389759"/>
                <a:gd name="connsiteY12" fmla="*/ 338667 h 382083"/>
                <a:gd name="connsiteX13" fmla="*/ 313266 w 389759"/>
                <a:gd name="connsiteY13" fmla="*/ 355600 h 382083"/>
                <a:gd name="connsiteX14" fmla="*/ 287866 w 389759"/>
                <a:gd name="connsiteY14" fmla="*/ 372534 h 382083"/>
                <a:gd name="connsiteX15" fmla="*/ 177800 w 389759"/>
                <a:gd name="connsiteY15" fmla="*/ 372534 h 382083"/>
                <a:gd name="connsiteX16" fmla="*/ 135466 w 389759"/>
                <a:gd name="connsiteY16" fmla="*/ 347134 h 382083"/>
                <a:gd name="connsiteX17" fmla="*/ 110066 w 389759"/>
                <a:gd name="connsiteY17" fmla="*/ 338667 h 382083"/>
                <a:gd name="connsiteX18" fmla="*/ 101600 w 389759"/>
                <a:gd name="connsiteY18" fmla="*/ 313267 h 382083"/>
                <a:gd name="connsiteX19" fmla="*/ 84666 w 389759"/>
                <a:gd name="connsiteY19" fmla="*/ 296334 h 382083"/>
                <a:gd name="connsiteX20" fmla="*/ 67733 w 389759"/>
                <a:gd name="connsiteY20" fmla="*/ 245534 h 382083"/>
                <a:gd name="connsiteX21" fmla="*/ 84666 w 389759"/>
                <a:gd name="connsiteY21" fmla="*/ 152400 h 382083"/>
                <a:gd name="connsiteX22" fmla="*/ 127000 w 389759"/>
                <a:gd name="connsiteY22" fmla="*/ 118534 h 382083"/>
                <a:gd name="connsiteX23" fmla="*/ 152400 w 389759"/>
                <a:gd name="connsiteY23" fmla="*/ 110067 h 382083"/>
                <a:gd name="connsiteX24" fmla="*/ 254000 w 389759"/>
                <a:gd name="connsiteY24" fmla="*/ 135467 h 382083"/>
                <a:gd name="connsiteX25" fmla="*/ 304800 w 389759"/>
                <a:gd name="connsiteY25" fmla="*/ 152400 h 382083"/>
                <a:gd name="connsiteX26" fmla="*/ 321733 w 389759"/>
                <a:gd name="connsiteY26" fmla="*/ 169334 h 382083"/>
                <a:gd name="connsiteX27" fmla="*/ 313266 w 389759"/>
                <a:gd name="connsiteY27" fmla="*/ 194734 h 382083"/>
                <a:gd name="connsiteX28" fmla="*/ 304800 w 389759"/>
                <a:gd name="connsiteY28" fmla="*/ 228600 h 382083"/>
                <a:gd name="connsiteX29" fmla="*/ 287866 w 389759"/>
                <a:gd name="connsiteY29" fmla="*/ 245534 h 382083"/>
                <a:gd name="connsiteX30" fmla="*/ 245533 w 389759"/>
                <a:gd name="connsiteY30" fmla="*/ 287867 h 382083"/>
                <a:gd name="connsiteX31" fmla="*/ 194733 w 389759"/>
                <a:gd name="connsiteY31" fmla="*/ 296334 h 382083"/>
                <a:gd name="connsiteX32" fmla="*/ 169333 w 389759"/>
                <a:gd name="connsiteY32" fmla="*/ 279400 h 382083"/>
                <a:gd name="connsiteX33" fmla="*/ 160866 w 389759"/>
                <a:gd name="connsiteY33" fmla="*/ 245534 h 382083"/>
                <a:gd name="connsiteX34" fmla="*/ 152400 w 389759"/>
                <a:gd name="connsiteY34" fmla="*/ 177800 h 38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9759" h="382083">
                  <a:moveTo>
                    <a:pt x="0" y="110067"/>
                  </a:moveTo>
                  <a:cubicBezTo>
                    <a:pt x="8467" y="95956"/>
                    <a:pt x="15835" y="81125"/>
                    <a:pt x="25400" y="67734"/>
                  </a:cubicBezTo>
                  <a:cubicBezTo>
                    <a:pt x="34151" y="55482"/>
                    <a:pt x="55292" y="40087"/>
                    <a:pt x="67733" y="33867"/>
                  </a:cubicBezTo>
                  <a:cubicBezTo>
                    <a:pt x="75715" y="29876"/>
                    <a:pt x="85151" y="29391"/>
                    <a:pt x="93133" y="25400"/>
                  </a:cubicBezTo>
                  <a:cubicBezTo>
                    <a:pt x="158785" y="-7426"/>
                    <a:pt x="80089" y="21282"/>
                    <a:pt x="143933" y="0"/>
                  </a:cubicBezTo>
                  <a:cubicBezTo>
                    <a:pt x="169333" y="5645"/>
                    <a:pt x="194890" y="10623"/>
                    <a:pt x="220133" y="16934"/>
                  </a:cubicBezTo>
                  <a:cubicBezTo>
                    <a:pt x="228791" y="19099"/>
                    <a:pt x="237880" y="20808"/>
                    <a:pt x="245533" y="25400"/>
                  </a:cubicBezTo>
                  <a:cubicBezTo>
                    <a:pt x="299752" y="57932"/>
                    <a:pt x="205764" y="30995"/>
                    <a:pt x="304800" y="50800"/>
                  </a:cubicBezTo>
                  <a:cubicBezTo>
                    <a:pt x="318911" y="64911"/>
                    <a:pt x="340822" y="74202"/>
                    <a:pt x="347133" y="93134"/>
                  </a:cubicBezTo>
                  <a:cubicBezTo>
                    <a:pt x="356563" y="121423"/>
                    <a:pt x="356978" y="120501"/>
                    <a:pt x="364066" y="152400"/>
                  </a:cubicBezTo>
                  <a:cubicBezTo>
                    <a:pt x="377687" y="213697"/>
                    <a:pt x="365871" y="174749"/>
                    <a:pt x="381000" y="220134"/>
                  </a:cubicBezTo>
                  <a:cubicBezTo>
                    <a:pt x="387946" y="261814"/>
                    <a:pt x="396630" y="280054"/>
                    <a:pt x="381000" y="321734"/>
                  </a:cubicBezTo>
                  <a:cubicBezTo>
                    <a:pt x="378197" y="329208"/>
                    <a:pt x="371206" y="335097"/>
                    <a:pt x="364066" y="338667"/>
                  </a:cubicBezTo>
                  <a:cubicBezTo>
                    <a:pt x="348101" y="346649"/>
                    <a:pt x="313266" y="355600"/>
                    <a:pt x="313266" y="355600"/>
                  </a:cubicBezTo>
                  <a:cubicBezTo>
                    <a:pt x="304799" y="361245"/>
                    <a:pt x="296968" y="367983"/>
                    <a:pt x="287866" y="372534"/>
                  </a:cubicBezTo>
                  <a:cubicBezTo>
                    <a:pt x="250091" y="391422"/>
                    <a:pt x="225162" y="377270"/>
                    <a:pt x="177800" y="372534"/>
                  </a:cubicBezTo>
                  <a:cubicBezTo>
                    <a:pt x="105846" y="348548"/>
                    <a:pt x="193577" y="382000"/>
                    <a:pt x="135466" y="347134"/>
                  </a:cubicBezTo>
                  <a:cubicBezTo>
                    <a:pt x="127813" y="342542"/>
                    <a:pt x="118533" y="341489"/>
                    <a:pt x="110066" y="338667"/>
                  </a:cubicBezTo>
                  <a:cubicBezTo>
                    <a:pt x="107244" y="330200"/>
                    <a:pt x="106192" y="320920"/>
                    <a:pt x="101600" y="313267"/>
                  </a:cubicBezTo>
                  <a:cubicBezTo>
                    <a:pt x="97493" y="306422"/>
                    <a:pt x="88236" y="303474"/>
                    <a:pt x="84666" y="296334"/>
                  </a:cubicBezTo>
                  <a:cubicBezTo>
                    <a:pt x="76683" y="280369"/>
                    <a:pt x="67733" y="245534"/>
                    <a:pt x="67733" y="245534"/>
                  </a:cubicBezTo>
                  <a:cubicBezTo>
                    <a:pt x="68899" y="236205"/>
                    <a:pt x="72303" y="173005"/>
                    <a:pt x="84666" y="152400"/>
                  </a:cubicBezTo>
                  <a:cubicBezTo>
                    <a:pt x="91415" y="141151"/>
                    <a:pt x="117113" y="123478"/>
                    <a:pt x="127000" y="118534"/>
                  </a:cubicBezTo>
                  <a:cubicBezTo>
                    <a:pt x="134982" y="114543"/>
                    <a:pt x="143933" y="112889"/>
                    <a:pt x="152400" y="110067"/>
                  </a:cubicBezTo>
                  <a:cubicBezTo>
                    <a:pt x="316847" y="128340"/>
                    <a:pt x="176226" y="100901"/>
                    <a:pt x="254000" y="135467"/>
                  </a:cubicBezTo>
                  <a:cubicBezTo>
                    <a:pt x="270311" y="142716"/>
                    <a:pt x="304800" y="152400"/>
                    <a:pt x="304800" y="152400"/>
                  </a:cubicBezTo>
                  <a:cubicBezTo>
                    <a:pt x="310444" y="158045"/>
                    <a:pt x="320168" y="161506"/>
                    <a:pt x="321733" y="169334"/>
                  </a:cubicBezTo>
                  <a:cubicBezTo>
                    <a:pt x="323483" y="178085"/>
                    <a:pt x="315718" y="186153"/>
                    <a:pt x="313266" y="194734"/>
                  </a:cubicBezTo>
                  <a:cubicBezTo>
                    <a:pt x="310069" y="205922"/>
                    <a:pt x="310004" y="218192"/>
                    <a:pt x="304800" y="228600"/>
                  </a:cubicBezTo>
                  <a:cubicBezTo>
                    <a:pt x="301230" y="235740"/>
                    <a:pt x="292853" y="239300"/>
                    <a:pt x="287866" y="245534"/>
                  </a:cubicBezTo>
                  <a:cubicBezTo>
                    <a:pt x="271445" y="266060"/>
                    <a:pt x="273243" y="278630"/>
                    <a:pt x="245533" y="287867"/>
                  </a:cubicBezTo>
                  <a:cubicBezTo>
                    <a:pt x="229247" y="293296"/>
                    <a:pt x="211666" y="293512"/>
                    <a:pt x="194733" y="296334"/>
                  </a:cubicBezTo>
                  <a:cubicBezTo>
                    <a:pt x="186266" y="290689"/>
                    <a:pt x="174978" y="287867"/>
                    <a:pt x="169333" y="279400"/>
                  </a:cubicBezTo>
                  <a:cubicBezTo>
                    <a:pt x="162878" y="269718"/>
                    <a:pt x="163390" y="256893"/>
                    <a:pt x="160866" y="245534"/>
                  </a:cubicBezTo>
                  <a:cubicBezTo>
                    <a:pt x="150740" y="199965"/>
                    <a:pt x="152400" y="214610"/>
                    <a:pt x="152400" y="1778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4326467" y="5715000"/>
              <a:ext cx="457200" cy="355600"/>
            </a:xfrm>
            <a:custGeom>
              <a:avLst/>
              <a:gdLst>
                <a:gd name="connsiteX0" fmla="*/ 67733 w 457200"/>
                <a:gd name="connsiteY0" fmla="*/ 0 h 355600"/>
                <a:gd name="connsiteX1" fmla="*/ 33866 w 457200"/>
                <a:gd name="connsiteY1" fmla="*/ 42333 h 355600"/>
                <a:gd name="connsiteX2" fmla="*/ 16933 w 457200"/>
                <a:gd name="connsiteY2" fmla="*/ 59267 h 355600"/>
                <a:gd name="connsiteX3" fmla="*/ 0 w 457200"/>
                <a:gd name="connsiteY3" fmla="*/ 110067 h 355600"/>
                <a:gd name="connsiteX4" fmla="*/ 8466 w 457200"/>
                <a:gd name="connsiteY4" fmla="*/ 203200 h 355600"/>
                <a:gd name="connsiteX5" fmla="*/ 33866 w 457200"/>
                <a:gd name="connsiteY5" fmla="*/ 254000 h 355600"/>
                <a:gd name="connsiteX6" fmla="*/ 67733 w 457200"/>
                <a:gd name="connsiteY6" fmla="*/ 287867 h 355600"/>
                <a:gd name="connsiteX7" fmla="*/ 93133 w 457200"/>
                <a:gd name="connsiteY7" fmla="*/ 304800 h 355600"/>
                <a:gd name="connsiteX8" fmla="*/ 135466 w 457200"/>
                <a:gd name="connsiteY8" fmla="*/ 313267 h 355600"/>
                <a:gd name="connsiteX9" fmla="*/ 203200 w 457200"/>
                <a:gd name="connsiteY9" fmla="*/ 347133 h 355600"/>
                <a:gd name="connsiteX10" fmla="*/ 228600 w 457200"/>
                <a:gd name="connsiteY10" fmla="*/ 355600 h 355600"/>
                <a:gd name="connsiteX11" fmla="*/ 347133 w 457200"/>
                <a:gd name="connsiteY11" fmla="*/ 347133 h 355600"/>
                <a:gd name="connsiteX12" fmla="*/ 372533 w 457200"/>
                <a:gd name="connsiteY12" fmla="*/ 338667 h 355600"/>
                <a:gd name="connsiteX13" fmla="*/ 406400 w 457200"/>
                <a:gd name="connsiteY13" fmla="*/ 304800 h 355600"/>
                <a:gd name="connsiteX14" fmla="*/ 414866 w 457200"/>
                <a:gd name="connsiteY14" fmla="*/ 279400 h 355600"/>
                <a:gd name="connsiteX15" fmla="*/ 431800 w 457200"/>
                <a:gd name="connsiteY15" fmla="*/ 262467 h 355600"/>
                <a:gd name="connsiteX16" fmla="*/ 448733 w 457200"/>
                <a:gd name="connsiteY16" fmla="*/ 211667 h 355600"/>
                <a:gd name="connsiteX17" fmla="*/ 457200 w 457200"/>
                <a:gd name="connsiteY17" fmla="*/ 186267 h 355600"/>
                <a:gd name="connsiteX18" fmla="*/ 448733 w 457200"/>
                <a:gd name="connsiteY18" fmla="*/ 118533 h 355600"/>
                <a:gd name="connsiteX19" fmla="*/ 440266 w 457200"/>
                <a:gd name="connsiteY19" fmla="*/ 93133 h 355600"/>
                <a:gd name="connsiteX20" fmla="*/ 389466 w 457200"/>
                <a:gd name="connsiteY20" fmla="*/ 67733 h 355600"/>
                <a:gd name="connsiteX21" fmla="*/ 296333 w 457200"/>
                <a:gd name="connsiteY21" fmla="*/ 25400 h 355600"/>
                <a:gd name="connsiteX22" fmla="*/ 203200 w 457200"/>
                <a:gd name="connsiteY22" fmla="*/ 33867 h 355600"/>
                <a:gd name="connsiteX23" fmla="*/ 160866 w 457200"/>
                <a:gd name="connsiteY23" fmla="*/ 59267 h 355600"/>
                <a:gd name="connsiteX24" fmla="*/ 135466 w 457200"/>
                <a:gd name="connsiteY24" fmla="*/ 67733 h 355600"/>
                <a:gd name="connsiteX25" fmla="*/ 101600 w 457200"/>
                <a:gd name="connsiteY25" fmla="*/ 110067 h 355600"/>
                <a:gd name="connsiteX26" fmla="*/ 93133 w 457200"/>
                <a:gd name="connsiteY26" fmla="*/ 160867 h 355600"/>
                <a:gd name="connsiteX27" fmla="*/ 101600 w 457200"/>
                <a:gd name="connsiteY27" fmla="*/ 228600 h 355600"/>
                <a:gd name="connsiteX28" fmla="*/ 127000 w 457200"/>
                <a:gd name="connsiteY28" fmla="*/ 245533 h 355600"/>
                <a:gd name="connsiteX29" fmla="*/ 143933 w 457200"/>
                <a:gd name="connsiteY29" fmla="*/ 262467 h 355600"/>
                <a:gd name="connsiteX30" fmla="*/ 194733 w 457200"/>
                <a:gd name="connsiteY30" fmla="*/ 270933 h 355600"/>
                <a:gd name="connsiteX31" fmla="*/ 228600 w 457200"/>
                <a:gd name="connsiteY31" fmla="*/ 279400 h 355600"/>
                <a:gd name="connsiteX32" fmla="*/ 296333 w 457200"/>
                <a:gd name="connsiteY32" fmla="*/ 262467 h 355600"/>
                <a:gd name="connsiteX33" fmla="*/ 330200 w 457200"/>
                <a:gd name="connsiteY33" fmla="*/ 228600 h 355600"/>
                <a:gd name="connsiteX34" fmla="*/ 338666 w 457200"/>
                <a:gd name="connsiteY34" fmla="*/ 203200 h 355600"/>
                <a:gd name="connsiteX35" fmla="*/ 313266 w 457200"/>
                <a:gd name="connsiteY35" fmla="*/ 152400 h 355600"/>
                <a:gd name="connsiteX36" fmla="*/ 262466 w 457200"/>
                <a:gd name="connsiteY36" fmla="*/ 135467 h 355600"/>
                <a:gd name="connsiteX37" fmla="*/ 237066 w 457200"/>
                <a:gd name="connsiteY37" fmla="*/ 143933 h 355600"/>
                <a:gd name="connsiteX38" fmla="*/ 203200 w 457200"/>
                <a:gd name="connsiteY38" fmla="*/ 186267 h 355600"/>
                <a:gd name="connsiteX39" fmla="*/ 194733 w 457200"/>
                <a:gd name="connsiteY39" fmla="*/ 2032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7200" h="355600">
                  <a:moveTo>
                    <a:pt x="67733" y="0"/>
                  </a:moveTo>
                  <a:cubicBezTo>
                    <a:pt x="56444" y="14111"/>
                    <a:pt x="45626" y="28612"/>
                    <a:pt x="33866" y="42333"/>
                  </a:cubicBezTo>
                  <a:cubicBezTo>
                    <a:pt x="28671" y="48394"/>
                    <a:pt x="20503" y="52127"/>
                    <a:pt x="16933" y="59267"/>
                  </a:cubicBezTo>
                  <a:cubicBezTo>
                    <a:pt x="8951" y="75232"/>
                    <a:pt x="0" y="110067"/>
                    <a:pt x="0" y="110067"/>
                  </a:cubicBezTo>
                  <a:cubicBezTo>
                    <a:pt x="2822" y="141111"/>
                    <a:pt x="4058" y="172341"/>
                    <a:pt x="8466" y="203200"/>
                  </a:cubicBezTo>
                  <a:cubicBezTo>
                    <a:pt x="11041" y="221227"/>
                    <a:pt x="22369" y="240587"/>
                    <a:pt x="33866" y="254000"/>
                  </a:cubicBezTo>
                  <a:cubicBezTo>
                    <a:pt x="44256" y="266122"/>
                    <a:pt x="54449" y="279011"/>
                    <a:pt x="67733" y="287867"/>
                  </a:cubicBezTo>
                  <a:cubicBezTo>
                    <a:pt x="76200" y="293511"/>
                    <a:pt x="83605" y="301227"/>
                    <a:pt x="93133" y="304800"/>
                  </a:cubicBezTo>
                  <a:cubicBezTo>
                    <a:pt x="106607" y="309853"/>
                    <a:pt x="121355" y="310445"/>
                    <a:pt x="135466" y="313267"/>
                  </a:cubicBezTo>
                  <a:cubicBezTo>
                    <a:pt x="165022" y="342821"/>
                    <a:pt x="144827" y="327675"/>
                    <a:pt x="203200" y="347133"/>
                  </a:cubicBezTo>
                  <a:lnTo>
                    <a:pt x="228600" y="355600"/>
                  </a:lnTo>
                  <a:cubicBezTo>
                    <a:pt x="268111" y="352778"/>
                    <a:pt x="307793" y="351761"/>
                    <a:pt x="347133" y="347133"/>
                  </a:cubicBezTo>
                  <a:cubicBezTo>
                    <a:pt x="355996" y="346090"/>
                    <a:pt x="366222" y="344978"/>
                    <a:pt x="372533" y="338667"/>
                  </a:cubicBezTo>
                  <a:cubicBezTo>
                    <a:pt x="417691" y="293510"/>
                    <a:pt x="338665" y="327379"/>
                    <a:pt x="406400" y="304800"/>
                  </a:cubicBezTo>
                  <a:cubicBezTo>
                    <a:pt x="409222" y="296333"/>
                    <a:pt x="410274" y="287053"/>
                    <a:pt x="414866" y="279400"/>
                  </a:cubicBezTo>
                  <a:cubicBezTo>
                    <a:pt x="418973" y="272555"/>
                    <a:pt x="428230" y="269607"/>
                    <a:pt x="431800" y="262467"/>
                  </a:cubicBezTo>
                  <a:cubicBezTo>
                    <a:pt x="439783" y="246502"/>
                    <a:pt x="443089" y="228600"/>
                    <a:pt x="448733" y="211667"/>
                  </a:cubicBezTo>
                  <a:lnTo>
                    <a:pt x="457200" y="186267"/>
                  </a:lnTo>
                  <a:cubicBezTo>
                    <a:pt x="454378" y="163689"/>
                    <a:pt x="452803" y="140920"/>
                    <a:pt x="448733" y="118533"/>
                  </a:cubicBezTo>
                  <a:cubicBezTo>
                    <a:pt x="447136" y="109752"/>
                    <a:pt x="445841" y="100102"/>
                    <a:pt x="440266" y="93133"/>
                  </a:cubicBezTo>
                  <a:cubicBezTo>
                    <a:pt x="422226" y="70583"/>
                    <a:pt x="411552" y="80003"/>
                    <a:pt x="389466" y="67733"/>
                  </a:cubicBezTo>
                  <a:cubicBezTo>
                    <a:pt x="307076" y="21961"/>
                    <a:pt x="372493" y="40633"/>
                    <a:pt x="296333" y="25400"/>
                  </a:cubicBezTo>
                  <a:cubicBezTo>
                    <a:pt x="265289" y="28222"/>
                    <a:pt x="234059" y="29459"/>
                    <a:pt x="203200" y="33867"/>
                  </a:cubicBezTo>
                  <a:cubicBezTo>
                    <a:pt x="161225" y="39863"/>
                    <a:pt x="192163" y="40489"/>
                    <a:pt x="160866" y="59267"/>
                  </a:cubicBezTo>
                  <a:cubicBezTo>
                    <a:pt x="153213" y="63859"/>
                    <a:pt x="143933" y="64911"/>
                    <a:pt x="135466" y="67733"/>
                  </a:cubicBezTo>
                  <a:cubicBezTo>
                    <a:pt x="123906" y="79294"/>
                    <a:pt x="106940" y="94047"/>
                    <a:pt x="101600" y="110067"/>
                  </a:cubicBezTo>
                  <a:cubicBezTo>
                    <a:pt x="96171" y="126353"/>
                    <a:pt x="95955" y="143934"/>
                    <a:pt x="93133" y="160867"/>
                  </a:cubicBezTo>
                  <a:cubicBezTo>
                    <a:pt x="95955" y="183445"/>
                    <a:pt x="93149" y="207474"/>
                    <a:pt x="101600" y="228600"/>
                  </a:cubicBezTo>
                  <a:cubicBezTo>
                    <a:pt x="105379" y="238048"/>
                    <a:pt x="119054" y="239176"/>
                    <a:pt x="127000" y="245533"/>
                  </a:cubicBezTo>
                  <a:cubicBezTo>
                    <a:pt x="133233" y="250520"/>
                    <a:pt x="136459" y="259664"/>
                    <a:pt x="143933" y="262467"/>
                  </a:cubicBezTo>
                  <a:cubicBezTo>
                    <a:pt x="160007" y="268495"/>
                    <a:pt x="177899" y="267566"/>
                    <a:pt x="194733" y="270933"/>
                  </a:cubicBezTo>
                  <a:cubicBezTo>
                    <a:pt x="206143" y="273215"/>
                    <a:pt x="217311" y="276578"/>
                    <a:pt x="228600" y="279400"/>
                  </a:cubicBezTo>
                  <a:cubicBezTo>
                    <a:pt x="233036" y="278513"/>
                    <a:pt x="286211" y="269697"/>
                    <a:pt x="296333" y="262467"/>
                  </a:cubicBezTo>
                  <a:cubicBezTo>
                    <a:pt x="309324" y="253188"/>
                    <a:pt x="330200" y="228600"/>
                    <a:pt x="330200" y="228600"/>
                  </a:cubicBezTo>
                  <a:cubicBezTo>
                    <a:pt x="333022" y="220133"/>
                    <a:pt x="338666" y="212125"/>
                    <a:pt x="338666" y="203200"/>
                  </a:cubicBezTo>
                  <a:cubicBezTo>
                    <a:pt x="338666" y="185128"/>
                    <a:pt x="331293" y="161413"/>
                    <a:pt x="313266" y="152400"/>
                  </a:cubicBezTo>
                  <a:cubicBezTo>
                    <a:pt x="297301" y="144418"/>
                    <a:pt x="262466" y="135467"/>
                    <a:pt x="262466" y="135467"/>
                  </a:cubicBezTo>
                  <a:cubicBezTo>
                    <a:pt x="253999" y="138289"/>
                    <a:pt x="244719" y="139341"/>
                    <a:pt x="237066" y="143933"/>
                  </a:cubicBezTo>
                  <a:cubicBezTo>
                    <a:pt x="225817" y="150682"/>
                    <a:pt x="208144" y="176380"/>
                    <a:pt x="203200" y="186267"/>
                  </a:cubicBezTo>
                  <a:cubicBezTo>
                    <a:pt x="193840" y="204986"/>
                    <a:pt x="194733" y="223551"/>
                    <a:pt x="194733" y="203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a:off x="2556933" y="5707617"/>
              <a:ext cx="810083" cy="120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flipH="1">
              <a:off x="2796801" y="5285505"/>
              <a:ext cx="276015" cy="400110"/>
            </a:xfrm>
            <a:prstGeom prst="rect">
              <a:avLst/>
            </a:prstGeom>
            <a:noFill/>
          </p:spPr>
          <p:txBody>
            <a:bodyPr wrap="square" rtlCol="0">
              <a:spAutoFit/>
            </a:bodyPr>
            <a:lstStyle/>
            <a:p>
              <a:r>
                <a:rPr lang="en-US" sz="2000" dirty="0">
                  <a:solidFill>
                    <a:schemeClr val="accent1">
                      <a:lumMod val="75000"/>
                    </a:schemeClr>
                  </a:solidFill>
                </a:rPr>
                <a:t>U</a:t>
              </a:r>
            </a:p>
          </p:txBody>
        </p:sp>
        <p:sp>
          <p:nvSpPr>
            <p:cNvPr id="63" name="Rectangle 62"/>
            <p:cNvSpPr/>
            <p:nvPr/>
          </p:nvSpPr>
          <p:spPr>
            <a:xfrm>
              <a:off x="7800205" y="5374839"/>
              <a:ext cx="1877175" cy="307777"/>
            </a:xfrm>
            <a:prstGeom prst="rect">
              <a:avLst/>
            </a:prstGeom>
          </p:spPr>
          <p:txBody>
            <a:bodyPr wrap="square">
              <a:spAutoFit/>
            </a:bodyPr>
            <a:lstStyle/>
            <a:p>
              <a:r>
                <a:rPr lang="en-US" sz="1400" dirty="0" err="1">
                  <a:latin typeface="TeXGyreTermes-Regular"/>
                </a:rPr>
                <a:t>Zaloglu</a:t>
              </a:r>
              <a:r>
                <a:rPr lang="en-US" sz="1400" dirty="0">
                  <a:latin typeface="TeXGyreTermes-Regular"/>
                </a:rPr>
                <a:t> et al., 2020 </a:t>
              </a:r>
              <a:endParaRPr lang="en-US" sz="1400" dirty="0"/>
            </a:p>
          </p:txBody>
        </p:sp>
      </p:grpSp>
      <p:sp>
        <p:nvSpPr>
          <p:cNvPr id="5" name="Slide Number Placeholder 4">
            <a:extLst>
              <a:ext uri="{FF2B5EF4-FFF2-40B4-BE49-F238E27FC236}">
                <a16:creationId xmlns:a16="http://schemas.microsoft.com/office/drawing/2014/main" id="{D778E126-31FA-4B47-9377-A8F01D861DB8}"/>
              </a:ext>
            </a:extLst>
          </p:cNvPr>
          <p:cNvSpPr>
            <a:spLocks noGrp="1"/>
          </p:cNvSpPr>
          <p:nvPr>
            <p:ph type="sldNum" sz="quarter" idx="12"/>
          </p:nvPr>
        </p:nvSpPr>
        <p:spPr/>
        <p:txBody>
          <a:bodyPr/>
          <a:lstStyle/>
          <a:p>
            <a:fld id="{15530B12-77AA-4F8A-BB96-7B022F2BE984}" type="slidenum">
              <a:rPr lang="en-US" smtClean="0"/>
              <a:t>16</a:t>
            </a:fld>
            <a:endParaRPr lang="en-US"/>
          </a:p>
        </p:txBody>
      </p:sp>
      <p:grpSp>
        <p:nvGrpSpPr>
          <p:cNvPr id="25" name="Group 24">
            <a:extLst>
              <a:ext uri="{FF2B5EF4-FFF2-40B4-BE49-F238E27FC236}">
                <a16:creationId xmlns:a16="http://schemas.microsoft.com/office/drawing/2014/main" id="{02AB91A6-4331-41E5-9E5D-A14171B2334C}"/>
              </a:ext>
            </a:extLst>
          </p:cNvPr>
          <p:cNvGrpSpPr/>
          <p:nvPr/>
        </p:nvGrpSpPr>
        <p:grpSpPr>
          <a:xfrm>
            <a:off x="764737" y="975159"/>
            <a:ext cx="4677595" cy="3936189"/>
            <a:chOff x="764737" y="975159"/>
            <a:chExt cx="4677595" cy="3936189"/>
          </a:xfrm>
        </p:grpSpPr>
        <p:grpSp>
          <p:nvGrpSpPr>
            <p:cNvPr id="6" name="Group 5">
              <a:extLst>
                <a:ext uri="{FF2B5EF4-FFF2-40B4-BE49-F238E27FC236}">
                  <a16:creationId xmlns:a16="http://schemas.microsoft.com/office/drawing/2014/main" id="{7891E6C9-9F9B-4B4A-A505-B27A8220AB5D}"/>
                </a:ext>
              </a:extLst>
            </p:cNvPr>
            <p:cNvGrpSpPr/>
            <p:nvPr/>
          </p:nvGrpSpPr>
          <p:grpSpPr>
            <a:xfrm>
              <a:off x="764737" y="1172385"/>
              <a:ext cx="4677595" cy="3738963"/>
              <a:chOff x="806221" y="1178654"/>
              <a:chExt cx="4677595" cy="3738963"/>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0216" y="1327603"/>
                <a:ext cx="4233600" cy="2888796"/>
              </a:xfrm>
              <a:prstGeom prst="rect">
                <a:avLst/>
              </a:prstGeom>
            </p:spPr>
          </p:pic>
          <p:sp>
            <p:nvSpPr>
              <p:cNvPr id="7" name="TextBox 6"/>
              <p:cNvSpPr txBox="1"/>
              <p:nvPr/>
            </p:nvSpPr>
            <p:spPr>
              <a:xfrm>
                <a:off x="1250216" y="1178654"/>
                <a:ext cx="1943427" cy="461665"/>
              </a:xfrm>
              <a:prstGeom prst="rect">
                <a:avLst/>
              </a:prstGeom>
              <a:noFill/>
            </p:spPr>
            <p:txBody>
              <a:bodyPr wrap="square" rtlCol="0">
                <a:spAutoFit/>
              </a:bodyPr>
              <a:lstStyle/>
              <a:p>
                <a:r>
                  <a:rPr lang="en-US" dirty="0">
                    <a:solidFill>
                      <a:schemeClr val="accent1">
                        <a:lumMod val="75000"/>
                      </a:schemeClr>
                    </a:solidFill>
                  </a:rPr>
                  <a:t>Gust velocity, </a:t>
                </a:r>
                <a:r>
                  <a:rPr lang="en-US" sz="2400" dirty="0">
                    <a:solidFill>
                      <a:schemeClr val="accent1">
                        <a:lumMod val="75000"/>
                      </a:schemeClr>
                    </a:solidFill>
                  </a:rPr>
                  <a:t>V</a:t>
                </a:r>
              </a:p>
            </p:txBody>
          </p:sp>
          <p:sp>
            <p:nvSpPr>
              <p:cNvPr id="8" name="Rectangle 7"/>
              <p:cNvSpPr/>
              <p:nvPr/>
            </p:nvSpPr>
            <p:spPr>
              <a:xfrm>
                <a:off x="806221" y="3936690"/>
                <a:ext cx="1556912" cy="523220"/>
              </a:xfrm>
              <a:prstGeom prst="rect">
                <a:avLst/>
              </a:prstGeom>
            </p:spPr>
            <p:txBody>
              <a:bodyPr wrap="square">
                <a:spAutoFit/>
              </a:bodyPr>
              <a:lstStyle/>
              <a:p>
                <a:r>
                  <a:rPr lang="en-US" sz="1400" dirty="0">
                    <a:latin typeface="TeXGyreTermes-Regular"/>
                  </a:rPr>
                  <a:t>Andreu-Angulo et al., 2020 </a:t>
                </a:r>
                <a:endParaRPr lang="en-US" sz="1400" dirty="0"/>
              </a:p>
            </p:txBody>
          </p:sp>
          <p:sp>
            <p:nvSpPr>
              <p:cNvPr id="62" name="TextBox 61"/>
              <p:cNvSpPr txBox="1"/>
              <p:nvPr/>
            </p:nvSpPr>
            <p:spPr>
              <a:xfrm>
                <a:off x="2515533" y="4455952"/>
                <a:ext cx="2140727" cy="461665"/>
              </a:xfrm>
              <a:prstGeom prst="rect">
                <a:avLst/>
              </a:prstGeom>
              <a:noFill/>
            </p:spPr>
            <p:txBody>
              <a:bodyPr wrap="square" rtlCol="0">
                <a:spAutoFit/>
              </a:bodyPr>
              <a:lstStyle/>
              <a:p>
                <a:r>
                  <a:rPr lang="en-US" sz="2400" dirty="0">
                    <a:solidFill>
                      <a:schemeClr val="accent1">
                        <a:lumMod val="75000"/>
                      </a:schemeClr>
                    </a:solidFill>
                  </a:rPr>
                  <a:t>Transverse gust</a:t>
                </a:r>
              </a:p>
            </p:txBody>
          </p:sp>
        </p:grpSp>
        <p:cxnSp>
          <p:nvCxnSpPr>
            <p:cNvPr id="15" name="Straight Arrow Connector 14">
              <a:extLst>
                <a:ext uri="{FF2B5EF4-FFF2-40B4-BE49-F238E27FC236}">
                  <a16:creationId xmlns:a16="http://schemas.microsoft.com/office/drawing/2014/main" id="{7A1CDE78-70E6-4F8F-B9E8-A800361BA860}"/>
                </a:ext>
              </a:extLst>
            </p:cNvPr>
            <p:cNvCxnSpPr>
              <a:cxnSpLocks/>
            </p:cNvCxnSpPr>
            <p:nvPr/>
          </p:nvCxnSpPr>
          <p:spPr>
            <a:xfrm flipV="1">
              <a:off x="3031332" y="975159"/>
              <a:ext cx="0" cy="5757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544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B8187-961B-DD40-B601-9FD6A4A49CC8}"/>
              </a:ext>
            </a:extLst>
          </p:cNvPr>
          <p:cNvSpPr>
            <a:spLocks noGrp="1"/>
          </p:cNvSpPr>
          <p:nvPr>
            <p:ph type="sldNum" sz="quarter" idx="12"/>
          </p:nvPr>
        </p:nvSpPr>
        <p:spPr/>
        <p:txBody>
          <a:bodyPr/>
          <a:lstStyle/>
          <a:p>
            <a:fld id="{15530B12-77AA-4F8A-BB96-7B022F2BE984}" type="slidenum">
              <a:rPr lang="en-US" smtClean="0"/>
              <a:t>17</a:t>
            </a:fld>
            <a:endParaRPr lang="en-US"/>
          </a:p>
        </p:txBody>
      </p:sp>
      <p:sp>
        <p:nvSpPr>
          <p:cNvPr id="41" name="TextBox 40">
            <a:extLst>
              <a:ext uri="{FF2B5EF4-FFF2-40B4-BE49-F238E27FC236}">
                <a16:creationId xmlns:a16="http://schemas.microsoft.com/office/drawing/2014/main" id="{D434359D-CC04-A449-9A82-3A6795E6C22A}"/>
              </a:ext>
            </a:extLst>
          </p:cNvPr>
          <p:cNvSpPr txBox="1"/>
          <p:nvPr/>
        </p:nvSpPr>
        <p:spPr>
          <a:xfrm>
            <a:off x="305379" y="961324"/>
            <a:ext cx="4966947" cy="646331"/>
          </a:xfrm>
          <a:prstGeom prst="rect">
            <a:avLst/>
          </a:prstGeom>
          <a:noFill/>
        </p:spPr>
        <p:txBody>
          <a:bodyPr wrap="square">
            <a:spAutoFit/>
          </a:bodyPr>
          <a:lstStyle/>
          <a:p>
            <a:r>
              <a:rPr lang="en-US" sz="1800" dirty="0"/>
              <a:t>Execute </a:t>
            </a:r>
            <a:r>
              <a:rPr lang="en-US" sz="1800" u="sng" dirty="0"/>
              <a:t>streamwise step-up and step-down gusts</a:t>
            </a:r>
            <a:r>
              <a:rPr lang="en-US" sz="1800" dirty="0"/>
              <a:t> in water towing tank at </a:t>
            </a:r>
            <a:r>
              <a:rPr lang="en-US" sz="1800" b="1" dirty="0">
                <a:solidFill>
                  <a:srgbClr val="FF0000"/>
                </a:solidFill>
              </a:rPr>
              <a:t>21</a:t>
            </a:r>
            <a:r>
              <a:rPr lang="en-US" sz="1800" b="1" i="1" dirty="0">
                <a:solidFill>
                  <a:srgbClr val="FF0000"/>
                </a:solidFill>
              </a:rPr>
              <a:t>c</a:t>
            </a:r>
            <a:r>
              <a:rPr lang="en-US" sz="1800" dirty="0"/>
              <a:t> traveled</a:t>
            </a:r>
            <a:r>
              <a:rPr lang="en-US" sz="1800" i="1" dirty="0"/>
              <a:t>.</a:t>
            </a:r>
          </a:p>
        </p:txBody>
      </p:sp>
      <p:sp>
        <p:nvSpPr>
          <p:cNvPr id="49" name="TextBox 48">
            <a:extLst>
              <a:ext uri="{FF2B5EF4-FFF2-40B4-BE49-F238E27FC236}">
                <a16:creationId xmlns:a16="http://schemas.microsoft.com/office/drawing/2014/main" id="{62BFB16E-B866-8642-9E81-80ABF5F76E8A}"/>
              </a:ext>
            </a:extLst>
          </p:cNvPr>
          <p:cNvSpPr txBox="1"/>
          <p:nvPr/>
        </p:nvSpPr>
        <p:spPr>
          <a:xfrm>
            <a:off x="4999522" y="123947"/>
            <a:ext cx="2192972" cy="707886"/>
          </a:xfrm>
          <a:prstGeom prst="rect">
            <a:avLst/>
          </a:prstGeom>
          <a:noFill/>
        </p:spPr>
        <p:txBody>
          <a:bodyPr wrap="none" rtlCol="0">
            <a:spAutoFit/>
          </a:bodyPr>
          <a:lstStyle/>
          <a:p>
            <a:pPr algn="ctr"/>
            <a:r>
              <a:rPr lang="en-US" sz="4000" dirty="0">
                <a:solidFill>
                  <a:schemeClr val="accent1">
                    <a:lumMod val="75000"/>
                  </a:schemeClr>
                </a:solidFill>
              </a:rPr>
              <a:t>Approach</a:t>
            </a:r>
          </a:p>
        </p:txBody>
      </p:sp>
      <p:grpSp>
        <p:nvGrpSpPr>
          <p:cNvPr id="79" name="Group 78">
            <a:extLst>
              <a:ext uri="{FF2B5EF4-FFF2-40B4-BE49-F238E27FC236}">
                <a16:creationId xmlns:a16="http://schemas.microsoft.com/office/drawing/2014/main" id="{90505915-C2AE-9849-878B-041C2C475B3D}"/>
              </a:ext>
            </a:extLst>
          </p:cNvPr>
          <p:cNvGrpSpPr/>
          <p:nvPr/>
        </p:nvGrpSpPr>
        <p:grpSpPr>
          <a:xfrm>
            <a:off x="432740" y="1705386"/>
            <a:ext cx="4187613" cy="1312862"/>
            <a:chOff x="7468465" y="988408"/>
            <a:chExt cx="4187613" cy="1312862"/>
          </a:xfrm>
        </p:grpSpPr>
        <p:grpSp>
          <p:nvGrpSpPr>
            <p:cNvPr id="80" name="Group 79">
              <a:extLst>
                <a:ext uri="{FF2B5EF4-FFF2-40B4-BE49-F238E27FC236}">
                  <a16:creationId xmlns:a16="http://schemas.microsoft.com/office/drawing/2014/main" id="{4C8B159D-1289-1648-87F8-524EA767F330}"/>
                </a:ext>
              </a:extLst>
            </p:cNvPr>
            <p:cNvGrpSpPr/>
            <p:nvPr/>
          </p:nvGrpSpPr>
          <p:grpSpPr>
            <a:xfrm>
              <a:off x="7654775" y="988408"/>
              <a:ext cx="3699492" cy="1312862"/>
              <a:chOff x="8232130" y="1151998"/>
              <a:chExt cx="3699492" cy="1312862"/>
            </a:xfrm>
          </p:grpSpPr>
          <p:sp>
            <p:nvSpPr>
              <p:cNvPr id="85" name="Rectangle 84">
                <a:extLst>
                  <a:ext uri="{FF2B5EF4-FFF2-40B4-BE49-F238E27FC236}">
                    <a16:creationId xmlns:a16="http://schemas.microsoft.com/office/drawing/2014/main" id="{B4095979-2D30-304B-8E19-5EEBB67627FA}"/>
                  </a:ext>
                </a:extLst>
              </p:cNvPr>
              <p:cNvSpPr/>
              <p:nvPr/>
            </p:nvSpPr>
            <p:spPr>
              <a:xfrm>
                <a:off x="8331543" y="1151998"/>
                <a:ext cx="1397658" cy="338554"/>
              </a:xfrm>
              <a:prstGeom prst="rect">
                <a:avLst/>
              </a:prstGeom>
            </p:spPr>
            <p:txBody>
              <a:bodyPr wrap="square">
                <a:spAutoFit/>
              </a:bodyPr>
              <a:lstStyle/>
              <a:p>
                <a:pPr algn="ctr"/>
                <a:r>
                  <a:rPr lang="en-US" sz="1600" u="sng" dirty="0"/>
                  <a:t>Step-up gust</a:t>
                </a:r>
                <a:endParaRPr lang="en-US" sz="1600" i="1" u="sng" dirty="0"/>
              </a:p>
            </p:txBody>
          </p:sp>
          <p:sp>
            <p:nvSpPr>
              <p:cNvPr id="86" name="Rectangle 85">
                <a:extLst>
                  <a:ext uri="{FF2B5EF4-FFF2-40B4-BE49-F238E27FC236}">
                    <a16:creationId xmlns:a16="http://schemas.microsoft.com/office/drawing/2014/main" id="{61D021C3-3EBF-7347-89F4-E849C3D9C621}"/>
                  </a:ext>
                </a:extLst>
              </p:cNvPr>
              <p:cNvSpPr/>
              <p:nvPr/>
            </p:nvSpPr>
            <p:spPr>
              <a:xfrm>
                <a:off x="10196930" y="1151998"/>
                <a:ext cx="1734692" cy="338554"/>
              </a:xfrm>
              <a:prstGeom prst="rect">
                <a:avLst/>
              </a:prstGeom>
            </p:spPr>
            <p:txBody>
              <a:bodyPr wrap="square">
                <a:spAutoFit/>
              </a:bodyPr>
              <a:lstStyle/>
              <a:p>
                <a:pPr algn="ctr"/>
                <a:r>
                  <a:rPr lang="en-US" sz="1600" u="sng" dirty="0"/>
                  <a:t>Step-down gust</a:t>
                </a:r>
                <a:endParaRPr lang="en-US" sz="1600" i="1" u="sng" dirty="0"/>
              </a:p>
            </p:txBody>
          </p:sp>
          <p:grpSp>
            <p:nvGrpSpPr>
              <p:cNvPr id="87" name="Group 86">
                <a:extLst>
                  <a:ext uri="{FF2B5EF4-FFF2-40B4-BE49-F238E27FC236}">
                    <a16:creationId xmlns:a16="http://schemas.microsoft.com/office/drawing/2014/main" id="{ED3FCBE7-90FA-E944-808D-3A3DD9399011}"/>
                  </a:ext>
                </a:extLst>
              </p:cNvPr>
              <p:cNvGrpSpPr/>
              <p:nvPr/>
            </p:nvGrpSpPr>
            <p:grpSpPr>
              <a:xfrm>
                <a:off x="10269931" y="1692443"/>
                <a:ext cx="1427730" cy="772417"/>
                <a:chOff x="6953859" y="962599"/>
                <a:chExt cx="1427730" cy="772417"/>
              </a:xfrm>
            </p:grpSpPr>
            <p:grpSp>
              <p:nvGrpSpPr>
                <p:cNvPr id="96" name="Group 95">
                  <a:extLst>
                    <a:ext uri="{FF2B5EF4-FFF2-40B4-BE49-F238E27FC236}">
                      <a16:creationId xmlns:a16="http://schemas.microsoft.com/office/drawing/2014/main" id="{860B1DA4-3107-774D-9DA7-BEED5DADA25E}"/>
                    </a:ext>
                  </a:extLst>
                </p:cNvPr>
                <p:cNvGrpSpPr/>
                <p:nvPr/>
              </p:nvGrpSpPr>
              <p:grpSpPr>
                <a:xfrm>
                  <a:off x="7226496" y="962599"/>
                  <a:ext cx="1155093" cy="772417"/>
                  <a:chOff x="5123745" y="956878"/>
                  <a:chExt cx="1155093" cy="772417"/>
                </a:xfrm>
              </p:grpSpPr>
              <p:cxnSp>
                <p:nvCxnSpPr>
                  <p:cNvPr id="98" name="Straight Arrow Connector 97">
                    <a:extLst>
                      <a:ext uri="{FF2B5EF4-FFF2-40B4-BE49-F238E27FC236}">
                        <a16:creationId xmlns:a16="http://schemas.microsoft.com/office/drawing/2014/main" id="{0CA7842F-513B-A243-85B8-5CC2F82E523F}"/>
                      </a:ext>
                    </a:extLst>
                  </p:cNvPr>
                  <p:cNvCxnSpPr>
                    <a:cxnSpLocks/>
                  </p:cNvCxnSpPr>
                  <p:nvPr/>
                </p:nvCxnSpPr>
                <p:spPr>
                  <a:xfrm>
                    <a:off x="5134918" y="1325114"/>
                    <a:ext cx="475488" cy="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0BBC0B2-1D3A-A648-9492-EF8B14DF1CA5}"/>
                      </a:ext>
                    </a:extLst>
                  </p:cNvPr>
                  <p:cNvCxnSpPr>
                    <a:cxnSpLocks/>
                  </p:cNvCxnSpPr>
                  <p:nvPr/>
                </p:nvCxnSpPr>
                <p:spPr>
                  <a:xfrm flipV="1">
                    <a:off x="5757993" y="1512147"/>
                    <a:ext cx="347472" cy="297"/>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2AA762C-DBEF-6341-900B-3992ED2A50AF}"/>
                      </a:ext>
                    </a:extLst>
                  </p:cNvPr>
                  <p:cNvCxnSpPr>
                    <a:cxnSpLocks/>
                  </p:cNvCxnSpPr>
                  <p:nvPr/>
                </p:nvCxnSpPr>
                <p:spPr>
                  <a:xfrm>
                    <a:off x="5605823" y="1323794"/>
                    <a:ext cx="153975" cy="19182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72959EF-4F61-184D-8A81-26C939B8224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5632719-423C-3545-9294-DE81C54B2102}"/>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ADEE5AA9-B41E-E94C-98A2-86BC368CB8F8}"/>
                    </a:ext>
                  </a:extLst>
                </p:cNvPr>
                <p:cNvSpPr/>
                <p:nvPr/>
              </p:nvSpPr>
              <p:spPr>
                <a:xfrm>
                  <a:off x="6953859" y="1152767"/>
                  <a:ext cx="285850" cy="338554"/>
                </a:xfrm>
                <a:prstGeom prst="rect">
                  <a:avLst/>
                </a:prstGeom>
              </p:spPr>
              <p:txBody>
                <a:bodyPr wrap="square">
                  <a:spAutoFit/>
                </a:bodyPr>
                <a:lstStyle/>
                <a:p>
                  <a:r>
                    <a:rPr lang="en-US" sz="1600" dirty="0"/>
                    <a:t>U</a:t>
                  </a:r>
                  <a:endParaRPr lang="en-US" sz="1600" i="1" dirty="0"/>
                </a:p>
              </p:txBody>
            </p:sp>
          </p:grpSp>
          <p:grpSp>
            <p:nvGrpSpPr>
              <p:cNvPr id="88" name="Group 87">
                <a:extLst>
                  <a:ext uri="{FF2B5EF4-FFF2-40B4-BE49-F238E27FC236}">
                    <a16:creationId xmlns:a16="http://schemas.microsoft.com/office/drawing/2014/main" id="{290B4C3E-CCBB-2047-A1D8-2CB63D726D56}"/>
                  </a:ext>
                </a:extLst>
              </p:cNvPr>
              <p:cNvGrpSpPr/>
              <p:nvPr/>
            </p:nvGrpSpPr>
            <p:grpSpPr>
              <a:xfrm>
                <a:off x="8232130" y="1686722"/>
                <a:ext cx="1427397" cy="772417"/>
                <a:chOff x="4925583" y="956878"/>
                <a:chExt cx="1427397" cy="772417"/>
              </a:xfrm>
            </p:grpSpPr>
            <p:grpSp>
              <p:nvGrpSpPr>
                <p:cNvPr id="89" name="Group 88">
                  <a:extLst>
                    <a:ext uri="{FF2B5EF4-FFF2-40B4-BE49-F238E27FC236}">
                      <a16:creationId xmlns:a16="http://schemas.microsoft.com/office/drawing/2014/main" id="{C2335B73-9816-D74A-8344-0127698F7009}"/>
                    </a:ext>
                  </a:extLst>
                </p:cNvPr>
                <p:cNvGrpSpPr/>
                <p:nvPr/>
              </p:nvGrpSpPr>
              <p:grpSpPr>
                <a:xfrm>
                  <a:off x="5197887" y="956878"/>
                  <a:ext cx="1155093" cy="772417"/>
                  <a:chOff x="5123745" y="956878"/>
                  <a:chExt cx="1155093" cy="772417"/>
                </a:xfrm>
              </p:grpSpPr>
              <p:cxnSp>
                <p:nvCxnSpPr>
                  <p:cNvPr id="91" name="Straight Arrow Connector 90">
                    <a:extLst>
                      <a:ext uri="{FF2B5EF4-FFF2-40B4-BE49-F238E27FC236}">
                        <a16:creationId xmlns:a16="http://schemas.microsoft.com/office/drawing/2014/main" id="{7C94D93D-9464-A749-9E6A-EDE4169BA12A}"/>
                      </a:ext>
                    </a:extLst>
                  </p:cNvPr>
                  <p:cNvCxnSpPr>
                    <a:cxnSpLocks/>
                  </p:cNvCxnSpPr>
                  <p:nvPr/>
                </p:nvCxnSpPr>
                <p:spPr>
                  <a:xfrm>
                    <a:off x="5134918" y="1325114"/>
                    <a:ext cx="473650"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C779A21-18D6-5842-A95A-01C89ADCF6DA}"/>
                      </a:ext>
                    </a:extLst>
                  </p:cNvPr>
                  <p:cNvCxnSpPr>
                    <a:cxnSpLocks/>
                  </p:cNvCxnSpPr>
                  <p:nvPr/>
                </p:nvCxnSpPr>
                <p:spPr>
                  <a:xfrm>
                    <a:off x="5753448" y="1135758"/>
                    <a:ext cx="347774"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4643AC3-783D-F249-AE1B-991D315F8A62}"/>
                      </a:ext>
                    </a:extLst>
                  </p:cNvPr>
                  <p:cNvCxnSpPr>
                    <a:cxnSpLocks/>
                  </p:cNvCxnSpPr>
                  <p:nvPr/>
                </p:nvCxnSpPr>
                <p:spPr>
                  <a:xfrm flipV="1">
                    <a:off x="5605823" y="1136469"/>
                    <a:ext cx="153975" cy="19182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CBA8BB-4611-1544-9550-2BC4344F8D7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A4F1642-6C10-0C49-9D0D-408DC2B386A8}"/>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0" name="Rectangle 89">
                  <a:extLst>
                    <a:ext uri="{FF2B5EF4-FFF2-40B4-BE49-F238E27FC236}">
                      <a16:creationId xmlns:a16="http://schemas.microsoft.com/office/drawing/2014/main" id="{622B6861-BA0C-7141-86B4-7B78BDEC1139}"/>
                    </a:ext>
                  </a:extLst>
                </p:cNvPr>
                <p:cNvSpPr/>
                <p:nvPr/>
              </p:nvSpPr>
              <p:spPr>
                <a:xfrm>
                  <a:off x="4925583" y="1152767"/>
                  <a:ext cx="285850" cy="338554"/>
                </a:xfrm>
                <a:prstGeom prst="rect">
                  <a:avLst/>
                </a:prstGeom>
              </p:spPr>
              <p:txBody>
                <a:bodyPr wrap="square">
                  <a:spAutoFit/>
                </a:bodyPr>
                <a:lstStyle/>
                <a:p>
                  <a:r>
                    <a:rPr lang="en-US" sz="1600" dirty="0"/>
                    <a:t>U</a:t>
                  </a:r>
                  <a:endParaRPr lang="en-US" sz="1600" i="1" dirty="0"/>
                </a:p>
              </p:txBody>
            </p:sp>
          </p:grpSp>
        </p:grpSp>
        <p:sp>
          <p:nvSpPr>
            <p:cNvPr id="81" name="Rectangle 80">
              <a:extLst>
                <a:ext uri="{FF2B5EF4-FFF2-40B4-BE49-F238E27FC236}">
                  <a16:creationId xmlns:a16="http://schemas.microsoft.com/office/drawing/2014/main" id="{49A5CC77-1388-C045-BEA5-C8E5C1B85F26}"/>
                </a:ext>
              </a:extLst>
            </p:cNvPr>
            <p:cNvSpPr/>
            <p:nvPr/>
          </p:nvSpPr>
          <p:spPr>
            <a:xfrm>
              <a:off x="7468465" y="1837869"/>
              <a:ext cx="1513081" cy="338554"/>
            </a:xfrm>
            <a:prstGeom prst="rect">
              <a:avLst/>
            </a:prstGeom>
          </p:spPr>
          <p:txBody>
            <a:bodyPr wrap="square">
              <a:spAutoFit/>
            </a:bodyPr>
            <a:lstStyle/>
            <a:p>
              <a:pPr algn="ctr"/>
              <a:r>
                <a:rPr lang="en-US" sz="1600" dirty="0"/>
                <a:t>Re=6K</a:t>
              </a:r>
            </a:p>
          </p:txBody>
        </p:sp>
        <p:sp>
          <p:nvSpPr>
            <p:cNvPr id="82" name="Rectangle 81">
              <a:extLst>
                <a:ext uri="{FF2B5EF4-FFF2-40B4-BE49-F238E27FC236}">
                  <a16:creationId xmlns:a16="http://schemas.microsoft.com/office/drawing/2014/main" id="{EB5D8FAE-EB4C-134D-81C0-A021C5A5613D}"/>
                </a:ext>
              </a:extLst>
            </p:cNvPr>
            <p:cNvSpPr/>
            <p:nvPr/>
          </p:nvSpPr>
          <p:spPr>
            <a:xfrm>
              <a:off x="8013319" y="1392541"/>
              <a:ext cx="1513081" cy="338554"/>
            </a:xfrm>
            <a:prstGeom prst="rect">
              <a:avLst/>
            </a:prstGeom>
          </p:spPr>
          <p:txBody>
            <a:bodyPr wrap="square">
              <a:spAutoFit/>
            </a:bodyPr>
            <a:lstStyle/>
            <a:p>
              <a:pPr algn="ctr"/>
              <a:r>
                <a:rPr lang="en-US" sz="1600" dirty="0"/>
                <a:t>Re=9K</a:t>
              </a:r>
            </a:p>
          </p:txBody>
        </p:sp>
        <p:sp>
          <p:nvSpPr>
            <p:cNvPr id="83" name="Rectangle 82">
              <a:extLst>
                <a:ext uri="{FF2B5EF4-FFF2-40B4-BE49-F238E27FC236}">
                  <a16:creationId xmlns:a16="http://schemas.microsoft.com/office/drawing/2014/main" id="{54EE9956-978D-034A-B51F-19BE0942C1E3}"/>
                </a:ext>
              </a:extLst>
            </p:cNvPr>
            <p:cNvSpPr/>
            <p:nvPr/>
          </p:nvSpPr>
          <p:spPr>
            <a:xfrm>
              <a:off x="9551738" y="1595636"/>
              <a:ext cx="1513081" cy="338554"/>
            </a:xfrm>
            <a:prstGeom prst="rect">
              <a:avLst/>
            </a:prstGeom>
          </p:spPr>
          <p:txBody>
            <a:bodyPr wrap="square">
              <a:spAutoFit/>
            </a:bodyPr>
            <a:lstStyle/>
            <a:p>
              <a:pPr algn="ctr"/>
              <a:r>
                <a:rPr lang="en-US" sz="1600" dirty="0"/>
                <a:t>Re=10K</a:t>
              </a:r>
            </a:p>
          </p:txBody>
        </p:sp>
        <p:sp>
          <p:nvSpPr>
            <p:cNvPr id="84" name="Rectangle 83">
              <a:extLst>
                <a:ext uri="{FF2B5EF4-FFF2-40B4-BE49-F238E27FC236}">
                  <a16:creationId xmlns:a16="http://schemas.microsoft.com/office/drawing/2014/main" id="{4F754BB0-92FA-D648-9CDD-39DB8042976F}"/>
                </a:ext>
              </a:extLst>
            </p:cNvPr>
            <p:cNvSpPr/>
            <p:nvPr/>
          </p:nvSpPr>
          <p:spPr>
            <a:xfrm>
              <a:off x="10142997" y="1764913"/>
              <a:ext cx="1513081" cy="338554"/>
            </a:xfrm>
            <a:prstGeom prst="rect">
              <a:avLst/>
            </a:prstGeom>
          </p:spPr>
          <p:txBody>
            <a:bodyPr wrap="square">
              <a:spAutoFit/>
            </a:bodyPr>
            <a:lstStyle/>
            <a:p>
              <a:pPr algn="ctr"/>
              <a:r>
                <a:rPr lang="en-US" sz="1600" dirty="0"/>
                <a:t>Re=5K</a:t>
              </a:r>
            </a:p>
          </p:txBody>
        </p:sp>
      </p:grpSp>
      <p:sp>
        <p:nvSpPr>
          <p:cNvPr id="103" name="TextBox 102">
            <a:extLst>
              <a:ext uri="{FF2B5EF4-FFF2-40B4-BE49-F238E27FC236}">
                <a16:creationId xmlns:a16="http://schemas.microsoft.com/office/drawing/2014/main" id="{592516B1-DC1F-7A44-AA5D-C9C5C26871F9}"/>
              </a:ext>
            </a:extLst>
          </p:cNvPr>
          <p:cNvSpPr txBox="1"/>
          <p:nvPr/>
        </p:nvSpPr>
        <p:spPr>
          <a:xfrm>
            <a:off x="5582218" y="1435569"/>
            <a:ext cx="3118626" cy="923330"/>
          </a:xfrm>
          <a:prstGeom prst="rect">
            <a:avLst/>
          </a:prstGeom>
          <a:noFill/>
        </p:spPr>
        <p:txBody>
          <a:bodyPr wrap="square">
            <a:spAutoFit/>
          </a:bodyPr>
          <a:lstStyle/>
          <a:p>
            <a:r>
              <a:rPr lang="en-US" sz="1800" dirty="0"/>
              <a:t>Gust:</a:t>
            </a:r>
            <a:r>
              <a:rPr lang="en-US" dirty="0"/>
              <a:t> </a:t>
            </a:r>
          </a:p>
          <a:p>
            <a:r>
              <a:rPr lang="en-US" sz="1800" dirty="0"/>
              <a:t>amplitude = 0.5U</a:t>
            </a:r>
            <a:r>
              <a:rPr lang="en-US" sz="1800" baseline="-25000" dirty="0"/>
              <a:t>main,initial</a:t>
            </a:r>
            <a:endParaRPr lang="en-US" sz="1800" dirty="0"/>
          </a:p>
          <a:p>
            <a:r>
              <a:rPr lang="en-US" dirty="0"/>
              <a:t>width = </a:t>
            </a:r>
            <a:r>
              <a:rPr lang="en-US" sz="1800" dirty="0"/>
              <a:t>1</a:t>
            </a:r>
            <a:r>
              <a:rPr lang="en-US" sz="1800" i="1" dirty="0"/>
              <a:t>c</a:t>
            </a:r>
            <a:endParaRPr lang="en-US" dirty="0"/>
          </a:p>
        </p:txBody>
      </p:sp>
      <p:pic>
        <p:nvPicPr>
          <p:cNvPr id="106" name="Picture 105">
            <a:extLst>
              <a:ext uri="{FF2B5EF4-FFF2-40B4-BE49-F238E27FC236}">
                <a16:creationId xmlns:a16="http://schemas.microsoft.com/office/drawing/2014/main" id="{C5F0E452-2741-2045-8C68-E50B85E13FFF}"/>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94336" y="1227999"/>
            <a:ext cx="4338225" cy="3253668"/>
          </a:xfrm>
          <a:prstGeom prst="rect">
            <a:avLst/>
          </a:prstGeom>
        </p:spPr>
      </p:pic>
    </p:spTree>
    <p:extLst>
      <p:ext uri="{BB962C8B-B14F-4D97-AF65-F5344CB8AC3E}">
        <p14:creationId xmlns:p14="http://schemas.microsoft.com/office/powerpoint/2010/main" val="3091983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B8187-961B-DD40-B601-9FD6A4A49CC8}"/>
              </a:ext>
            </a:extLst>
          </p:cNvPr>
          <p:cNvSpPr>
            <a:spLocks noGrp="1"/>
          </p:cNvSpPr>
          <p:nvPr>
            <p:ph type="sldNum" sz="quarter" idx="12"/>
          </p:nvPr>
        </p:nvSpPr>
        <p:spPr/>
        <p:txBody>
          <a:bodyPr/>
          <a:lstStyle/>
          <a:p>
            <a:fld id="{15530B12-77AA-4F8A-BB96-7B022F2BE984}" type="slidenum">
              <a:rPr lang="en-US" smtClean="0"/>
              <a:t>18</a:t>
            </a:fld>
            <a:endParaRPr lang="en-US"/>
          </a:p>
        </p:txBody>
      </p:sp>
      <p:sp>
        <p:nvSpPr>
          <p:cNvPr id="3" name="TextBox 2">
            <a:extLst>
              <a:ext uri="{FF2B5EF4-FFF2-40B4-BE49-F238E27FC236}">
                <a16:creationId xmlns:a16="http://schemas.microsoft.com/office/drawing/2014/main" id="{9250992F-227F-204F-B277-1438BAD88149}"/>
              </a:ext>
            </a:extLst>
          </p:cNvPr>
          <p:cNvSpPr txBox="1"/>
          <p:nvPr/>
        </p:nvSpPr>
        <p:spPr>
          <a:xfrm>
            <a:off x="9505904" y="821631"/>
            <a:ext cx="4835595" cy="3477875"/>
          </a:xfrm>
          <a:prstGeom prst="rect">
            <a:avLst/>
          </a:prstGeom>
          <a:noFill/>
        </p:spPr>
        <p:txBody>
          <a:bodyPr wrap="square" rtlCol="0">
            <a:spAutoFit/>
          </a:bodyPr>
          <a:lstStyle/>
          <a:p>
            <a:r>
              <a:rPr lang="en-US" sz="2200" b="1" dirty="0"/>
              <a:t>Wing model</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p:txBody>
      </p:sp>
      <p:sp>
        <p:nvSpPr>
          <p:cNvPr id="5" name="Arc 4">
            <a:extLst>
              <a:ext uri="{FF2B5EF4-FFF2-40B4-BE49-F238E27FC236}">
                <a16:creationId xmlns:a16="http://schemas.microsoft.com/office/drawing/2014/main" id="{098B7391-03D9-0A44-A3F9-0257686DD148}"/>
              </a:ext>
            </a:extLst>
          </p:cNvPr>
          <p:cNvSpPr/>
          <p:nvPr/>
        </p:nvSpPr>
        <p:spPr>
          <a:xfrm rot="10291684" flipH="1">
            <a:off x="10007306" y="3731484"/>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89539413-21E2-854A-947E-25169836D093}"/>
              </a:ext>
            </a:extLst>
          </p:cNvPr>
          <p:cNvGrpSpPr/>
          <p:nvPr/>
        </p:nvGrpSpPr>
        <p:grpSpPr>
          <a:xfrm>
            <a:off x="9236657" y="1357616"/>
            <a:ext cx="2753732" cy="3304027"/>
            <a:chOff x="6164032" y="795313"/>
            <a:chExt cx="2753732" cy="3304027"/>
          </a:xfrm>
        </p:grpSpPr>
        <p:cxnSp>
          <p:nvCxnSpPr>
            <p:cNvPr id="7" name="Straight Connector 6">
              <a:extLst>
                <a:ext uri="{FF2B5EF4-FFF2-40B4-BE49-F238E27FC236}">
                  <a16:creationId xmlns:a16="http://schemas.microsoft.com/office/drawing/2014/main" id="{70478FF4-2DF9-AE41-91EE-377D0CB04457}"/>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4AC4558-D2CB-7443-B16A-8BE07CF50589}"/>
                </a:ext>
              </a:extLst>
            </p:cNvPr>
            <p:cNvGrpSpPr/>
            <p:nvPr/>
          </p:nvGrpSpPr>
          <p:grpSpPr>
            <a:xfrm>
              <a:off x="6164032" y="795313"/>
              <a:ext cx="2753732" cy="3304027"/>
              <a:chOff x="6164032" y="795313"/>
              <a:chExt cx="2753732" cy="3304027"/>
            </a:xfrm>
          </p:grpSpPr>
          <p:grpSp>
            <p:nvGrpSpPr>
              <p:cNvPr id="9" name="Group 8">
                <a:extLst>
                  <a:ext uri="{FF2B5EF4-FFF2-40B4-BE49-F238E27FC236}">
                    <a16:creationId xmlns:a16="http://schemas.microsoft.com/office/drawing/2014/main" id="{F0045F41-62FE-6443-9600-B8EE118B90F6}"/>
                  </a:ext>
                </a:extLst>
              </p:cNvPr>
              <p:cNvGrpSpPr/>
              <p:nvPr/>
            </p:nvGrpSpPr>
            <p:grpSpPr>
              <a:xfrm>
                <a:off x="6164032" y="795313"/>
                <a:ext cx="2753732" cy="3304027"/>
                <a:chOff x="6164032" y="795313"/>
                <a:chExt cx="2753732" cy="3304027"/>
              </a:xfrm>
            </p:grpSpPr>
            <p:grpSp>
              <p:nvGrpSpPr>
                <p:cNvPr id="11" name="Group 10">
                  <a:extLst>
                    <a:ext uri="{FF2B5EF4-FFF2-40B4-BE49-F238E27FC236}">
                      <a16:creationId xmlns:a16="http://schemas.microsoft.com/office/drawing/2014/main" id="{D20DF202-6AEF-BB46-AC1A-7C7DC19E1718}"/>
                    </a:ext>
                  </a:extLst>
                </p:cNvPr>
                <p:cNvGrpSpPr/>
                <p:nvPr/>
              </p:nvGrpSpPr>
              <p:grpSpPr>
                <a:xfrm>
                  <a:off x="6164093" y="795313"/>
                  <a:ext cx="2753671" cy="3214697"/>
                  <a:chOff x="5964396" y="1751784"/>
                  <a:chExt cx="2753671" cy="3214697"/>
                </a:xfrm>
              </p:grpSpPr>
              <p:sp>
                <p:nvSpPr>
                  <p:cNvPr id="16" name="Rectangle 15">
                    <a:extLst>
                      <a:ext uri="{FF2B5EF4-FFF2-40B4-BE49-F238E27FC236}">
                        <a16:creationId xmlns:a16="http://schemas.microsoft.com/office/drawing/2014/main" id="{F919E74A-272E-6B42-B0B3-E6A8DBCBD9F0}"/>
                      </a:ext>
                    </a:extLst>
                  </p:cNvPr>
                  <p:cNvSpPr/>
                  <p:nvPr/>
                </p:nvSpPr>
                <p:spPr>
                  <a:xfrm>
                    <a:off x="5964396" y="1751784"/>
                    <a:ext cx="1069137" cy="830997"/>
                  </a:xfrm>
                  <a:prstGeom prst="rect">
                    <a:avLst/>
                  </a:prstGeom>
                </p:spPr>
                <p:txBody>
                  <a:bodyPr wrap="square">
                    <a:spAutoFit/>
                  </a:bodyPr>
                  <a:lstStyle/>
                  <a:p>
                    <a:r>
                      <a:rPr lang="en-US" sz="1600" dirty="0"/>
                      <a:t>DC motor for tip motion</a:t>
                    </a:r>
                    <a:endParaRPr lang="en-US" sz="1600" i="1" dirty="0"/>
                  </a:p>
                </p:txBody>
              </p:sp>
              <p:sp>
                <p:nvSpPr>
                  <p:cNvPr id="17" name="Rectangle 16">
                    <a:extLst>
                      <a:ext uri="{FF2B5EF4-FFF2-40B4-BE49-F238E27FC236}">
                        <a16:creationId xmlns:a16="http://schemas.microsoft.com/office/drawing/2014/main" id="{904108BC-5D61-C64F-BA1C-AC23E7AFF74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e 17">
                    <a:extLst>
                      <a:ext uri="{FF2B5EF4-FFF2-40B4-BE49-F238E27FC236}">
                        <a16:creationId xmlns:a16="http://schemas.microsoft.com/office/drawing/2014/main" id="{F02491F3-61CE-0F49-BF4A-F2A9868CA77B}"/>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05E74192-81AD-FF4D-9F5C-132FBC33C83C}"/>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a:extLst>
                      <a:ext uri="{FF2B5EF4-FFF2-40B4-BE49-F238E27FC236}">
                        <a16:creationId xmlns:a16="http://schemas.microsoft.com/office/drawing/2014/main" id="{F61F194A-D229-EB49-AFA3-C5F291F7F03D}"/>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C509FD-A0A6-6148-B5DB-6811215B0694}"/>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17FCAE2-C459-5146-9BAA-4B62BE9C5181}"/>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335BC335-DE13-904F-976B-914DF134507C}"/>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C7E2F335-9885-204D-A041-348C2FB23F0B}"/>
                      </a:ext>
                    </a:extLst>
                  </p:cNvPr>
                  <p:cNvSpPr/>
                  <p:nvPr/>
                </p:nvSpPr>
                <p:spPr>
                  <a:xfrm>
                    <a:off x="7724419" y="2145100"/>
                    <a:ext cx="993648" cy="584775"/>
                  </a:xfrm>
                  <a:prstGeom prst="rect">
                    <a:avLst/>
                  </a:prstGeom>
                </p:spPr>
                <p:txBody>
                  <a:bodyPr wrap="square">
                    <a:spAutoFit/>
                  </a:bodyPr>
                  <a:lstStyle/>
                  <a:p>
                    <a:r>
                      <a:rPr lang="en-US" sz="1600" dirty="0"/>
                      <a:t>Control rod</a:t>
                    </a:r>
                    <a:endParaRPr lang="en-US" sz="1600" i="1" dirty="0"/>
                  </a:p>
                </p:txBody>
              </p:sp>
              <p:cxnSp>
                <p:nvCxnSpPr>
                  <p:cNvPr id="30" name="Straight Arrow Connector 29">
                    <a:extLst>
                      <a:ext uri="{FF2B5EF4-FFF2-40B4-BE49-F238E27FC236}">
                        <a16:creationId xmlns:a16="http://schemas.microsoft.com/office/drawing/2014/main" id="{95014456-5652-C446-9894-81279903B505}"/>
                      </a:ext>
                    </a:extLst>
                  </p:cNvPr>
                  <p:cNvCxnSpPr>
                    <a:cxnSpLocks/>
                  </p:cNvCxnSpPr>
                  <p:nvPr/>
                </p:nvCxnSpPr>
                <p:spPr>
                  <a:xfrm flipH="1">
                    <a:off x="7613310" y="2426836"/>
                    <a:ext cx="182880" cy="432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41F2CF-1361-3546-8A4D-36E63E0B57E4}"/>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172DBBA-1E09-C044-A338-E9AFD585418A}"/>
                      </a:ext>
                    </a:extLst>
                  </p:cNvPr>
                  <p:cNvSpPr/>
                  <p:nvPr/>
                </p:nvSpPr>
                <p:spPr>
                  <a:xfrm>
                    <a:off x="7219826" y="2776941"/>
                    <a:ext cx="153672" cy="246221"/>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37" name="Rectangle 36">
                    <a:extLst>
                      <a:ext uri="{FF2B5EF4-FFF2-40B4-BE49-F238E27FC236}">
                        <a16:creationId xmlns:a16="http://schemas.microsoft.com/office/drawing/2014/main" id="{3F3E95DA-06CD-384B-9107-6F2E51656B1D}"/>
                      </a:ext>
                    </a:extLst>
                  </p:cNvPr>
                  <p:cNvSpPr/>
                  <p:nvPr/>
                </p:nvSpPr>
                <p:spPr>
                  <a:xfrm>
                    <a:off x="6899233" y="4290386"/>
                    <a:ext cx="252227" cy="307777"/>
                  </a:xfrm>
                  <a:prstGeom prst="rect">
                    <a:avLst/>
                  </a:prstGeom>
                </p:spPr>
                <p:txBody>
                  <a:bodyPr wrap="square">
                    <a:spAutoFit/>
                  </a:bodyPr>
                  <a:lstStyle/>
                  <a:p>
                    <a:r>
                      <a:rPr lang="en-US" sz="1400" i="1" dirty="0" err="1"/>
                      <a:t>Λ</a:t>
                    </a:r>
                    <a:endParaRPr lang="en-US" sz="1400" i="1" dirty="0"/>
                  </a:p>
                </p:txBody>
              </p:sp>
            </p:grpSp>
            <p:cxnSp>
              <p:nvCxnSpPr>
                <p:cNvPr id="12" name="Straight Arrow Connector 11">
                  <a:extLst>
                    <a:ext uri="{FF2B5EF4-FFF2-40B4-BE49-F238E27FC236}">
                      <a16:creationId xmlns:a16="http://schemas.microsoft.com/office/drawing/2014/main" id="{22447BAB-D80F-1743-BBD6-4292D7EB91BC}"/>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E590EF3-3D66-894A-87DB-9743D6F997E2}"/>
                    </a:ext>
                  </a:extLst>
                </p:cNvPr>
                <p:cNvSpPr/>
                <p:nvPr/>
              </p:nvSpPr>
              <p:spPr>
                <a:xfrm>
                  <a:off x="6164032" y="2543789"/>
                  <a:ext cx="874359" cy="400110"/>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14" name="Rectangle 13">
                  <a:extLst>
                    <a:ext uri="{FF2B5EF4-FFF2-40B4-BE49-F238E27FC236}">
                      <a16:creationId xmlns:a16="http://schemas.microsoft.com/office/drawing/2014/main" id="{1F756BE3-2F48-324C-8180-3D9B5B413B1C}"/>
                    </a:ext>
                  </a:extLst>
                </p:cNvPr>
                <p:cNvSpPr/>
                <p:nvPr/>
              </p:nvSpPr>
              <p:spPr>
                <a:xfrm>
                  <a:off x="7152797" y="3699230"/>
                  <a:ext cx="1140303" cy="400110"/>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15" name="Arc 14">
                  <a:extLst>
                    <a:ext uri="{FF2B5EF4-FFF2-40B4-BE49-F238E27FC236}">
                      <a16:creationId xmlns:a16="http://schemas.microsoft.com/office/drawing/2014/main" id="{572FF9BD-35EA-554D-8C5B-D2A105DDCEF3}"/>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 name="Rectangle 9">
                <a:extLst>
                  <a:ext uri="{FF2B5EF4-FFF2-40B4-BE49-F238E27FC236}">
                    <a16:creationId xmlns:a16="http://schemas.microsoft.com/office/drawing/2014/main" id="{10947755-E32D-EC4D-B190-1E8A18A73725}"/>
                  </a:ext>
                </a:extLst>
              </p:cNvPr>
              <p:cNvSpPr/>
              <p:nvPr/>
            </p:nvSpPr>
            <p:spPr>
              <a:xfrm>
                <a:off x="7077495" y="3321013"/>
                <a:ext cx="252227" cy="338554"/>
              </a:xfrm>
              <a:prstGeom prst="rect">
                <a:avLst/>
              </a:prstGeom>
            </p:spPr>
            <p:txBody>
              <a:bodyPr wrap="square">
                <a:spAutoFit/>
              </a:bodyPr>
              <a:lstStyle/>
              <a:p>
                <a:r>
                  <a:rPr lang="en-US" sz="1600" dirty="0"/>
                  <a:t>𝛬</a:t>
                </a:r>
              </a:p>
            </p:txBody>
          </p:sp>
        </p:gr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A3C43-045C-6342-8ECB-0C08EAE3D9BF}"/>
                  </a:ext>
                </a:extLst>
              </p:cNvPr>
              <p:cNvSpPr txBox="1"/>
              <p:nvPr/>
            </p:nvSpPr>
            <p:spPr>
              <a:xfrm>
                <a:off x="6865631" y="4734977"/>
                <a:ext cx="2402682" cy="1220847"/>
              </a:xfrm>
              <a:prstGeom prst="rect">
                <a:avLst/>
              </a:prstGeom>
              <a:noFill/>
              <a:ln w="19050">
                <a:solidFill>
                  <a:schemeClr val="tx1"/>
                </a:solidFill>
              </a:ln>
            </p:spPr>
            <p:txBody>
              <a:bodyPr wrap="square" rtlCol="0">
                <a:spAutoFit/>
              </a:bodyPr>
              <a:lstStyle/>
              <a:p>
                <a:pPr>
                  <a:lnSpc>
                    <a:spcPts val="2400"/>
                  </a:lnSpc>
                  <a:spcAft>
                    <a:spcPts val="800"/>
                  </a:spcAft>
                </a:pPr>
                <a:r>
                  <a:rPr lang="en-US" sz="2000" dirty="0"/>
                  <a:t>AR = 4, with panel: 6</a:t>
                </a:r>
                <a:endParaRPr lang="en-US" sz="2000" dirty="0">
                  <a:solidFill>
                    <a:schemeClr val="tx1"/>
                  </a:solidFill>
                </a:endParaRPr>
              </a:p>
              <a:p>
                <a:pPr>
                  <a:lnSpc>
                    <a:spcPts val="2400"/>
                  </a:lnSpc>
                  <a:spcAft>
                    <a:spcPts val="800"/>
                  </a:spcAft>
                </a:pP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Λ</m:t>
                    </m:r>
                  </m:oMath>
                </a14:m>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(extended)</a:t>
                </a:r>
                <a:endParaRPr lang="en-US" sz="2000" dirty="0">
                  <a:solidFill>
                    <a:srgbClr val="FF0000"/>
                  </a:solidFill>
                </a:endParaRPr>
              </a:p>
              <a:p>
                <a:pPr>
                  <a:lnSpc>
                    <a:spcPts val="2400"/>
                  </a:lnSpc>
                  <a:spcAft>
                    <a:spcPts val="800"/>
                  </a:spcAft>
                </a:pPr>
                <a:r>
                  <a:rPr lang="en-US" sz="2000" dirty="0" err="1"/>
                  <a:t>U</a:t>
                </a:r>
                <a:r>
                  <a:rPr lang="en-US" sz="2000" baseline="-25000" dirty="0" err="1"/>
                  <a:t>panel</a:t>
                </a:r>
                <a:r>
                  <a:rPr lang="en-US" sz="2000" dirty="0"/>
                  <a:t> = 1.5U</a:t>
                </a:r>
                <a:r>
                  <a:rPr lang="en-US" sz="2000" baseline="-25000" dirty="0"/>
                  <a:t>main,initial</a:t>
                </a:r>
                <a:endParaRPr lang="en-US" sz="2000" dirty="0"/>
              </a:p>
            </p:txBody>
          </p:sp>
        </mc:Choice>
        <mc:Fallback xmlns="">
          <p:sp>
            <p:nvSpPr>
              <p:cNvPr id="39" name="TextBox 38">
                <a:extLst>
                  <a:ext uri="{FF2B5EF4-FFF2-40B4-BE49-F238E27FC236}">
                    <a16:creationId xmlns:a16="http://schemas.microsoft.com/office/drawing/2014/main" id="{2B1A3C43-045C-6342-8ECB-0C08EAE3D9BF}"/>
                  </a:ext>
                </a:extLst>
              </p:cNvPr>
              <p:cNvSpPr txBox="1">
                <a:spLocks noRot="1" noChangeAspect="1" noMove="1" noResize="1" noEditPoints="1" noAdjustHandles="1" noChangeArrowheads="1" noChangeShapeType="1" noTextEdit="1"/>
              </p:cNvSpPr>
              <p:nvPr/>
            </p:nvSpPr>
            <p:spPr>
              <a:xfrm>
                <a:off x="6865631" y="4734977"/>
                <a:ext cx="2402682" cy="1220847"/>
              </a:xfrm>
              <a:prstGeom prst="rect">
                <a:avLst/>
              </a:prstGeom>
              <a:blipFill>
                <a:blip r:embed="rId3"/>
                <a:stretch>
                  <a:fillRect l="-2618" t="-2041" b="-7143"/>
                </a:stretch>
              </a:blipFill>
              <a:ln w="19050">
                <a:solidFill>
                  <a:schemeClr val="tx1"/>
                </a:solidFill>
              </a:ln>
            </p:spPr>
            <p:txBody>
              <a:bodyPr/>
              <a:lstStyle/>
              <a:p>
                <a:r>
                  <a:rPr lang="en-US">
                    <a:noFill/>
                  </a:rPr>
                  <a:t> </a:t>
                </a:r>
              </a:p>
            </p:txBody>
          </p:sp>
        </mc:Fallback>
      </mc:AlternateContent>
      <p:sp>
        <p:nvSpPr>
          <p:cNvPr id="41" name="TextBox 40">
            <a:extLst>
              <a:ext uri="{FF2B5EF4-FFF2-40B4-BE49-F238E27FC236}">
                <a16:creationId xmlns:a16="http://schemas.microsoft.com/office/drawing/2014/main" id="{D434359D-CC04-A449-9A82-3A6795E6C22A}"/>
              </a:ext>
            </a:extLst>
          </p:cNvPr>
          <p:cNvSpPr txBox="1"/>
          <p:nvPr/>
        </p:nvSpPr>
        <p:spPr>
          <a:xfrm>
            <a:off x="305379" y="961324"/>
            <a:ext cx="4966947" cy="646331"/>
          </a:xfrm>
          <a:prstGeom prst="rect">
            <a:avLst/>
          </a:prstGeom>
          <a:noFill/>
        </p:spPr>
        <p:txBody>
          <a:bodyPr wrap="square">
            <a:spAutoFit/>
          </a:bodyPr>
          <a:lstStyle/>
          <a:p>
            <a:r>
              <a:rPr lang="en-US" sz="1800" dirty="0"/>
              <a:t>Execute </a:t>
            </a:r>
            <a:r>
              <a:rPr lang="en-US" sz="1800" u="sng" dirty="0"/>
              <a:t>streamwise step-up and step-down gusts</a:t>
            </a:r>
            <a:r>
              <a:rPr lang="en-US" sz="1800" dirty="0"/>
              <a:t> in water towing tank at </a:t>
            </a:r>
            <a:r>
              <a:rPr lang="en-US" sz="1800" b="1" dirty="0">
                <a:solidFill>
                  <a:srgbClr val="FF0000"/>
                </a:solidFill>
              </a:rPr>
              <a:t>21</a:t>
            </a:r>
            <a:r>
              <a:rPr lang="en-US" sz="1800" b="1" i="1" dirty="0">
                <a:solidFill>
                  <a:srgbClr val="FF0000"/>
                </a:solidFill>
              </a:rPr>
              <a:t>c</a:t>
            </a:r>
            <a:r>
              <a:rPr lang="en-US" sz="1800" dirty="0"/>
              <a:t> traveled</a:t>
            </a:r>
            <a:r>
              <a:rPr lang="en-US" sz="1800" i="1" dirty="0"/>
              <a:t>.</a:t>
            </a:r>
          </a:p>
        </p:txBody>
      </p:sp>
      <p:grpSp>
        <p:nvGrpSpPr>
          <p:cNvPr id="42" name="Group 41">
            <a:extLst>
              <a:ext uri="{FF2B5EF4-FFF2-40B4-BE49-F238E27FC236}">
                <a16:creationId xmlns:a16="http://schemas.microsoft.com/office/drawing/2014/main" id="{63D24F6A-A5FF-EA44-83CD-2A8CF3155B35}"/>
              </a:ext>
            </a:extLst>
          </p:cNvPr>
          <p:cNvGrpSpPr/>
          <p:nvPr/>
        </p:nvGrpSpPr>
        <p:grpSpPr>
          <a:xfrm>
            <a:off x="9930975" y="4838758"/>
            <a:ext cx="1412136" cy="1239794"/>
            <a:chOff x="8742641" y="5336739"/>
            <a:chExt cx="1412136" cy="1239794"/>
          </a:xfrm>
        </p:grpSpPr>
        <p:grpSp>
          <p:nvGrpSpPr>
            <p:cNvPr id="43" name="Group 42">
              <a:extLst>
                <a:ext uri="{FF2B5EF4-FFF2-40B4-BE49-F238E27FC236}">
                  <a16:creationId xmlns:a16="http://schemas.microsoft.com/office/drawing/2014/main" id="{DBBFAC81-E3D3-2849-BDE5-BF0B2183DA27}"/>
                </a:ext>
              </a:extLst>
            </p:cNvPr>
            <p:cNvGrpSpPr/>
            <p:nvPr/>
          </p:nvGrpSpPr>
          <p:grpSpPr>
            <a:xfrm>
              <a:off x="8918511" y="5336739"/>
              <a:ext cx="1236266" cy="1239794"/>
              <a:chOff x="9000878" y="3745065"/>
              <a:chExt cx="1236266" cy="1239794"/>
            </a:xfrm>
          </p:grpSpPr>
          <p:grpSp>
            <p:nvGrpSpPr>
              <p:cNvPr id="45" name="Group 44">
                <a:extLst>
                  <a:ext uri="{FF2B5EF4-FFF2-40B4-BE49-F238E27FC236}">
                    <a16:creationId xmlns:a16="http://schemas.microsoft.com/office/drawing/2014/main" id="{C4BF53DA-6506-C840-95DD-DE641D3C8AC9}"/>
                  </a:ext>
                </a:extLst>
              </p:cNvPr>
              <p:cNvGrpSpPr/>
              <p:nvPr/>
            </p:nvGrpSpPr>
            <p:grpSpPr>
              <a:xfrm>
                <a:off x="9000878" y="3745065"/>
                <a:ext cx="1236266" cy="1239794"/>
                <a:chOff x="7137943" y="5080925"/>
                <a:chExt cx="753565" cy="776177"/>
              </a:xfrm>
            </p:grpSpPr>
            <p:sp>
              <p:nvSpPr>
                <p:cNvPr id="47" name="Rectangle 46">
                  <a:extLst>
                    <a:ext uri="{FF2B5EF4-FFF2-40B4-BE49-F238E27FC236}">
                      <a16:creationId xmlns:a16="http://schemas.microsoft.com/office/drawing/2014/main" id="{EF280665-B191-9B49-8CEA-9ABD6675B3A9}"/>
                    </a:ext>
                  </a:extLst>
                </p:cNvPr>
                <p:cNvSpPr/>
                <p:nvPr/>
              </p:nvSpPr>
              <p:spPr>
                <a:xfrm rot="2700000">
                  <a:off x="7228999" y="5450726"/>
                  <a:ext cx="776177" cy="365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816D1C62-0583-4740-95AB-5FF53672FE27}"/>
                    </a:ext>
                  </a:extLst>
                </p:cNvPr>
                <p:cNvCxnSpPr>
                  <a:cxnSpLocks/>
                  <a:stCxn id="47" idx="3"/>
                </p:cNvCxnSpPr>
                <p:nvPr/>
              </p:nvCxnSpPr>
              <p:spPr>
                <a:xfrm flipH="1">
                  <a:off x="7137943" y="5743434"/>
                  <a:ext cx="7535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254A37AA-F2A6-6340-85B3-569134E88420}"/>
                  </a:ext>
                </a:extLst>
              </p:cNvPr>
              <p:cNvSpPr txBox="1"/>
              <p:nvPr/>
            </p:nvSpPr>
            <p:spPr>
              <a:xfrm rot="2728810">
                <a:off x="9642357" y="4067042"/>
                <a:ext cx="724942" cy="369332"/>
              </a:xfrm>
              <a:prstGeom prst="rect">
                <a:avLst/>
              </a:prstGeom>
              <a:noFill/>
            </p:spPr>
            <p:txBody>
              <a:bodyPr wrap="none" rtlCol="0">
                <a:spAutoFit/>
              </a:bodyPr>
              <a:lstStyle/>
              <a:p>
                <a:r>
                  <a:rPr lang="en-US" dirty="0"/>
                  <a:t>chord</a:t>
                </a:r>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E3379C7-FD5E-5E46-A656-C26E0BC1A0C4}"/>
                    </a:ext>
                  </a:extLst>
                </p:cNvPr>
                <p:cNvSpPr txBox="1"/>
                <p:nvPr/>
              </p:nvSpPr>
              <p:spPr>
                <a:xfrm>
                  <a:off x="8742641" y="5860449"/>
                  <a:ext cx="995707" cy="400110"/>
                </a:xfrm>
                <a:prstGeom prst="rect">
                  <a:avLst/>
                </a:prstGeom>
                <a:noFill/>
              </p:spPr>
              <p:txBody>
                <a:bodyPr wrap="square" rtlCol="0">
                  <a:spAutoFit/>
                </a:bodyPr>
                <a:lstStyle/>
                <a:p>
                  <a:pPr>
                    <a:lnSpc>
                      <a:spcPts val="2400"/>
                    </a:lnSpc>
                    <a:spcAft>
                      <a:spcPts val="800"/>
                    </a:spcAft>
                  </a:pPr>
                  <a14:m>
                    <m:oMath xmlns:m="http://schemas.openxmlformats.org/officeDocument/2006/math">
                      <m:r>
                        <a:rPr lang="el-GR" sz="2000" i="1" smtClean="0">
                          <a:latin typeface="Cambria Math" panose="02040503050406030204" pitchFamily="18" charset="0"/>
                          <a:ea typeface="Cambria Math" panose="02040503050406030204" pitchFamily="18" charset="0"/>
                        </a:rPr>
                        <m:t>𝛼</m:t>
                      </m:r>
                    </m:oMath>
                  </a14:m>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44" name="TextBox 43">
                  <a:extLst>
                    <a:ext uri="{FF2B5EF4-FFF2-40B4-BE49-F238E27FC236}">
                      <a16:creationId xmlns:a16="http://schemas.microsoft.com/office/drawing/2014/main" id="{CE3379C7-FD5E-5E46-A656-C26E0BC1A0C4}"/>
                    </a:ext>
                  </a:extLst>
                </p:cNvPr>
                <p:cNvSpPr txBox="1">
                  <a:spLocks noRot="1" noChangeAspect="1" noMove="1" noResize="1" noEditPoints="1" noAdjustHandles="1" noChangeArrowheads="1" noChangeShapeType="1" noTextEdit="1"/>
                </p:cNvSpPr>
                <p:nvPr/>
              </p:nvSpPr>
              <p:spPr>
                <a:xfrm>
                  <a:off x="8742641" y="5860449"/>
                  <a:ext cx="995707" cy="400110"/>
                </a:xfrm>
                <a:prstGeom prst="rect">
                  <a:avLst/>
                </a:prstGeom>
                <a:blipFill>
                  <a:blip r:embed="rId4"/>
                  <a:stretch>
                    <a:fillRect t="-9375" b="-28125"/>
                  </a:stretch>
                </a:blipFill>
              </p:spPr>
              <p:txBody>
                <a:bodyPr/>
                <a:lstStyle/>
                <a:p>
                  <a:r>
                    <a:rPr lang="en-US">
                      <a:noFill/>
                    </a:rPr>
                    <a:t> </a:t>
                  </a:r>
                </a:p>
              </p:txBody>
            </p:sp>
          </mc:Fallback>
        </mc:AlternateContent>
      </p:grpSp>
      <p:sp>
        <p:nvSpPr>
          <p:cNvPr id="49" name="TextBox 48">
            <a:extLst>
              <a:ext uri="{FF2B5EF4-FFF2-40B4-BE49-F238E27FC236}">
                <a16:creationId xmlns:a16="http://schemas.microsoft.com/office/drawing/2014/main" id="{62BFB16E-B866-8642-9E81-80ABF5F76E8A}"/>
              </a:ext>
            </a:extLst>
          </p:cNvPr>
          <p:cNvSpPr txBox="1"/>
          <p:nvPr/>
        </p:nvSpPr>
        <p:spPr>
          <a:xfrm>
            <a:off x="4999522" y="123947"/>
            <a:ext cx="2192972" cy="707886"/>
          </a:xfrm>
          <a:prstGeom prst="rect">
            <a:avLst/>
          </a:prstGeom>
          <a:noFill/>
        </p:spPr>
        <p:txBody>
          <a:bodyPr wrap="none" rtlCol="0">
            <a:spAutoFit/>
          </a:bodyPr>
          <a:lstStyle/>
          <a:p>
            <a:pPr algn="ctr"/>
            <a:r>
              <a:rPr lang="en-US" sz="4000" dirty="0">
                <a:solidFill>
                  <a:schemeClr val="accent1">
                    <a:lumMod val="75000"/>
                  </a:schemeClr>
                </a:solidFill>
              </a:rPr>
              <a:t>Approach</a:t>
            </a:r>
          </a:p>
        </p:txBody>
      </p:sp>
      <p:grpSp>
        <p:nvGrpSpPr>
          <p:cNvPr id="50" name="Group 49">
            <a:extLst>
              <a:ext uri="{FF2B5EF4-FFF2-40B4-BE49-F238E27FC236}">
                <a16:creationId xmlns:a16="http://schemas.microsoft.com/office/drawing/2014/main" id="{05E41B05-CB32-A04C-A76E-F5A181C8ADA6}"/>
              </a:ext>
            </a:extLst>
          </p:cNvPr>
          <p:cNvGrpSpPr/>
          <p:nvPr/>
        </p:nvGrpSpPr>
        <p:grpSpPr>
          <a:xfrm>
            <a:off x="65302" y="3383930"/>
            <a:ext cx="4868550" cy="2634430"/>
            <a:chOff x="7674128" y="2832682"/>
            <a:chExt cx="4868550" cy="2634430"/>
          </a:xfrm>
        </p:grpSpPr>
        <p:sp>
          <p:nvSpPr>
            <p:cNvPr id="51" name="Rectangle 50">
              <a:extLst>
                <a:ext uri="{FF2B5EF4-FFF2-40B4-BE49-F238E27FC236}">
                  <a16:creationId xmlns:a16="http://schemas.microsoft.com/office/drawing/2014/main" id="{C6FD79B6-5C3E-9F41-81A6-2666230DA9AF}"/>
                </a:ext>
              </a:extLst>
            </p:cNvPr>
            <p:cNvSpPr/>
            <p:nvPr/>
          </p:nvSpPr>
          <p:spPr>
            <a:xfrm rot="5400000">
              <a:off x="8757182" y="3042334"/>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2F22DBFB-68C9-1341-AC65-0EF95221FA62}"/>
                </a:ext>
              </a:extLst>
            </p:cNvPr>
            <p:cNvGrpSpPr>
              <a:grpSpLocks noChangeAspect="1"/>
            </p:cNvGrpSpPr>
            <p:nvPr/>
          </p:nvGrpSpPr>
          <p:grpSpPr>
            <a:xfrm>
              <a:off x="8259829" y="3387516"/>
              <a:ext cx="1050253" cy="1616366"/>
              <a:chOff x="6407874" y="1706410"/>
              <a:chExt cx="1482790" cy="2282051"/>
            </a:xfrm>
          </p:grpSpPr>
          <p:grpSp>
            <p:nvGrpSpPr>
              <p:cNvPr id="73" name="Group 72">
                <a:extLst>
                  <a:ext uri="{FF2B5EF4-FFF2-40B4-BE49-F238E27FC236}">
                    <a16:creationId xmlns:a16="http://schemas.microsoft.com/office/drawing/2014/main" id="{8AE9BAA4-732B-9644-98AD-D36AF2F4B186}"/>
                  </a:ext>
                </a:extLst>
              </p:cNvPr>
              <p:cNvGrpSpPr/>
              <p:nvPr/>
            </p:nvGrpSpPr>
            <p:grpSpPr>
              <a:xfrm>
                <a:off x="6407874" y="1706410"/>
                <a:ext cx="1482790" cy="2282051"/>
                <a:chOff x="6208177" y="2662881"/>
                <a:chExt cx="1482790" cy="2282051"/>
              </a:xfrm>
            </p:grpSpPr>
            <p:sp>
              <p:nvSpPr>
                <p:cNvPr id="76" name="Rectangle 75">
                  <a:extLst>
                    <a:ext uri="{FF2B5EF4-FFF2-40B4-BE49-F238E27FC236}">
                      <a16:creationId xmlns:a16="http://schemas.microsoft.com/office/drawing/2014/main" id="{0A3457D4-F3EB-314F-8FF7-A29D0336956C}"/>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e 76">
                  <a:extLst>
                    <a:ext uri="{FF2B5EF4-FFF2-40B4-BE49-F238E27FC236}">
                      <a16:creationId xmlns:a16="http://schemas.microsoft.com/office/drawing/2014/main" id="{BCE9E9F5-DD5F-A04C-92B9-85516D48F2C8}"/>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a:extLst>
                    <a:ext uri="{FF2B5EF4-FFF2-40B4-BE49-F238E27FC236}">
                      <a16:creationId xmlns:a16="http://schemas.microsoft.com/office/drawing/2014/main" id="{49008A6D-E43D-2B4A-B130-9FFEC569D195}"/>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4" name="Straight Arrow Connector 73">
                <a:extLst>
                  <a:ext uri="{FF2B5EF4-FFF2-40B4-BE49-F238E27FC236}">
                    <a16:creationId xmlns:a16="http://schemas.microsoft.com/office/drawing/2014/main" id="{E28103D1-7AC2-BA4B-BE3B-4ECE1012DE20}"/>
                  </a:ext>
                </a:extLst>
              </p:cNvPr>
              <p:cNvCxnSpPr>
                <a:cxnSpLocks/>
              </p:cNvCxnSpPr>
              <p:nvPr/>
            </p:nvCxnSpPr>
            <p:spPr>
              <a:xfrm flipH="1">
                <a:off x="6468658"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75" name="Arc 74">
                <a:extLst>
                  <a:ext uri="{FF2B5EF4-FFF2-40B4-BE49-F238E27FC236}">
                    <a16:creationId xmlns:a16="http://schemas.microsoft.com/office/drawing/2014/main" id="{E7775517-2327-C442-9FE6-3D42053D4EB5}"/>
                  </a:ext>
                </a:extLst>
              </p:cNvPr>
              <p:cNvSpPr/>
              <p:nvPr/>
            </p:nvSpPr>
            <p:spPr>
              <a:xfrm rot="6311517">
                <a:off x="7128105" y="3159267"/>
                <a:ext cx="571296" cy="461860"/>
              </a:xfrm>
              <a:prstGeom prst="arc">
                <a:avLst>
                  <a:gd name="adj1" fmla="val 14829222"/>
                  <a:gd name="adj2" fmla="val 19194624"/>
                </a:avLst>
              </a:prstGeom>
              <a:ln w="25400">
                <a:solidFill>
                  <a:srgbClr val="FF0000"/>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3" name="Straight Connector 52">
              <a:extLst>
                <a:ext uri="{FF2B5EF4-FFF2-40B4-BE49-F238E27FC236}">
                  <a16:creationId xmlns:a16="http://schemas.microsoft.com/office/drawing/2014/main" id="{E4C96BFD-8623-9A4E-802B-6B4A7D946E91}"/>
                </a:ext>
              </a:extLst>
            </p:cNvPr>
            <p:cNvCxnSpPr>
              <a:cxnSpLocks/>
            </p:cNvCxnSpPr>
            <p:nvPr/>
          </p:nvCxnSpPr>
          <p:spPr>
            <a:xfrm>
              <a:off x="8087017" y="3653743"/>
              <a:ext cx="1829880"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riangle 53">
              <a:extLst>
                <a:ext uri="{FF2B5EF4-FFF2-40B4-BE49-F238E27FC236}">
                  <a16:creationId xmlns:a16="http://schemas.microsoft.com/office/drawing/2014/main" id="{404F0C75-F979-404E-932F-1B3346EC3DEA}"/>
                </a:ext>
              </a:extLst>
            </p:cNvPr>
            <p:cNvSpPr/>
            <p:nvPr/>
          </p:nvSpPr>
          <p:spPr>
            <a:xfrm rot="10800000">
              <a:off x="8239507" y="3531230"/>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4ED675D-82CA-3849-B331-8C8ABFBABF86}"/>
                </a:ext>
              </a:extLst>
            </p:cNvPr>
            <p:cNvSpPr/>
            <p:nvPr/>
          </p:nvSpPr>
          <p:spPr>
            <a:xfrm>
              <a:off x="8058772" y="3892576"/>
              <a:ext cx="285850" cy="338554"/>
            </a:xfrm>
            <a:prstGeom prst="rect">
              <a:avLst/>
            </a:prstGeom>
          </p:spPr>
          <p:txBody>
            <a:bodyPr wrap="square">
              <a:spAutoFit/>
            </a:bodyPr>
            <a:lstStyle/>
            <a:p>
              <a:r>
                <a:rPr lang="en-US" sz="1600" dirty="0"/>
                <a:t>U</a:t>
              </a:r>
              <a:endParaRPr lang="en-US" sz="1600" i="1" dirty="0"/>
            </a:p>
          </p:txBody>
        </p:sp>
        <p:sp>
          <p:nvSpPr>
            <p:cNvPr id="56" name="Rectangle 55">
              <a:extLst>
                <a:ext uri="{FF2B5EF4-FFF2-40B4-BE49-F238E27FC236}">
                  <a16:creationId xmlns:a16="http://schemas.microsoft.com/office/drawing/2014/main" id="{77E97339-A1B0-6A40-A30C-3750A9548DED}"/>
                </a:ext>
              </a:extLst>
            </p:cNvPr>
            <p:cNvSpPr/>
            <p:nvPr/>
          </p:nvSpPr>
          <p:spPr>
            <a:xfrm rot="5400000">
              <a:off x="8974259" y="2796269"/>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97FCAEE-3DE0-D947-BD15-952714AB889E}"/>
                </a:ext>
              </a:extLst>
            </p:cNvPr>
            <p:cNvSpPr/>
            <p:nvPr/>
          </p:nvSpPr>
          <p:spPr>
            <a:xfrm>
              <a:off x="7674128" y="4857084"/>
              <a:ext cx="2562027" cy="584775"/>
            </a:xfrm>
            <a:prstGeom prst="rect">
              <a:avLst/>
            </a:prstGeom>
          </p:spPr>
          <p:txBody>
            <a:bodyPr wrap="square">
              <a:spAutoFit/>
            </a:bodyPr>
            <a:lstStyle/>
            <a:p>
              <a:pPr algn="ctr"/>
              <a:r>
                <a:rPr lang="en-US" sz="1600" dirty="0"/>
                <a:t>Actuation-in,</a:t>
              </a:r>
            </a:p>
            <a:p>
              <a:pPr algn="ctr"/>
              <a:r>
                <a:rPr lang="en-US" sz="1600" dirty="0" err="1"/>
                <a:t>Staticsweep</a:t>
              </a:r>
              <a:r>
                <a:rPr lang="en-US" sz="1600" dirty="0"/>
                <a:t> -&gt; rectangular</a:t>
              </a:r>
            </a:p>
          </p:txBody>
        </p:sp>
        <p:sp>
          <p:nvSpPr>
            <p:cNvPr id="58" name="Rectangle 57">
              <a:extLst>
                <a:ext uri="{FF2B5EF4-FFF2-40B4-BE49-F238E27FC236}">
                  <a16:creationId xmlns:a16="http://schemas.microsoft.com/office/drawing/2014/main" id="{A6F1DCBB-ACE6-0042-B20F-CE4CFAF0B7D7}"/>
                </a:ext>
              </a:extLst>
            </p:cNvPr>
            <p:cNvSpPr/>
            <p:nvPr/>
          </p:nvSpPr>
          <p:spPr>
            <a:xfrm rot="5400000">
              <a:off x="10790703" y="3043550"/>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E99A9D3A-CA1B-BB46-A9A5-CC832C985B6E}"/>
                </a:ext>
              </a:extLst>
            </p:cNvPr>
            <p:cNvGrpSpPr>
              <a:grpSpLocks noChangeAspect="1"/>
            </p:cNvGrpSpPr>
            <p:nvPr/>
          </p:nvGrpSpPr>
          <p:grpSpPr>
            <a:xfrm>
              <a:off x="10294399" y="3388732"/>
              <a:ext cx="1049204" cy="1628454"/>
              <a:chOff x="6409355" y="1706410"/>
              <a:chExt cx="1481309" cy="2299118"/>
            </a:xfrm>
          </p:grpSpPr>
          <p:grpSp>
            <p:nvGrpSpPr>
              <p:cNvPr id="68" name="Group 67">
                <a:extLst>
                  <a:ext uri="{FF2B5EF4-FFF2-40B4-BE49-F238E27FC236}">
                    <a16:creationId xmlns:a16="http://schemas.microsoft.com/office/drawing/2014/main" id="{013D76D9-28CB-844E-8A30-39D2F2B51171}"/>
                  </a:ext>
                </a:extLst>
              </p:cNvPr>
              <p:cNvGrpSpPr/>
              <p:nvPr/>
            </p:nvGrpSpPr>
            <p:grpSpPr>
              <a:xfrm>
                <a:off x="6409355" y="1706410"/>
                <a:ext cx="1481309" cy="2299118"/>
                <a:chOff x="6209658" y="2662881"/>
                <a:chExt cx="1481309" cy="2299118"/>
              </a:xfrm>
            </p:grpSpPr>
            <p:sp>
              <p:nvSpPr>
                <p:cNvPr id="70" name="Rectangle 69">
                  <a:extLst>
                    <a:ext uri="{FF2B5EF4-FFF2-40B4-BE49-F238E27FC236}">
                      <a16:creationId xmlns:a16="http://schemas.microsoft.com/office/drawing/2014/main" id="{5C095CC8-7D92-2E4A-AA0C-D5E1099A9EBD}"/>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e 70">
                  <a:extLst>
                    <a:ext uri="{FF2B5EF4-FFF2-40B4-BE49-F238E27FC236}">
                      <a16:creationId xmlns:a16="http://schemas.microsoft.com/office/drawing/2014/main" id="{276E9C69-489E-6E42-87FE-5DEB948E7645}"/>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Oval 71">
                  <a:extLst>
                    <a:ext uri="{FF2B5EF4-FFF2-40B4-BE49-F238E27FC236}">
                      <a16:creationId xmlns:a16="http://schemas.microsoft.com/office/drawing/2014/main" id="{C9A03B3B-59E4-BC41-A4D8-5155BA68663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Arrow Connector 68">
                <a:extLst>
                  <a:ext uri="{FF2B5EF4-FFF2-40B4-BE49-F238E27FC236}">
                    <a16:creationId xmlns:a16="http://schemas.microsoft.com/office/drawing/2014/main" id="{3098B7F3-7023-594E-B754-401361995A2D}"/>
                  </a:ext>
                </a:extLst>
              </p:cNvPr>
              <p:cNvCxnSpPr>
                <a:cxnSpLocks/>
              </p:cNvCxnSpPr>
              <p:nvPr/>
            </p:nvCxnSpPr>
            <p:spPr>
              <a:xfrm flipH="1">
                <a:off x="6468658" y="2666944"/>
                <a:ext cx="594360" cy="0"/>
              </a:xfrm>
              <a:prstGeom prst="straightConnector1">
                <a:avLst/>
              </a:prstGeom>
              <a:ln w="25400">
                <a:solidFill>
                  <a:srgbClr val="FF0000"/>
                </a:solidFill>
                <a:prstDash val="dash"/>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cxnSp>
          <p:nvCxnSpPr>
            <p:cNvPr id="60" name="Straight Connector 59">
              <a:extLst>
                <a:ext uri="{FF2B5EF4-FFF2-40B4-BE49-F238E27FC236}">
                  <a16:creationId xmlns:a16="http://schemas.microsoft.com/office/drawing/2014/main" id="{9F22AE0D-AA86-F041-B959-FF1EF9FE861D}"/>
                </a:ext>
              </a:extLst>
            </p:cNvPr>
            <p:cNvCxnSpPr>
              <a:cxnSpLocks/>
            </p:cNvCxnSpPr>
            <p:nvPr/>
          </p:nvCxnSpPr>
          <p:spPr>
            <a:xfrm>
              <a:off x="10114466" y="3653743"/>
              <a:ext cx="1824645"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riangle 60">
              <a:extLst>
                <a:ext uri="{FF2B5EF4-FFF2-40B4-BE49-F238E27FC236}">
                  <a16:creationId xmlns:a16="http://schemas.microsoft.com/office/drawing/2014/main" id="{DC55F61E-DA79-9846-B580-6EFDF735781E}"/>
                </a:ext>
              </a:extLst>
            </p:cNvPr>
            <p:cNvSpPr/>
            <p:nvPr/>
          </p:nvSpPr>
          <p:spPr>
            <a:xfrm rot="10800000">
              <a:off x="10273028" y="3532446"/>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7FDCE58-B8D0-CA4C-A336-D08A2A06E353}"/>
                </a:ext>
              </a:extLst>
            </p:cNvPr>
            <p:cNvSpPr/>
            <p:nvPr/>
          </p:nvSpPr>
          <p:spPr>
            <a:xfrm rot="5400000">
              <a:off x="11007780" y="2800660"/>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2010D34-D0EA-1C41-BDAE-E30E7439B672}"/>
                </a:ext>
              </a:extLst>
            </p:cNvPr>
            <p:cNvSpPr/>
            <p:nvPr/>
          </p:nvSpPr>
          <p:spPr>
            <a:xfrm>
              <a:off x="9980651" y="4882337"/>
              <a:ext cx="2562027" cy="584775"/>
            </a:xfrm>
            <a:prstGeom prst="rect">
              <a:avLst/>
            </a:prstGeom>
          </p:spPr>
          <p:txBody>
            <a:bodyPr wrap="square">
              <a:spAutoFit/>
            </a:bodyPr>
            <a:lstStyle/>
            <a:p>
              <a:pPr algn="ctr"/>
              <a:r>
                <a:rPr lang="en-US" sz="1600" dirty="0"/>
                <a:t>Actuation-out,</a:t>
              </a:r>
            </a:p>
            <a:p>
              <a:pPr algn="ctr"/>
              <a:r>
                <a:rPr lang="en-US" sz="1600" dirty="0"/>
                <a:t>Rectangular -&gt; </a:t>
              </a:r>
              <a:r>
                <a:rPr lang="en-US" sz="1600" dirty="0" err="1"/>
                <a:t>staticsweep</a:t>
              </a:r>
              <a:endParaRPr lang="en-US" sz="1600" dirty="0"/>
            </a:p>
          </p:txBody>
        </p:sp>
        <p:sp>
          <p:nvSpPr>
            <p:cNvPr id="64" name="Pie 63">
              <a:extLst>
                <a:ext uri="{FF2B5EF4-FFF2-40B4-BE49-F238E27FC236}">
                  <a16:creationId xmlns:a16="http://schemas.microsoft.com/office/drawing/2014/main" id="{DAACAB5E-90F4-A744-8B1C-F257A10AED26}"/>
                </a:ext>
              </a:extLst>
            </p:cNvPr>
            <p:cNvSpPr/>
            <p:nvPr/>
          </p:nvSpPr>
          <p:spPr>
            <a:xfrm>
              <a:off x="8259127" y="3969952"/>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a:extLst>
                <a:ext uri="{FF2B5EF4-FFF2-40B4-BE49-F238E27FC236}">
                  <a16:creationId xmlns:a16="http://schemas.microsoft.com/office/drawing/2014/main" id="{D1A17196-7EB5-CF49-BBDA-8012BD00586D}"/>
                </a:ext>
              </a:extLst>
            </p:cNvPr>
            <p:cNvSpPr/>
            <p:nvPr/>
          </p:nvSpPr>
          <p:spPr>
            <a:xfrm>
              <a:off x="10093230" y="3892344"/>
              <a:ext cx="285850" cy="338554"/>
            </a:xfrm>
            <a:prstGeom prst="rect">
              <a:avLst/>
            </a:prstGeom>
          </p:spPr>
          <p:txBody>
            <a:bodyPr wrap="square">
              <a:spAutoFit/>
            </a:bodyPr>
            <a:lstStyle/>
            <a:p>
              <a:r>
                <a:rPr lang="en-US" sz="1600" dirty="0"/>
                <a:t>U</a:t>
              </a:r>
              <a:endParaRPr lang="en-US" sz="1600" i="1" dirty="0"/>
            </a:p>
          </p:txBody>
        </p:sp>
        <p:sp>
          <p:nvSpPr>
            <p:cNvPr id="66" name="Pie 65">
              <a:extLst>
                <a:ext uri="{FF2B5EF4-FFF2-40B4-BE49-F238E27FC236}">
                  <a16:creationId xmlns:a16="http://schemas.microsoft.com/office/drawing/2014/main" id="{B5B10683-6FAB-4C4C-9137-485A49241AF8}"/>
                </a:ext>
              </a:extLst>
            </p:cNvPr>
            <p:cNvSpPr/>
            <p:nvPr/>
          </p:nvSpPr>
          <p:spPr>
            <a:xfrm rot="18927774">
              <a:off x="10293269" y="3973727"/>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c 66">
              <a:extLst>
                <a:ext uri="{FF2B5EF4-FFF2-40B4-BE49-F238E27FC236}">
                  <a16:creationId xmlns:a16="http://schemas.microsoft.com/office/drawing/2014/main" id="{1EE292B9-0391-5D4A-AE35-8D6C0A609B19}"/>
                </a:ext>
              </a:extLst>
            </p:cNvPr>
            <p:cNvSpPr/>
            <p:nvPr/>
          </p:nvSpPr>
          <p:spPr>
            <a:xfrm rot="18352136" flipV="1">
              <a:off x="10808246" y="4383737"/>
              <a:ext cx="404646" cy="327133"/>
            </a:xfrm>
            <a:prstGeom prst="arc">
              <a:avLst>
                <a:gd name="adj1" fmla="val 14829222"/>
                <a:gd name="adj2" fmla="val 19194624"/>
              </a:avLst>
            </a:prstGeom>
            <a:ln w="25400">
              <a:solidFill>
                <a:srgbClr val="FF0000"/>
              </a:solidFill>
              <a:prstDash val="dash"/>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79" name="Group 78">
            <a:extLst>
              <a:ext uri="{FF2B5EF4-FFF2-40B4-BE49-F238E27FC236}">
                <a16:creationId xmlns:a16="http://schemas.microsoft.com/office/drawing/2014/main" id="{90505915-C2AE-9849-878B-041C2C475B3D}"/>
              </a:ext>
            </a:extLst>
          </p:cNvPr>
          <p:cNvGrpSpPr/>
          <p:nvPr/>
        </p:nvGrpSpPr>
        <p:grpSpPr>
          <a:xfrm>
            <a:off x="432740" y="1705386"/>
            <a:ext cx="4187613" cy="1312862"/>
            <a:chOff x="7468465" y="988408"/>
            <a:chExt cx="4187613" cy="1312862"/>
          </a:xfrm>
        </p:grpSpPr>
        <p:grpSp>
          <p:nvGrpSpPr>
            <p:cNvPr id="80" name="Group 79">
              <a:extLst>
                <a:ext uri="{FF2B5EF4-FFF2-40B4-BE49-F238E27FC236}">
                  <a16:creationId xmlns:a16="http://schemas.microsoft.com/office/drawing/2014/main" id="{4C8B159D-1289-1648-87F8-524EA767F330}"/>
                </a:ext>
              </a:extLst>
            </p:cNvPr>
            <p:cNvGrpSpPr/>
            <p:nvPr/>
          </p:nvGrpSpPr>
          <p:grpSpPr>
            <a:xfrm>
              <a:off x="7654775" y="988408"/>
              <a:ext cx="3699492" cy="1312862"/>
              <a:chOff x="8232130" y="1151998"/>
              <a:chExt cx="3699492" cy="1312862"/>
            </a:xfrm>
          </p:grpSpPr>
          <p:sp>
            <p:nvSpPr>
              <p:cNvPr id="85" name="Rectangle 84">
                <a:extLst>
                  <a:ext uri="{FF2B5EF4-FFF2-40B4-BE49-F238E27FC236}">
                    <a16:creationId xmlns:a16="http://schemas.microsoft.com/office/drawing/2014/main" id="{B4095979-2D30-304B-8E19-5EEBB67627FA}"/>
                  </a:ext>
                </a:extLst>
              </p:cNvPr>
              <p:cNvSpPr/>
              <p:nvPr/>
            </p:nvSpPr>
            <p:spPr>
              <a:xfrm>
                <a:off x="8331543" y="1151998"/>
                <a:ext cx="1397658" cy="338554"/>
              </a:xfrm>
              <a:prstGeom prst="rect">
                <a:avLst/>
              </a:prstGeom>
            </p:spPr>
            <p:txBody>
              <a:bodyPr wrap="square">
                <a:spAutoFit/>
              </a:bodyPr>
              <a:lstStyle/>
              <a:p>
                <a:pPr algn="ctr"/>
                <a:r>
                  <a:rPr lang="en-US" sz="1600" u="sng" dirty="0"/>
                  <a:t>Step-up gust</a:t>
                </a:r>
                <a:endParaRPr lang="en-US" sz="1600" i="1" u="sng" dirty="0"/>
              </a:p>
            </p:txBody>
          </p:sp>
          <p:sp>
            <p:nvSpPr>
              <p:cNvPr id="86" name="Rectangle 85">
                <a:extLst>
                  <a:ext uri="{FF2B5EF4-FFF2-40B4-BE49-F238E27FC236}">
                    <a16:creationId xmlns:a16="http://schemas.microsoft.com/office/drawing/2014/main" id="{61D021C3-3EBF-7347-89F4-E849C3D9C621}"/>
                  </a:ext>
                </a:extLst>
              </p:cNvPr>
              <p:cNvSpPr/>
              <p:nvPr/>
            </p:nvSpPr>
            <p:spPr>
              <a:xfrm>
                <a:off x="10196930" y="1151998"/>
                <a:ext cx="1734692" cy="338554"/>
              </a:xfrm>
              <a:prstGeom prst="rect">
                <a:avLst/>
              </a:prstGeom>
            </p:spPr>
            <p:txBody>
              <a:bodyPr wrap="square">
                <a:spAutoFit/>
              </a:bodyPr>
              <a:lstStyle/>
              <a:p>
                <a:pPr algn="ctr"/>
                <a:r>
                  <a:rPr lang="en-US" sz="1600" u="sng" dirty="0"/>
                  <a:t>Step-down gust</a:t>
                </a:r>
                <a:endParaRPr lang="en-US" sz="1600" i="1" u="sng" dirty="0"/>
              </a:p>
            </p:txBody>
          </p:sp>
          <p:grpSp>
            <p:nvGrpSpPr>
              <p:cNvPr id="87" name="Group 86">
                <a:extLst>
                  <a:ext uri="{FF2B5EF4-FFF2-40B4-BE49-F238E27FC236}">
                    <a16:creationId xmlns:a16="http://schemas.microsoft.com/office/drawing/2014/main" id="{ED3FCBE7-90FA-E944-808D-3A3DD9399011}"/>
                  </a:ext>
                </a:extLst>
              </p:cNvPr>
              <p:cNvGrpSpPr/>
              <p:nvPr/>
            </p:nvGrpSpPr>
            <p:grpSpPr>
              <a:xfrm>
                <a:off x="10269931" y="1692443"/>
                <a:ext cx="1427730" cy="772417"/>
                <a:chOff x="6953859" y="962599"/>
                <a:chExt cx="1427730" cy="772417"/>
              </a:xfrm>
            </p:grpSpPr>
            <p:grpSp>
              <p:nvGrpSpPr>
                <p:cNvPr id="96" name="Group 95">
                  <a:extLst>
                    <a:ext uri="{FF2B5EF4-FFF2-40B4-BE49-F238E27FC236}">
                      <a16:creationId xmlns:a16="http://schemas.microsoft.com/office/drawing/2014/main" id="{860B1DA4-3107-774D-9DA7-BEED5DADA25E}"/>
                    </a:ext>
                  </a:extLst>
                </p:cNvPr>
                <p:cNvGrpSpPr/>
                <p:nvPr/>
              </p:nvGrpSpPr>
              <p:grpSpPr>
                <a:xfrm>
                  <a:off x="7226496" y="962599"/>
                  <a:ext cx="1155093" cy="772417"/>
                  <a:chOff x="5123745" y="956878"/>
                  <a:chExt cx="1155093" cy="772417"/>
                </a:xfrm>
              </p:grpSpPr>
              <p:cxnSp>
                <p:nvCxnSpPr>
                  <p:cNvPr id="98" name="Straight Arrow Connector 97">
                    <a:extLst>
                      <a:ext uri="{FF2B5EF4-FFF2-40B4-BE49-F238E27FC236}">
                        <a16:creationId xmlns:a16="http://schemas.microsoft.com/office/drawing/2014/main" id="{0CA7842F-513B-A243-85B8-5CC2F82E523F}"/>
                      </a:ext>
                    </a:extLst>
                  </p:cNvPr>
                  <p:cNvCxnSpPr>
                    <a:cxnSpLocks/>
                  </p:cNvCxnSpPr>
                  <p:nvPr/>
                </p:nvCxnSpPr>
                <p:spPr>
                  <a:xfrm>
                    <a:off x="5134918" y="1325114"/>
                    <a:ext cx="475488" cy="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0BBC0B2-1D3A-A648-9492-EF8B14DF1CA5}"/>
                      </a:ext>
                    </a:extLst>
                  </p:cNvPr>
                  <p:cNvCxnSpPr>
                    <a:cxnSpLocks/>
                  </p:cNvCxnSpPr>
                  <p:nvPr/>
                </p:nvCxnSpPr>
                <p:spPr>
                  <a:xfrm flipV="1">
                    <a:off x="5757993" y="1512147"/>
                    <a:ext cx="347472" cy="297"/>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2AA762C-DBEF-6341-900B-3992ED2A50AF}"/>
                      </a:ext>
                    </a:extLst>
                  </p:cNvPr>
                  <p:cNvCxnSpPr>
                    <a:cxnSpLocks/>
                  </p:cNvCxnSpPr>
                  <p:nvPr/>
                </p:nvCxnSpPr>
                <p:spPr>
                  <a:xfrm>
                    <a:off x="5605823" y="1323794"/>
                    <a:ext cx="153975" cy="191820"/>
                  </a:xfrm>
                  <a:prstGeom prst="straightConnector1">
                    <a:avLst/>
                  </a:prstGeom>
                  <a:ln w="1905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72959EF-4F61-184D-8A81-26C939B8224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5632719-423C-3545-9294-DE81C54B2102}"/>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ADEE5AA9-B41E-E94C-98A2-86BC368CB8F8}"/>
                    </a:ext>
                  </a:extLst>
                </p:cNvPr>
                <p:cNvSpPr/>
                <p:nvPr/>
              </p:nvSpPr>
              <p:spPr>
                <a:xfrm>
                  <a:off x="6953859" y="1152767"/>
                  <a:ext cx="285850" cy="338554"/>
                </a:xfrm>
                <a:prstGeom prst="rect">
                  <a:avLst/>
                </a:prstGeom>
              </p:spPr>
              <p:txBody>
                <a:bodyPr wrap="square">
                  <a:spAutoFit/>
                </a:bodyPr>
                <a:lstStyle/>
                <a:p>
                  <a:r>
                    <a:rPr lang="en-US" sz="1600" dirty="0"/>
                    <a:t>U</a:t>
                  </a:r>
                  <a:endParaRPr lang="en-US" sz="1600" i="1" dirty="0"/>
                </a:p>
              </p:txBody>
            </p:sp>
          </p:grpSp>
          <p:grpSp>
            <p:nvGrpSpPr>
              <p:cNvPr id="88" name="Group 87">
                <a:extLst>
                  <a:ext uri="{FF2B5EF4-FFF2-40B4-BE49-F238E27FC236}">
                    <a16:creationId xmlns:a16="http://schemas.microsoft.com/office/drawing/2014/main" id="{290B4C3E-CCBB-2047-A1D8-2CB63D726D56}"/>
                  </a:ext>
                </a:extLst>
              </p:cNvPr>
              <p:cNvGrpSpPr/>
              <p:nvPr/>
            </p:nvGrpSpPr>
            <p:grpSpPr>
              <a:xfrm>
                <a:off x="8232130" y="1686722"/>
                <a:ext cx="1427397" cy="772417"/>
                <a:chOff x="4925583" y="956878"/>
                <a:chExt cx="1427397" cy="772417"/>
              </a:xfrm>
            </p:grpSpPr>
            <p:grpSp>
              <p:nvGrpSpPr>
                <p:cNvPr id="89" name="Group 88">
                  <a:extLst>
                    <a:ext uri="{FF2B5EF4-FFF2-40B4-BE49-F238E27FC236}">
                      <a16:creationId xmlns:a16="http://schemas.microsoft.com/office/drawing/2014/main" id="{C2335B73-9816-D74A-8344-0127698F7009}"/>
                    </a:ext>
                  </a:extLst>
                </p:cNvPr>
                <p:cNvGrpSpPr/>
                <p:nvPr/>
              </p:nvGrpSpPr>
              <p:grpSpPr>
                <a:xfrm>
                  <a:off x="5197887" y="956878"/>
                  <a:ext cx="1155093" cy="772417"/>
                  <a:chOff x="5123745" y="956878"/>
                  <a:chExt cx="1155093" cy="772417"/>
                </a:xfrm>
              </p:grpSpPr>
              <p:cxnSp>
                <p:nvCxnSpPr>
                  <p:cNvPr id="91" name="Straight Arrow Connector 90">
                    <a:extLst>
                      <a:ext uri="{FF2B5EF4-FFF2-40B4-BE49-F238E27FC236}">
                        <a16:creationId xmlns:a16="http://schemas.microsoft.com/office/drawing/2014/main" id="{7C94D93D-9464-A749-9E6A-EDE4169BA12A}"/>
                      </a:ext>
                    </a:extLst>
                  </p:cNvPr>
                  <p:cNvCxnSpPr>
                    <a:cxnSpLocks/>
                  </p:cNvCxnSpPr>
                  <p:nvPr/>
                </p:nvCxnSpPr>
                <p:spPr>
                  <a:xfrm>
                    <a:off x="5134918" y="1325114"/>
                    <a:ext cx="473650"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C779A21-18D6-5842-A95A-01C89ADCF6DA}"/>
                      </a:ext>
                    </a:extLst>
                  </p:cNvPr>
                  <p:cNvCxnSpPr>
                    <a:cxnSpLocks/>
                  </p:cNvCxnSpPr>
                  <p:nvPr/>
                </p:nvCxnSpPr>
                <p:spPr>
                  <a:xfrm>
                    <a:off x="5753448" y="1135758"/>
                    <a:ext cx="347774"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4643AC3-783D-F249-AE1B-991D315F8A62}"/>
                      </a:ext>
                    </a:extLst>
                  </p:cNvPr>
                  <p:cNvCxnSpPr>
                    <a:cxnSpLocks/>
                  </p:cNvCxnSpPr>
                  <p:nvPr/>
                </p:nvCxnSpPr>
                <p:spPr>
                  <a:xfrm flipV="1">
                    <a:off x="5605823" y="1136469"/>
                    <a:ext cx="153975" cy="19182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CBA8BB-4611-1544-9550-2BC4344F8D74}"/>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A4F1642-6C10-0C49-9D0D-408DC2B386A8}"/>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0" name="Rectangle 89">
                  <a:extLst>
                    <a:ext uri="{FF2B5EF4-FFF2-40B4-BE49-F238E27FC236}">
                      <a16:creationId xmlns:a16="http://schemas.microsoft.com/office/drawing/2014/main" id="{622B6861-BA0C-7141-86B4-7B78BDEC1139}"/>
                    </a:ext>
                  </a:extLst>
                </p:cNvPr>
                <p:cNvSpPr/>
                <p:nvPr/>
              </p:nvSpPr>
              <p:spPr>
                <a:xfrm>
                  <a:off x="4925583" y="1152767"/>
                  <a:ext cx="285850" cy="338554"/>
                </a:xfrm>
                <a:prstGeom prst="rect">
                  <a:avLst/>
                </a:prstGeom>
              </p:spPr>
              <p:txBody>
                <a:bodyPr wrap="square">
                  <a:spAutoFit/>
                </a:bodyPr>
                <a:lstStyle/>
                <a:p>
                  <a:r>
                    <a:rPr lang="en-US" sz="1600" dirty="0"/>
                    <a:t>U</a:t>
                  </a:r>
                  <a:endParaRPr lang="en-US" sz="1600" i="1" dirty="0"/>
                </a:p>
              </p:txBody>
            </p:sp>
          </p:grpSp>
        </p:grpSp>
        <p:sp>
          <p:nvSpPr>
            <p:cNvPr id="81" name="Rectangle 80">
              <a:extLst>
                <a:ext uri="{FF2B5EF4-FFF2-40B4-BE49-F238E27FC236}">
                  <a16:creationId xmlns:a16="http://schemas.microsoft.com/office/drawing/2014/main" id="{49A5CC77-1388-C045-BEA5-C8E5C1B85F26}"/>
                </a:ext>
              </a:extLst>
            </p:cNvPr>
            <p:cNvSpPr/>
            <p:nvPr/>
          </p:nvSpPr>
          <p:spPr>
            <a:xfrm>
              <a:off x="7468465" y="1837869"/>
              <a:ext cx="1513081" cy="338554"/>
            </a:xfrm>
            <a:prstGeom prst="rect">
              <a:avLst/>
            </a:prstGeom>
          </p:spPr>
          <p:txBody>
            <a:bodyPr wrap="square">
              <a:spAutoFit/>
            </a:bodyPr>
            <a:lstStyle/>
            <a:p>
              <a:pPr algn="ctr"/>
              <a:r>
                <a:rPr lang="en-US" sz="1600" dirty="0"/>
                <a:t>Re=6K</a:t>
              </a:r>
            </a:p>
          </p:txBody>
        </p:sp>
        <p:sp>
          <p:nvSpPr>
            <p:cNvPr id="82" name="Rectangle 81">
              <a:extLst>
                <a:ext uri="{FF2B5EF4-FFF2-40B4-BE49-F238E27FC236}">
                  <a16:creationId xmlns:a16="http://schemas.microsoft.com/office/drawing/2014/main" id="{EB5D8FAE-EB4C-134D-81C0-A021C5A5613D}"/>
                </a:ext>
              </a:extLst>
            </p:cNvPr>
            <p:cNvSpPr/>
            <p:nvPr/>
          </p:nvSpPr>
          <p:spPr>
            <a:xfrm>
              <a:off x="8013319" y="1392541"/>
              <a:ext cx="1513081" cy="338554"/>
            </a:xfrm>
            <a:prstGeom prst="rect">
              <a:avLst/>
            </a:prstGeom>
          </p:spPr>
          <p:txBody>
            <a:bodyPr wrap="square">
              <a:spAutoFit/>
            </a:bodyPr>
            <a:lstStyle/>
            <a:p>
              <a:pPr algn="ctr"/>
              <a:r>
                <a:rPr lang="en-US" sz="1600" dirty="0"/>
                <a:t>Re=9K</a:t>
              </a:r>
            </a:p>
          </p:txBody>
        </p:sp>
        <p:sp>
          <p:nvSpPr>
            <p:cNvPr id="83" name="Rectangle 82">
              <a:extLst>
                <a:ext uri="{FF2B5EF4-FFF2-40B4-BE49-F238E27FC236}">
                  <a16:creationId xmlns:a16="http://schemas.microsoft.com/office/drawing/2014/main" id="{54EE9956-978D-034A-B51F-19BE0942C1E3}"/>
                </a:ext>
              </a:extLst>
            </p:cNvPr>
            <p:cNvSpPr/>
            <p:nvPr/>
          </p:nvSpPr>
          <p:spPr>
            <a:xfrm>
              <a:off x="9551738" y="1595636"/>
              <a:ext cx="1513081" cy="338554"/>
            </a:xfrm>
            <a:prstGeom prst="rect">
              <a:avLst/>
            </a:prstGeom>
          </p:spPr>
          <p:txBody>
            <a:bodyPr wrap="square">
              <a:spAutoFit/>
            </a:bodyPr>
            <a:lstStyle/>
            <a:p>
              <a:pPr algn="ctr"/>
              <a:r>
                <a:rPr lang="en-US" sz="1600" dirty="0"/>
                <a:t>Re=10K</a:t>
              </a:r>
            </a:p>
          </p:txBody>
        </p:sp>
        <p:sp>
          <p:nvSpPr>
            <p:cNvPr id="84" name="Rectangle 83">
              <a:extLst>
                <a:ext uri="{FF2B5EF4-FFF2-40B4-BE49-F238E27FC236}">
                  <a16:creationId xmlns:a16="http://schemas.microsoft.com/office/drawing/2014/main" id="{4F754BB0-92FA-D648-9CDD-39DB8042976F}"/>
                </a:ext>
              </a:extLst>
            </p:cNvPr>
            <p:cNvSpPr/>
            <p:nvPr/>
          </p:nvSpPr>
          <p:spPr>
            <a:xfrm>
              <a:off x="10142997" y="1764913"/>
              <a:ext cx="1513081" cy="338554"/>
            </a:xfrm>
            <a:prstGeom prst="rect">
              <a:avLst/>
            </a:prstGeom>
          </p:spPr>
          <p:txBody>
            <a:bodyPr wrap="square">
              <a:spAutoFit/>
            </a:bodyPr>
            <a:lstStyle/>
            <a:p>
              <a:pPr algn="ctr"/>
              <a:r>
                <a:rPr lang="en-US" sz="1600" dirty="0"/>
                <a:t>Re=5K</a:t>
              </a:r>
            </a:p>
          </p:txBody>
        </p:sp>
      </p:grpSp>
      <p:sp>
        <p:nvSpPr>
          <p:cNvPr id="103" name="TextBox 102">
            <a:extLst>
              <a:ext uri="{FF2B5EF4-FFF2-40B4-BE49-F238E27FC236}">
                <a16:creationId xmlns:a16="http://schemas.microsoft.com/office/drawing/2014/main" id="{592516B1-DC1F-7A44-AA5D-C9C5C26871F9}"/>
              </a:ext>
            </a:extLst>
          </p:cNvPr>
          <p:cNvSpPr txBox="1"/>
          <p:nvPr/>
        </p:nvSpPr>
        <p:spPr>
          <a:xfrm>
            <a:off x="5582218" y="1435569"/>
            <a:ext cx="3118626" cy="923330"/>
          </a:xfrm>
          <a:prstGeom prst="rect">
            <a:avLst/>
          </a:prstGeom>
          <a:noFill/>
        </p:spPr>
        <p:txBody>
          <a:bodyPr wrap="square">
            <a:spAutoFit/>
          </a:bodyPr>
          <a:lstStyle/>
          <a:p>
            <a:r>
              <a:rPr lang="en-US" sz="1800" dirty="0"/>
              <a:t>Gust:</a:t>
            </a:r>
            <a:r>
              <a:rPr lang="en-US" dirty="0"/>
              <a:t> </a:t>
            </a:r>
          </a:p>
          <a:p>
            <a:r>
              <a:rPr lang="en-US" sz="1800" dirty="0"/>
              <a:t>amplitude = 0.5U</a:t>
            </a:r>
            <a:r>
              <a:rPr lang="en-US" sz="1800" baseline="-25000" dirty="0"/>
              <a:t>main,initial</a:t>
            </a:r>
            <a:endParaRPr lang="en-US" sz="1800" dirty="0"/>
          </a:p>
          <a:p>
            <a:r>
              <a:rPr lang="en-US" dirty="0"/>
              <a:t>width = </a:t>
            </a:r>
            <a:r>
              <a:rPr lang="en-US" sz="1800" dirty="0"/>
              <a:t>1</a:t>
            </a:r>
            <a:r>
              <a:rPr lang="en-US" sz="1800" i="1" dirty="0"/>
              <a:t>c</a:t>
            </a:r>
            <a:endParaRPr lang="en-US" dirty="0"/>
          </a:p>
        </p:txBody>
      </p:sp>
      <p:sp>
        <p:nvSpPr>
          <p:cNvPr id="105" name="TextBox 104">
            <a:extLst>
              <a:ext uri="{FF2B5EF4-FFF2-40B4-BE49-F238E27FC236}">
                <a16:creationId xmlns:a16="http://schemas.microsoft.com/office/drawing/2014/main" id="{17CFAD3A-68E1-5745-BB38-BFDAE1AE4E1C}"/>
              </a:ext>
            </a:extLst>
          </p:cNvPr>
          <p:cNvSpPr txBox="1"/>
          <p:nvPr/>
        </p:nvSpPr>
        <p:spPr>
          <a:xfrm>
            <a:off x="6882457" y="850229"/>
            <a:ext cx="6098058" cy="430887"/>
          </a:xfrm>
          <a:prstGeom prst="rect">
            <a:avLst/>
          </a:prstGeom>
          <a:noFill/>
        </p:spPr>
        <p:txBody>
          <a:bodyPr wrap="square">
            <a:spAutoFit/>
          </a:bodyPr>
          <a:lstStyle/>
          <a:p>
            <a:r>
              <a:rPr lang="en-US" sz="2200" b="1" dirty="0"/>
              <a:t>Parameters</a:t>
            </a:r>
            <a:endParaRPr lang="en-US" sz="2200" dirty="0"/>
          </a:p>
        </p:txBody>
      </p:sp>
      <p:pic>
        <p:nvPicPr>
          <p:cNvPr id="106" name="Picture 105">
            <a:extLst>
              <a:ext uri="{FF2B5EF4-FFF2-40B4-BE49-F238E27FC236}">
                <a16:creationId xmlns:a16="http://schemas.microsoft.com/office/drawing/2014/main" id="{C5F0E452-2741-2045-8C68-E50B85E13FFF}"/>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94336" y="1227999"/>
            <a:ext cx="4338225" cy="3253668"/>
          </a:xfrm>
          <a:prstGeom prst="rect">
            <a:avLst/>
          </a:prstGeom>
        </p:spPr>
      </p:pic>
      <p:sp>
        <p:nvSpPr>
          <p:cNvPr id="108" name="TextBox 107">
            <a:extLst>
              <a:ext uri="{FF2B5EF4-FFF2-40B4-BE49-F238E27FC236}">
                <a16:creationId xmlns:a16="http://schemas.microsoft.com/office/drawing/2014/main" id="{9A41DCF9-56E6-CB4A-8F7E-3A2DA568FBC9}"/>
              </a:ext>
            </a:extLst>
          </p:cNvPr>
          <p:cNvSpPr txBox="1"/>
          <p:nvPr/>
        </p:nvSpPr>
        <p:spPr>
          <a:xfrm>
            <a:off x="6618435" y="6374569"/>
            <a:ext cx="5236444" cy="338554"/>
          </a:xfrm>
          <a:prstGeom prst="rect">
            <a:avLst/>
          </a:prstGeom>
          <a:noFill/>
        </p:spPr>
        <p:txBody>
          <a:bodyPr wrap="square" rtlCol="0">
            <a:spAutoFit/>
          </a:bodyPr>
          <a:lstStyle/>
          <a:p>
            <a:r>
              <a:rPr lang="en-US" sz="1600" i="1" dirty="0">
                <a:solidFill>
                  <a:schemeClr val="tx1">
                    <a:lumMod val="95000"/>
                    <a:lumOff val="5000"/>
                  </a:schemeClr>
                </a:solidFill>
              </a:rPr>
              <a:t>*Chowdhury, J. &amp; </a:t>
            </a:r>
            <a:r>
              <a:rPr lang="en-US" sz="1600" i="1" dirty="0" err="1">
                <a:solidFill>
                  <a:schemeClr val="tx1">
                    <a:lumMod val="95000"/>
                    <a:lumOff val="5000"/>
                  </a:schemeClr>
                </a:solidFill>
              </a:rPr>
              <a:t>Ringuette</a:t>
            </a:r>
            <a:r>
              <a:rPr lang="en-US" sz="1600" i="1" dirty="0">
                <a:solidFill>
                  <a:schemeClr val="tx1">
                    <a:lumMod val="95000"/>
                    <a:lumOff val="5000"/>
                  </a:schemeClr>
                </a:solidFill>
              </a:rPr>
              <a:t>, J. M., AIAA J, 2021</a:t>
            </a:r>
          </a:p>
        </p:txBody>
      </p:sp>
    </p:spTree>
    <p:extLst>
      <p:ext uri="{BB962C8B-B14F-4D97-AF65-F5344CB8AC3E}">
        <p14:creationId xmlns:p14="http://schemas.microsoft.com/office/powerpoint/2010/main" val="179595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t>Experimental setup: towing tank and wing</a:t>
            </a:r>
          </a:p>
        </p:txBody>
      </p:sp>
      <p:pic>
        <p:nvPicPr>
          <p:cNvPr id="3" name="Picture 2">
            <a:extLst>
              <a:ext uri="{FF2B5EF4-FFF2-40B4-BE49-F238E27FC236}">
                <a16:creationId xmlns:a16="http://schemas.microsoft.com/office/drawing/2014/main" id="{8DC67FA7-B281-A746-8E6E-6AC2F2F2A8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1019503" y="832476"/>
            <a:ext cx="6397027" cy="3747304"/>
          </a:xfrm>
          <a:prstGeom prst="rect">
            <a:avLst/>
          </a:prstGeom>
        </p:spPr>
      </p:pic>
      <p:sp>
        <p:nvSpPr>
          <p:cNvPr id="42" name="TextBox 41">
            <a:extLst>
              <a:ext uri="{FF2B5EF4-FFF2-40B4-BE49-F238E27FC236}">
                <a16:creationId xmlns:a16="http://schemas.microsoft.com/office/drawing/2014/main" id="{FB95DB86-1D60-8B46-9589-DBFF6FFA5025}"/>
              </a:ext>
            </a:extLst>
          </p:cNvPr>
          <p:cNvSpPr txBox="1"/>
          <p:nvPr/>
        </p:nvSpPr>
        <p:spPr>
          <a:xfrm>
            <a:off x="2259865" y="2797179"/>
            <a:ext cx="1740982" cy="830997"/>
          </a:xfrm>
          <a:prstGeom prst="rect">
            <a:avLst/>
          </a:prstGeom>
          <a:noFill/>
        </p:spPr>
        <p:txBody>
          <a:bodyPr wrap="square" rtlCol="0">
            <a:spAutoFit/>
          </a:bodyPr>
          <a:lstStyle/>
          <a:p>
            <a:r>
              <a:rPr lang="en-US" sz="2400" dirty="0">
                <a:solidFill>
                  <a:schemeClr val="bg1"/>
                </a:solidFill>
              </a:rPr>
              <a:t>Towing tank (not filled)</a:t>
            </a:r>
          </a:p>
        </p:txBody>
      </p:sp>
      <p:grpSp>
        <p:nvGrpSpPr>
          <p:cNvPr id="13" name="Group 12">
            <a:extLst>
              <a:ext uri="{FF2B5EF4-FFF2-40B4-BE49-F238E27FC236}">
                <a16:creationId xmlns:a16="http://schemas.microsoft.com/office/drawing/2014/main" id="{456DE751-9533-4242-B746-7E9DC91BD474}"/>
              </a:ext>
            </a:extLst>
          </p:cNvPr>
          <p:cNvGrpSpPr/>
          <p:nvPr/>
        </p:nvGrpSpPr>
        <p:grpSpPr>
          <a:xfrm>
            <a:off x="585216" y="1066943"/>
            <a:ext cx="7951151" cy="4069850"/>
            <a:chOff x="585216" y="1066943"/>
            <a:chExt cx="7951151" cy="4069850"/>
          </a:xfrm>
        </p:grpSpPr>
        <p:sp>
          <p:nvSpPr>
            <p:cNvPr id="7" name="TextBox 6"/>
            <p:cNvSpPr txBox="1"/>
            <p:nvPr/>
          </p:nvSpPr>
          <p:spPr>
            <a:xfrm>
              <a:off x="585216" y="4668973"/>
              <a:ext cx="7951151" cy="467820"/>
            </a:xfrm>
            <a:prstGeom prst="rect">
              <a:avLst/>
            </a:prstGeom>
            <a:noFill/>
          </p:spPr>
          <p:txBody>
            <a:bodyPr wrap="none" rtlCol="0">
              <a:spAutoFit/>
            </a:bodyPr>
            <a:lstStyle/>
            <a:p>
              <a:pPr marL="285750" indent="-285750">
                <a:lnSpc>
                  <a:spcPts val="3200"/>
                </a:lnSpc>
                <a:spcBef>
                  <a:spcPts val="600"/>
                </a:spcBef>
                <a:buFont typeface="Arial" panose="020B0604020202020204" pitchFamily="34" charset="0"/>
                <a:buChar char="•"/>
              </a:pPr>
              <a:r>
                <a:rPr lang="en-US" sz="2000" dirty="0"/>
                <a:t>4m x 1.5m x 1.1m glass-walled water towing tank, 3m H2W linear stage.</a:t>
              </a:r>
            </a:p>
          </p:txBody>
        </p:sp>
        <p:sp>
          <p:nvSpPr>
            <p:cNvPr id="4" name="TextBox 3">
              <a:extLst>
                <a:ext uri="{FF2B5EF4-FFF2-40B4-BE49-F238E27FC236}">
                  <a16:creationId xmlns:a16="http://schemas.microsoft.com/office/drawing/2014/main" id="{0D7A71CD-C658-2841-9BF8-40FCB2349E47}"/>
                </a:ext>
              </a:extLst>
            </p:cNvPr>
            <p:cNvSpPr txBox="1"/>
            <p:nvPr/>
          </p:nvSpPr>
          <p:spPr>
            <a:xfrm>
              <a:off x="2692929" y="1066943"/>
              <a:ext cx="1720728" cy="400110"/>
            </a:xfrm>
            <a:prstGeom prst="rect">
              <a:avLst/>
            </a:prstGeom>
            <a:noFill/>
          </p:spPr>
          <p:txBody>
            <a:bodyPr wrap="square" rtlCol="0">
              <a:spAutoFit/>
            </a:bodyPr>
            <a:lstStyle/>
            <a:p>
              <a:r>
                <a:rPr lang="en-US" sz="2000" b="1" dirty="0">
                  <a:solidFill>
                    <a:schemeClr val="bg1"/>
                  </a:solidFill>
                </a:rPr>
                <a:t>Linear motor</a:t>
              </a:r>
            </a:p>
          </p:txBody>
        </p:sp>
        <p:cxnSp>
          <p:nvCxnSpPr>
            <p:cNvPr id="12" name="Straight Arrow Connector 11">
              <a:extLst>
                <a:ext uri="{FF2B5EF4-FFF2-40B4-BE49-F238E27FC236}">
                  <a16:creationId xmlns:a16="http://schemas.microsoft.com/office/drawing/2014/main" id="{F510E2EC-7E48-DB4F-B2B6-54016A6ABA1F}"/>
                </a:ext>
              </a:extLst>
            </p:cNvPr>
            <p:cNvCxnSpPr>
              <a:cxnSpLocks/>
            </p:cNvCxnSpPr>
            <p:nvPr/>
          </p:nvCxnSpPr>
          <p:spPr>
            <a:xfrm>
              <a:off x="3859970" y="1436220"/>
              <a:ext cx="87529" cy="352623"/>
            </a:xfrm>
            <a:prstGeom prst="straightConnector1">
              <a:avLst/>
            </a:prstGeom>
            <a:ln w="19050">
              <a:solidFill>
                <a:srgbClr val="FF93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7BBEF02F-F885-4C54-AB46-197F64FE2936}"/>
              </a:ext>
            </a:extLst>
          </p:cNvPr>
          <p:cNvSpPr>
            <a:spLocks noGrp="1"/>
          </p:cNvSpPr>
          <p:nvPr>
            <p:ph type="sldNum" sz="quarter" idx="12"/>
          </p:nvPr>
        </p:nvSpPr>
        <p:spPr/>
        <p:txBody>
          <a:bodyPr/>
          <a:lstStyle/>
          <a:p>
            <a:fld id="{15530B12-77AA-4F8A-BB96-7B022F2BE984}" type="slidenum">
              <a:rPr lang="en-US" smtClean="0"/>
              <a:t>19</a:t>
            </a:fld>
            <a:endParaRPr lang="en-US"/>
          </a:p>
        </p:txBody>
      </p:sp>
      <p:grpSp>
        <p:nvGrpSpPr>
          <p:cNvPr id="14" name="Group 13">
            <a:extLst>
              <a:ext uri="{FF2B5EF4-FFF2-40B4-BE49-F238E27FC236}">
                <a16:creationId xmlns:a16="http://schemas.microsoft.com/office/drawing/2014/main" id="{5367D27F-11C5-427F-8576-DFA7D38B2A70}"/>
              </a:ext>
            </a:extLst>
          </p:cNvPr>
          <p:cNvGrpSpPr/>
          <p:nvPr/>
        </p:nvGrpSpPr>
        <p:grpSpPr>
          <a:xfrm>
            <a:off x="3903734" y="2056381"/>
            <a:ext cx="1181632" cy="419207"/>
            <a:chOff x="3903734" y="2056381"/>
            <a:chExt cx="1181632" cy="419207"/>
          </a:xfrm>
        </p:grpSpPr>
        <p:sp>
          <p:nvSpPr>
            <p:cNvPr id="39" name="TextBox 38">
              <a:extLst>
                <a:ext uri="{FF2B5EF4-FFF2-40B4-BE49-F238E27FC236}">
                  <a16:creationId xmlns:a16="http://schemas.microsoft.com/office/drawing/2014/main" id="{FC18EA9E-185A-6F46-ABF1-D8848B2BAA3D}"/>
                </a:ext>
              </a:extLst>
            </p:cNvPr>
            <p:cNvSpPr txBox="1"/>
            <p:nvPr/>
          </p:nvSpPr>
          <p:spPr>
            <a:xfrm>
              <a:off x="4151319" y="2056381"/>
              <a:ext cx="934047" cy="400110"/>
            </a:xfrm>
            <a:prstGeom prst="rect">
              <a:avLst/>
            </a:prstGeom>
            <a:noFill/>
          </p:spPr>
          <p:txBody>
            <a:bodyPr wrap="square" rtlCol="0">
              <a:spAutoFit/>
            </a:bodyPr>
            <a:lstStyle/>
            <a:p>
              <a:r>
                <a:rPr lang="en-US" sz="2000" b="1" dirty="0">
                  <a:solidFill>
                    <a:schemeClr val="bg1"/>
                  </a:solidFill>
                </a:rPr>
                <a:t>Wing</a:t>
              </a:r>
            </a:p>
          </p:txBody>
        </p:sp>
        <p:cxnSp>
          <p:nvCxnSpPr>
            <p:cNvPr id="43" name="Straight Arrow Connector 42">
              <a:extLst>
                <a:ext uri="{FF2B5EF4-FFF2-40B4-BE49-F238E27FC236}">
                  <a16:creationId xmlns:a16="http://schemas.microsoft.com/office/drawing/2014/main" id="{55D468AB-D8AD-4546-81C8-053FCD605A7B}"/>
                </a:ext>
              </a:extLst>
            </p:cNvPr>
            <p:cNvCxnSpPr>
              <a:cxnSpLocks/>
            </p:cNvCxnSpPr>
            <p:nvPr/>
          </p:nvCxnSpPr>
          <p:spPr>
            <a:xfrm flipH="1">
              <a:off x="3903734" y="2325765"/>
              <a:ext cx="341171" cy="149823"/>
            </a:xfrm>
            <a:prstGeom prst="straightConnector1">
              <a:avLst/>
            </a:prstGeom>
            <a:ln w="19050">
              <a:solidFill>
                <a:srgbClr val="FF93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8BE86AD-CFA7-4BAF-BA30-2F21B7C0E8A8}"/>
              </a:ext>
            </a:extLst>
          </p:cNvPr>
          <p:cNvGrpSpPr/>
          <p:nvPr/>
        </p:nvGrpSpPr>
        <p:grpSpPr>
          <a:xfrm>
            <a:off x="563094" y="1056337"/>
            <a:ext cx="10257007" cy="4516280"/>
            <a:chOff x="563094" y="1056337"/>
            <a:chExt cx="10257007" cy="4516280"/>
          </a:xfrm>
        </p:grpSpPr>
        <p:grpSp>
          <p:nvGrpSpPr>
            <p:cNvPr id="44" name="Group 43">
              <a:extLst>
                <a:ext uri="{FF2B5EF4-FFF2-40B4-BE49-F238E27FC236}">
                  <a16:creationId xmlns:a16="http://schemas.microsoft.com/office/drawing/2014/main" id="{EA7EBD6F-15FD-FC4F-9C67-E4EA34ACA086}"/>
                </a:ext>
              </a:extLst>
            </p:cNvPr>
            <p:cNvGrpSpPr/>
            <p:nvPr/>
          </p:nvGrpSpPr>
          <p:grpSpPr>
            <a:xfrm>
              <a:off x="7951268" y="1056337"/>
              <a:ext cx="2868833" cy="3304027"/>
              <a:chOff x="6164032" y="795313"/>
              <a:chExt cx="2868833" cy="3304027"/>
            </a:xfrm>
          </p:grpSpPr>
          <p:sp>
            <p:nvSpPr>
              <p:cNvPr id="46" name="Arc 45">
                <a:extLst>
                  <a:ext uri="{FF2B5EF4-FFF2-40B4-BE49-F238E27FC236}">
                    <a16:creationId xmlns:a16="http://schemas.microsoft.com/office/drawing/2014/main" id="{0439FFD5-05F1-C149-B69B-0EA24915A297}"/>
                  </a:ext>
                </a:extLst>
              </p:cNvPr>
              <p:cNvSpPr/>
              <p:nvPr/>
            </p:nvSpPr>
            <p:spPr>
              <a:xfrm rot="10291684" flipH="1">
                <a:off x="6934681" y="3169181"/>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0" name="Group 49">
                <a:extLst>
                  <a:ext uri="{FF2B5EF4-FFF2-40B4-BE49-F238E27FC236}">
                    <a16:creationId xmlns:a16="http://schemas.microsoft.com/office/drawing/2014/main" id="{04E0A25E-12F9-3E41-8A56-EE047C72CADF}"/>
                  </a:ext>
                </a:extLst>
              </p:cNvPr>
              <p:cNvGrpSpPr/>
              <p:nvPr/>
            </p:nvGrpSpPr>
            <p:grpSpPr>
              <a:xfrm>
                <a:off x="6164032" y="795313"/>
                <a:ext cx="2868833" cy="3304027"/>
                <a:chOff x="6164032" y="795313"/>
                <a:chExt cx="2868833" cy="3304027"/>
              </a:xfrm>
            </p:grpSpPr>
            <p:cxnSp>
              <p:nvCxnSpPr>
                <p:cNvPr id="52" name="Straight Connector 51">
                  <a:extLst>
                    <a:ext uri="{FF2B5EF4-FFF2-40B4-BE49-F238E27FC236}">
                      <a16:creationId xmlns:a16="http://schemas.microsoft.com/office/drawing/2014/main" id="{DC1C9DB3-74CB-664F-99F2-8C65A82D03CC}"/>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F51242F9-9B02-2649-BE48-F92A6595B97F}"/>
                    </a:ext>
                  </a:extLst>
                </p:cNvPr>
                <p:cNvGrpSpPr/>
                <p:nvPr/>
              </p:nvGrpSpPr>
              <p:grpSpPr>
                <a:xfrm>
                  <a:off x="6164032" y="795313"/>
                  <a:ext cx="2868833" cy="3304027"/>
                  <a:chOff x="6164032" y="795313"/>
                  <a:chExt cx="2868833" cy="3304027"/>
                </a:xfrm>
              </p:grpSpPr>
              <p:grpSp>
                <p:nvGrpSpPr>
                  <p:cNvPr id="54" name="Group 53">
                    <a:extLst>
                      <a:ext uri="{FF2B5EF4-FFF2-40B4-BE49-F238E27FC236}">
                        <a16:creationId xmlns:a16="http://schemas.microsoft.com/office/drawing/2014/main" id="{0FE7DD92-437E-0C45-8C55-FAE1EF847590}"/>
                      </a:ext>
                    </a:extLst>
                  </p:cNvPr>
                  <p:cNvGrpSpPr/>
                  <p:nvPr/>
                </p:nvGrpSpPr>
                <p:grpSpPr>
                  <a:xfrm>
                    <a:off x="6164032" y="795313"/>
                    <a:ext cx="2868833" cy="3304027"/>
                    <a:chOff x="6164032" y="795313"/>
                    <a:chExt cx="2868833" cy="3304027"/>
                  </a:xfrm>
                </p:grpSpPr>
                <p:grpSp>
                  <p:nvGrpSpPr>
                    <p:cNvPr id="60" name="Group 59">
                      <a:extLst>
                        <a:ext uri="{FF2B5EF4-FFF2-40B4-BE49-F238E27FC236}">
                          <a16:creationId xmlns:a16="http://schemas.microsoft.com/office/drawing/2014/main" id="{4684A40E-13AE-A041-A856-E95D25B9069E}"/>
                        </a:ext>
                      </a:extLst>
                    </p:cNvPr>
                    <p:cNvGrpSpPr/>
                    <p:nvPr/>
                  </p:nvGrpSpPr>
                  <p:grpSpPr>
                    <a:xfrm>
                      <a:off x="6164093" y="795313"/>
                      <a:ext cx="2868772" cy="3214697"/>
                      <a:chOff x="5964396" y="1751784"/>
                      <a:chExt cx="2868772" cy="3214697"/>
                    </a:xfrm>
                  </p:grpSpPr>
                  <p:sp>
                    <p:nvSpPr>
                      <p:cNvPr id="65" name="TextBox 64"/>
                      <p:cNvSpPr txBox="1"/>
                      <p:nvPr/>
                    </p:nvSpPr>
                    <p:spPr>
                      <a:xfrm>
                        <a:off x="7613310" y="3139239"/>
                        <a:ext cx="1219858" cy="646331"/>
                      </a:xfrm>
                      <a:prstGeom prst="rect">
                        <a:avLst/>
                      </a:prstGeom>
                      <a:noFill/>
                    </p:spPr>
                    <p:txBody>
                      <a:bodyPr wrap="square" rtlCol="0">
                        <a:spAutoFit/>
                      </a:bodyPr>
                      <a:lstStyle/>
                      <a:p>
                        <a:pPr algn="ctr"/>
                        <a:r>
                          <a:rPr lang="en-US" u="sng" dirty="0"/>
                          <a:t>Planform view</a:t>
                        </a:r>
                      </a:p>
                    </p:txBody>
                  </p:sp>
                  <p:sp>
                    <p:nvSpPr>
                      <p:cNvPr id="66" name="Rectangle 65"/>
                      <p:cNvSpPr/>
                      <p:nvPr/>
                    </p:nvSpPr>
                    <p:spPr>
                      <a:xfrm>
                        <a:off x="5964396" y="1751784"/>
                        <a:ext cx="1069137" cy="830997"/>
                      </a:xfrm>
                      <a:prstGeom prst="rect">
                        <a:avLst/>
                      </a:prstGeom>
                    </p:spPr>
                    <p:txBody>
                      <a:bodyPr wrap="square">
                        <a:spAutoFit/>
                      </a:bodyPr>
                      <a:lstStyle/>
                      <a:p>
                        <a:r>
                          <a:rPr lang="en-US" sz="1600" dirty="0"/>
                          <a:t>DC motor for tip motion</a:t>
                        </a:r>
                        <a:endParaRPr lang="en-US" sz="1600" i="1" dirty="0"/>
                      </a:p>
                    </p:txBody>
                  </p:sp>
                  <p:sp>
                    <p:nvSpPr>
                      <p:cNvPr id="67" name="Rectangle 66">
                        <a:extLst>
                          <a:ext uri="{FF2B5EF4-FFF2-40B4-BE49-F238E27FC236}">
                            <a16:creationId xmlns:a16="http://schemas.microsoft.com/office/drawing/2014/main" id="{EA282D98-627B-D244-BD51-D7E4D904BA5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e 67">
                        <a:extLst>
                          <a:ext uri="{FF2B5EF4-FFF2-40B4-BE49-F238E27FC236}">
                            <a16:creationId xmlns:a16="http://schemas.microsoft.com/office/drawing/2014/main" id="{882B692F-6E28-124A-AC5F-CE3297BE1A94}"/>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Oval 68">
                        <a:extLst>
                          <a:ext uri="{FF2B5EF4-FFF2-40B4-BE49-F238E27FC236}">
                            <a16:creationId xmlns:a16="http://schemas.microsoft.com/office/drawing/2014/main" id="{4AF15AC2-A3BB-EA45-9A72-D34BBC8FD62E}"/>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 Same Side Corner Rectangle 69">
                        <a:extLst>
                          <a:ext uri="{FF2B5EF4-FFF2-40B4-BE49-F238E27FC236}">
                            <a16:creationId xmlns:a16="http://schemas.microsoft.com/office/drawing/2014/main" id="{D151C6DB-472D-E34D-87F5-7ACFAE4F2683}"/>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5C93409-6725-6A46-A320-42168B8C7666}"/>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A63BF493-D529-E843-8348-53930A14E083}"/>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3" name="Arc 72">
                        <a:extLst>
                          <a:ext uri="{FF2B5EF4-FFF2-40B4-BE49-F238E27FC236}">
                            <a16:creationId xmlns:a16="http://schemas.microsoft.com/office/drawing/2014/main" id="{751366CD-3AF0-B24B-A140-A3A16B6EA421}"/>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Rectangle 73">
                        <a:extLst>
                          <a:ext uri="{FF2B5EF4-FFF2-40B4-BE49-F238E27FC236}">
                            <a16:creationId xmlns:a16="http://schemas.microsoft.com/office/drawing/2014/main" id="{9C31AB8E-C92D-FA4D-A1BB-56A443929793}"/>
                          </a:ext>
                        </a:extLst>
                      </p:cNvPr>
                      <p:cNvSpPr/>
                      <p:nvPr/>
                    </p:nvSpPr>
                    <p:spPr>
                      <a:xfrm>
                        <a:off x="7109319" y="1873512"/>
                        <a:ext cx="1115391" cy="338554"/>
                      </a:xfrm>
                      <a:prstGeom prst="rect">
                        <a:avLst/>
                      </a:prstGeom>
                    </p:spPr>
                    <p:txBody>
                      <a:bodyPr wrap="square">
                        <a:spAutoFit/>
                      </a:bodyPr>
                      <a:lstStyle/>
                      <a:p>
                        <a:r>
                          <a:rPr lang="en-US" sz="1600" dirty="0"/>
                          <a:t>Motor arm</a:t>
                        </a:r>
                        <a:endParaRPr lang="en-US" sz="1600" i="1" dirty="0"/>
                      </a:p>
                    </p:txBody>
                  </p:sp>
                  <p:sp>
                    <p:nvSpPr>
                      <p:cNvPr id="75" name="Rectangle 74">
                        <a:extLst>
                          <a:ext uri="{FF2B5EF4-FFF2-40B4-BE49-F238E27FC236}">
                            <a16:creationId xmlns:a16="http://schemas.microsoft.com/office/drawing/2014/main" id="{D7F40C2A-BBF6-AA4C-B87F-C22F6F741F3D}"/>
                          </a:ext>
                        </a:extLst>
                      </p:cNvPr>
                      <p:cNvSpPr/>
                      <p:nvPr/>
                    </p:nvSpPr>
                    <p:spPr>
                      <a:xfrm>
                        <a:off x="7724419" y="2145100"/>
                        <a:ext cx="993648" cy="584775"/>
                      </a:xfrm>
                      <a:prstGeom prst="rect">
                        <a:avLst/>
                      </a:prstGeom>
                    </p:spPr>
                    <p:txBody>
                      <a:bodyPr wrap="square">
                        <a:spAutoFit/>
                      </a:bodyPr>
                      <a:lstStyle/>
                      <a:p>
                        <a:r>
                          <a:rPr lang="en-US" sz="1600" dirty="0"/>
                          <a:t>Control rod</a:t>
                        </a:r>
                        <a:endParaRPr lang="en-US" sz="1600" i="1" dirty="0"/>
                      </a:p>
                    </p:txBody>
                  </p:sp>
                  <p:sp>
                    <p:nvSpPr>
                      <p:cNvPr id="76" name="Rectangle 75">
                        <a:extLst>
                          <a:ext uri="{FF2B5EF4-FFF2-40B4-BE49-F238E27FC236}">
                            <a16:creationId xmlns:a16="http://schemas.microsoft.com/office/drawing/2014/main" id="{82495DB3-991D-AE44-93D0-B0A2EFC3B8A0}"/>
                          </a:ext>
                        </a:extLst>
                      </p:cNvPr>
                      <p:cNvSpPr/>
                      <p:nvPr/>
                    </p:nvSpPr>
                    <p:spPr>
                      <a:xfrm>
                        <a:off x="7744962" y="4161681"/>
                        <a:ext cx="1071235" cy="584775"/>
                      </a:xfrm>
                      <a:prstGeom prst="rect">
                        <a:avLst/>
                      </a:prstGeom>
                    </p:spPr>
                    <p:txBody>
                      <a:bodyPr wrap="square">
                        <a:spAutoFit/>
                      </a:bodyPr>
                      <a:lstStyle/>
                      <a:p>
                        <a:r>
                          <a:rPr lang="en-US" sz="1600" dirty="0"/>
                          <a:t>Rotating tip panel</a:t>
                        </a:r>
                        <a:endParaRPr lang="en-US" sz="1600" i="1" dirty="0"/>
                      </a:p>
                    </p:txBody>
                  </p:sp>
                  <p:sp>
                    <p:nvSpPr>
                      <p:cNvPr id="77" name="Rectangle 76">
                        <a:extLst>
                          <a:ext uri="{FF2B5EF4-FFF2-40B4-BE49-F238E27FC236}">
                            <a16:creationId xmlns:a16="http://schemas.microsoft.com/office/drawing/2014/main" id="{D68C204B-9ECF-0047-918C-DFCA421F9AA6}"/>
                          </a:ext>
                        </a:extLst>
                      </p:cNvPr>
                      <p:cNvSpPr/>
                      <p:nvPr/>
                    </p:nvSpPr>
                    <p:spPr>
                      <a:xfrm>
                        <a:off x="6281233" y="4333990"/>
                        <a:ext cx="652005" cy="338554"/>
                      </a:xfrm>
                      <a:prstGeom prst="rect">
                        <a:avLst/>
                      </a:prstGeom>
                    </p:spPr>
                    <p:txBody>
                      <a:bodyPr wrap="square">
                        <a:spAutoFit/>
                      </a:bodyPr>
                      <a:lstStyle/>
                      <a:p>
                        <a:r>
                          <a:rPr lang="en-US" sz="1600" dirty="0"/>
                          <a:t>Pivot</a:t>
                        </a:r>
                        <a:endParaRPr lang="en-US" sz="1600" i="1" dirty="0"/>
                      </a:p>
                    </p:txBody>
                  </p:sp>
                  <p:sp>
                    <p:nvSpPr>
                      <p:cNvPr id="78" name="Rectangle 77">
                        <a:extLst>
                          <a:ext uri="{FF2B5EF4-FFF2-40B4-BE49-F238E27FC236}">
                            <a16:creationId xmlns:a16="http://schemas.microsoft.com/office/drawing/2014/main" id="{149B23A1-A0D3-4349-A884-7CD916441B3D}"/>
                          </a:ext>
                        </a:extLst>
                      </p:cNvPr>
                      <p:cNvSpPr/>
                      <p:nvPr/>
                    </p:nvSpPr>
                    <p:spPr>
                      <a:xfrm>
                        <a:off x="6957448" y="3079860"/>
                        <a:ext cx="727780" cy="830997"/>
                      </a:xfrm>
                      <a:prstGeom prst="rect">
                        <a:avLst/>
                      </a:prstGeom>
                    </p:spPr>
                    <p:txBody>
                      <a:bodyPr wrap="square">
                        <a:spAutoFit/>
                      </a:bodyPr>
                      <a:lstStyle/>
                      <a:p>
                        <a:r>
                          <a:rPr lang="en-US" sz="1600" dirty="0"/>
                          <a:t>Rect. main wing</a:t>
                        </a:r>
                        <a:endParaRPr lang="en-US" sz="1600" i="1" dirty="0"/>
                      </a:p>
                    </p:txBody>
                  </p:sp>
                  <p:cxnSp>
                    <p:nvCxnSpPr>
                      <p:cNvPr id="79" name="Straight Arrow Connector 78">
                        <a:extLst>
                          <a:ext uri="{FF2B5EF4-FFF2-40B4-BE49-F238E27FC236}">
                            <a16:creationId xmlns:a16="http://schemas.microsoft.com/office/drawing/2014/main" id="{8B3E5EFD-BD05-3E43-95DE-DFEA3CB137D6}"/>
                          </a:ext>
                        </a:extLst>
                      </p:cNvPr>
                      <p:cNvCxnSpPr>
                        <a:cxnSpLocks/>
                      </p:cNvCxnSpPr>
                      <p:nvPr/>
                    </p:nvCxnSpPr>
                    <p:spPr>
                      <a:xfrm flipH="1" flipV="1">
                        <a:off x="7496829" y="4454069"/>
                        <a:ext cx="314349" cy="1378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F25A978-EBEB-9143-9535-7756DB3E7D69}"/>
                          </a:ext>
                        </a:extLst>
                      </p:cNvPr>
                      <p:cNvCxnSpPr>
                        <a:cxnSpLocks/>
                      </p:cNvCxnSpPr>
                      <p:nvPr/>
                    </p:nvCxnSpPr>
                    <p:spPr>
                      <a:xfrm flipH="1">
                        <a:off x="7613310" y="2426836"/>
                        <a:ext cx="182880" cy="432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BBFD7BC-035E-534B-A6BB-93684B2C1A4A}"/>
                          </a:ext>
                        </a:extLst>
                      </p:cNvPr>
                      <p:cNvCxnSpPr>
                        <a:cxnSpLocks/>
                      </p:cNvCxnSpPr>
                      <p:nvPr/>
                    </p:nvCxnSpPr>
                    <p:spPr>
                      <a:xfrm>
                        <a:off x="6686461" y="2662881"/>
                        <a:ext cx="0" cy="158283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7123AFB-8582-DD41-BE24-7B9287FF3638}"/>
                          </a:ext>
                        </a:extLst>
                      </p:cNvPr>
                      <p:cNvCxnSpPr/>
                      <p:nvPr/>
                    </p:nvCxnSpPr>
                    <p:spPr>
                      <a:xfrm flipH="1">
                        <a:off x="6589774" y="266288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BF03D84-73E1-3A47-AAAB-F079264CB346}"/>
                          </a:ext>
                        </a:extLst>
                      </p:cNvPr>
                      <p:cNvCxnSpPr/>
                      <p:nvPr/>
                    </p:nvCxnSpPr>
                    <p:spPr>
                      <a:xfrm flipH="1">
                        <a:off x="6589774" y="424187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BC2BA10E-2DDB-7D40-B1EA-D6A4580CF6ED}"/>
                          </a:ext>
                        </a:extLst>
                      </p:cNvPr>
                      <p:cNvSpPr/>
                      <p:nvPr/>
                    </p:nvSpPr>
                    <p:spPr>
                      <a:xfrm>
                        <a:off x="6580906" y="3275246"/>
                        <a:ext cx="205167" cy="246221"/>
                      </a:xfrm>
                      <a:prstGeom prst="rect">
                        <a:avLst/>
                      </a:prstGeom>
                      <a:solidFill>
                        <a:schemeClr val="bg1"/>
                      </a:solidFill>
                    </p:spPr>
                    <p:txBody>
                      <a:bodyPr wrap="square" lIns="0" tIns="0" rIns="0" bIns="0" anchor="ctr" anchorCtr="1">
                        <a:spAutoFit/>
                      </a:bodyPr>
                      <a:lstStyle/>
                      <a:p>
                        <a:r>
                          <a:rPr lang="en-US" sz="1600" dirty="0"/>
                          <a:t>b</a:t>
                        </a:r>
                        <a:endParaRPr lang="en-US" sz="1600" i="1" dirty="0"/>
                      </a:p>
                    </p:txBody>
                  </p:sp>
                  <p:cxnSp>
                    <p:nvCxnSpPr>
                      <p:cNvPr id="85" name="Straight Arrow Connector 84">
                        <a:extLst>
                          <a:ext uri="{FF2B5EF4-FFF2-40B4-BE49-F238E27FC236}">
                            <a16:creationId xmlns:a16="http://schemas.microsoft.com/office/drawing/2014/main" id="{ADBE0064-937D-CC42-9870-EF356193010D}"/>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13C340D-5622-3547-9BB7-1D935B9B0C3C}"/>
                          </a:ext>
                        </a:extLst>
                      </p:cNvPr>
                      <p:cNvSpPr/>
                      <p:nvPr/>
                    </p:nvSpPr>
                    <p:spPr>
                      <a:xfrm>
                        <a:off x="7219826" y="2776941"/>
                        <a:ext cx="153672" cy="246221"/>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87" name="Rectangle 86">
                        <a:extLst>
                          <a:ext uri="{FF2B5EF4-FFF2-40B4-BE49-F238E27FC236}">
                            <a16:creationId xmlns:a16="http://schemas.microsoft.com/office/drawing/2014/main" id="{FB1F6674-2A61-9541-8BAF-2F84BAA8AA49}"/>
                          </a:ext>
                        </a:extLst>
                      </p:cNvPr>
                      <p:cNvSpPr/>
                      <p:nvPr/>
                    </p:nvSpPr>
                    <p:spPr>
                      <a:xfrm>
                        <a:off x="6899233" y="4290386"/>
                        <a:ext cx="252227" cy="307777"/>
                      </a:xfrm>
                      <a:prstGeom prst="rect">
                        <a:avLst/>
                      </a:prstGeom>
                    </p:spPr>
                    <p:txBody>
                      <a:bodyPr wrap="square">
                        <a:spAutoFit/>
                      </a:bodyPr>
                      <a:lstStyle/>
                      <a:p>
                        <a:r>
                          <a:rPr lang="en-US" sz="1400" i="1" dirty="0" err="1"/>
                          <a:t>Λ</a:t>
                        </a:r>
                        <a:endParaRPr lang="en-US" sz="1400" i="1" dirty="0"/>
                      </a:p>
                    </p:txBody>
                  </p:sp>
                  <p:cxnSp>
                    <p:nvCxnSpPr>
                      <p:cNvPr id="88" name="Straight Arrow Connector 87">
                        <a:extLst>
                          <a:ext uri="{FF2B5EF4-FFF2-40B4-BE49-F238E27FC236}">
                            <a16:creationId xmlns:a16="http://schemas.microsoft.com/office/drawing/2014/main" id="{F3497E03-C1DA-F346-9D67-85E2A2D93775}"/>
                          </a:ext>
                        </a:extLst>
                      </p:cNvPr>
                      <p:cNvCxnSpPr>
                        <a:cxnSpLocks/>
                        <a:endCxn id="69" idx="3"/>
                      </p:cNvCxnSpPr>
                      <p:nvPr/>
                    </p:nvCxnSpPr>
                    <p:spPr>
                      <a:xfrm flipV="1">
                        <a:off x="6735463" y="4241972"/>
                        <a:ext cx="178630" cy="16330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62AB7773-EE14-194C-93A1-680E442E16C4}"/>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E991354-5213-764A-9279-8837B9E4FF09}"/>
                        </a:ext>
                      </a:extLst>
                    </p:cNvPr>
                    <p:cNvSpPr/>
                    <p:nvPr/>
                  </p:nvSpPr>
                  <p:spPr>
                    <a:xfrm>
                      <a:off x="6164032" y="2543789"/>
                      <a:ext cx="874359" cy="400110"/>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63" name="Rectangle 62">
                      <a:extLst>
                        <a:ext uri="{FF2B5EF4-FFF2-40B4-BE49-F238E27FC236}">
                          <a16:creationId xmlns:a16="http://schemas.microsoft.com/office/drawing/2014/main" id="{C37D2FBF-116D-2948-9A9C-2E69ACEB3A88}"/>
                        </a:ext>
                      </a:extLst>
                    </p:cNvPr>
                    <p:cNvSpPr/>
                    <p:nvPr/>
                  </p:nvSpPr>
                  <p:spPr>
                    <a:xfrm>
                      <a:off x="7152797" y="3699230"/>
                      <a:ext cx="1140303" cy="400110"/>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64" name="Arc 63">
                      <a:extLst>
                        <a:ext uri="{FF2B5EF4-FFF2-40B4-BE49-F238E27FC236}">
                          <a16:creationId xmlns:a16="http://schemas.microsoft.com/office/drawing/2014/main" id="{2650E436-11DB-0541-8A0A-22AF9BF5D57C}"/>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33C1A9C4-CA37-AF44-8A6A-8E897359F789}"/>
                      </a:ext>
                    </a:extLst>
                  </p:cNvPr>
                  <p:cNvSpPr/>
                  <p:nvPr/>
                </p:nvSpPr>
                <p:spPr>
                  <a:xfrm>
                    <a:off x="7077495" y="3321013"/>
                    <a:ext cx="252227" cy="338554"/>
                  </a:xfrm>
                  <a:prstGeom prst="rect">
                    <a:avLst/>
                  </a:prstGeom>
                </p:spPr>
                <p:txBody>
                  <a:bodyPr wrap="square">
                    <a:spAutoFit/>
                  </a:bodyPr>
                  <a:lstStyle/>
                  <a:p>
                    <a:r>
                      <a:rPr lang="en-US" sz="1600" dirty="0"/>
                      <a:t>𝛬</a:t>
                    </a:r>
                  </a:p>
                </p:txBody>
              </p:sp>
            </p:grpSp>
          </p:grpSp>
        </p:grpSp>
        <p:sp>
          <p:nvSpPr>
            <p:cNvPr id="9" name="Rectangle 8">
              <a:extLst>
                <a:ext uri="{FF2B5EF4-FFF2-40B4-BE49-F238E27FC236}">
                  <a16:creationId xmlns:a16="http://schemas.microsoft.com/office/drawing/2014/main" id="{DB630BD7-C365-4232-96E3-1193A18CC9B1}"/>
                </a:ext>
              </a:extLst>
            </p:cNvPr>
            <p:cNvSpPr/>
            <p:nvPr/>
          </p:nvSpPr>
          <p:spPr>
            <a:xfrm>
              <a:off x="563094" y="5111593"/>
              <a:ext cx="8031074" cy="461024"/>
            </a:xfrm>
            <a:prstGeom prst="rect">
              <a:avLst/>
            </a:prstGeom>
          </p:spPr>
          <p:txBody>
            <a:bodyPr wrap="square">
              <a:spAutoFit/>
            </a:bodyPr>
            <a:lstStyle/>
            <a:p>
              <a:pPr marL="285750" indent="-285750">
                <a:lnSpc>
                  <a:spcPts val="3200"/>
                </a:lnSpc>
                <a:spcBef>
                  <a:spcPts val="600"/>
                </a:spcBef>
                <a:buFont typeface="Arial" panose="020B0604020202020204" pitchFamily="34" charset="0"/>
                <a:buChar char="•"/>
              </a:pPr>
              <a:r>
                <a:rPr lang="en-US" dirty="0"/>
                <a:t>~1/8-circle tip panel rotates via a pivot, fully-retractable inside wing.</a:t>
              </a:r>
            </a:p>
          </p:txBody>
        </p:sp>
      </p:grpSp>
      <p:sp>
        <p:nvSpPr>
          <p:cNvPr id="10" name="Rectangle 9">
            <a:extLst>
              <a:ext uri="{FF2B5EF4-FFF2-40B4-BE49-F238E27FC236}">
                <a16:creationId xmlns:a16="http://schemas.microsoft.com/office/drawing/2014/main" id="{B9D45719-8967-4A53-AAE9-F1992E5E95A8}"/>
              </a:ext>
            </a:extLst>
          </p:cNvPr>
          <p:cNvSpPr/>
          <p:nvPr/>
        </p:nvSpPr>
        <p:spPr>
          <a:xfrm>
            <a:off x="585216" y="5587149"/>
            <a:ext cx="9066842" cy="948337"/>
          </a:xfrm>
          <a:prstGeom prst="rect">
            <a:avLst/>
          </a:prstGeom>
        </p:spPr>
        <p:txBody>
          <a:bodyPr wrap="square">
            <a:spAutoFit/>
          </a:bodyPr>
          <a:lstStyle/>
          <a:p>
            <a:pPr marL="285750" indent="-285750">
              <a:lnSpc>
                <a:spcPts val="3200"/>
              </a:lnSpc>
              <a:spcBef>
                <a:spcPts val="600"/>
              </a:spcBef>
              <a:buFont typeface="Arial" panose="020B0604020202020204" pitchFamily="34" charset="0"/>
              <a:buChar char="•"/>
            </a:pPr>
            <a:r>
              <a:rPr lang="en-US" dirty="0"/>
              <a:t>Panel driven by DC servomotor + arm, via control rod through inside of wing.</a:t>
            </a:r>
          </a:p>
          <a:p>
            <a:pPr marL="285750" indent="-285750">
              <a:lnSpc>
                <a:spcPts val="3200"/>
              </a:lnSpc>
              <a:spcBef>
                <a:spcPts val="600"/>
              </a:spcBef>
              <a:buFont typeface="Arial" panose="020B0604020202020204" pitchFamily="34" charset="0"/>
              <a:buChar char="•"/>
            </a:pPr>
            <a:r>
              <a:rPr lang="en-US" dirty="0"/>
              <a:t>ATI Gamma transducer is used for force measurements.</a:t>
            </a:r>
          </a:p>
        </p:txBody>
      </p:sp>
    </p:spTree>
    <p:extLst>
      <p:ext uri="{BB962C8B-B14F-4D97-AF65-F5344CB8AC3E}">
        <p14:creationId xmlns:p14="http://schemas.microsoft.com/office/powerpoint/2010/main" val="194102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96F7B4-2062-47CA-9AB5-D4859C816EFA}"/>
              </a:ext>
            </a:extLst>
          </p:cNvPr>
          <p:cNvSpPr>
            <a:spLocks noGrp="1"/>
          </p:cNvSpPr>
          <p:nvPr>
            <p:ph type="sldNum" sz="quarter" idx="12"/>
          </p:nvPr>
        </p:nvSpPr>
        <p:spPr/>
        <p:txBody>
          <a:bodyPr/>
          <a:lstStyle/>
          <a:p>
            <a:fld id="{15530B12-77AA-4F8A-BB96-7B022F2BE984}" type="slidenum">
              <a:rPr lang="en-US" smtClean="0"/>
              <a:t>2</a:t>
            </a:fld>
            <a:endParaRPr lang="en-US"/>
          </a:p>
        </p:txBody>
      </p:sp>
      <p:sp>
        <p:nvSpPr>
          <p:cNvPr id="3" name="TextBox 2">
            <a:extLst>
              <a:ext uri="{FF2B5EF4-FFF2-40B4-BE49-F238E27FC236}">
                <a16:creationId xmlns:a16="http://schemas.microsoft.com/office/drawing/2014/main" id="{2F698AFA-C90E-49BC-B6B7-5B0FFDCEE8A9}"/>
              </a:ext>
            </a:extLst>
          </p:cNvPr>
          <p:cNvSpPr txBox="1"/>
          <p:nvPr/>
        </p:nvSpPr>
        <p:spPr>
          <a:xfrm>
            <a:off x="93288" y="136525"/>
            <a:ext cx="12098712" cy="769441"/>
          </a:xfrm>
          <a:prstGeom prst="rect">
            <a:avLst/>
          </a:prstGeom>
          <a:noFill/>
        </p:spPr>
        <p:txBody>
          <a:bodyPr wrap="square" rtlCol="0">
            <a:spAutoFit/>
          </a:bodyPr>
          <a:lstStyle/>
          <a:p>
            <a:pPr algn="ctr"/>
            <a:r>
              <a:rPr lang="en-US" sz="4400" dirty="0"/>
              <a:t>Unsteady Vortex Flows</a:t>
            </a:r>
          </a:p>
        </p:txBody>
      </p:sp>
      <p:pic>
        <p:nvPicPr>
          <p:cNvPr id="5" name="Picture 4">
            <a:extLst>
              <a:ext uri="{FF2B5EF4-FFF2-40B4-BE49-F238E27FC236}">
                <a16:creationId xmlns:a16="http://schemas.microsoft.com/office/drawing/2014/main" id="{94FDB9B1-89AD-421F-A43E-19537932DB2D}"/>
              </a:ext>
            </a:extLst>
          </p:cNvPr>
          <p:cNvPicPr>
            <a:picLocks noChangeAspect="1"/>
          </p:cNvPicPr>
          <p:nvPr/>
        </p:nvPicPr>
        <p:blipFill>
          <a:blip r:embed="rId3"/>
          <a:stretch>
            <a:fillRect/>
          </a:stretch>
        </p:blipFill>
        <p:spPr>
          <a:xfrm>
            <a:off x="550642" y="1557804"/>
            <a:ext cx="3033132" cy="3434576"/>
          </a:xfrm>
          <a:prstGeom prst="rect">
            <a:avLst/>
          </a:prstGeom>
        </p:spPr>
      </p:pic>
      <p:sp>
        <p:nvSpPr>
          <p:cNvPr id="6" name="Rectangle 5">
            <a:extLst>
              <a:ext uri="{FF2B5EF4-FFF2-40B4-BE49-F238E27FC236}">
                <a16:creationId xmlns:a16="http://schemas.microsoft.com/office/drawing/2014/main" id="{3B130DF1-A9C1-4C10-8AA5-27FDC64219F2}"/>
              </a:ext>
            </a:extLst>
          </p:cNvPr>
          <p:cNvSpPr/>
          <p:nvPr/>
        </p:nvSpPr>
        <p:spPr>
          <a:xfrm>
            <a:off x="1600990" y="4992380"/>
            <a:ext cx="1527534" cy="369332"/>
          </a:xfrm>
          <a:prstGeom prst="rect">
            <a:avLst/>
          </a:prstGeom>
        </p:spPr>
        <p:txBody>
          <a:bodyPr wrap="none">
            <a:spAutoFit/>
          </a:bodyPr>
          <a:lstStyle/>
          <a:p>
            <a:r>
              <a:rPr lang="en-US" dirty="0">
                <a:solidFill>
                  <a:srgbClr val="003A70"/>
                </a:solidFill>
                <a:latin typeface="Lato"/>
              </a:rPr>
              <a:t>Aircraft Wing</a:t>
            </a:r>
            <a:endParaRPr lang="en-US" dirty="0"/>
          </a:p>
        </p:txBody>
      </p:sp>
      <p:pic>
        <p:nvPicPr>
          <p:cNvPr id="8" name="Picture 7">
            <a:extLst>
              <a:ext uri="{FF2B5EF4-FFF2-40B4-BE49-F238E27FC236}">
                <a16:creationId xmlns:a16="http://schemas.microsoft.com/office/drawing/2014/main" id="{AC6ABDBA-B8E3-4E83-BC20-02DA5448F4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05021" y="4393005"/>
            <a:ext cx="2743200" cy="1829715"/>
          </a:xfrm>
          <a:prstGeom prst="rect">
            <a:avLst/>
          </a:prstGeom>
        </p:spPr>
      </p:pic>
      <p:sp>
        <p:nvSpPr>
          <p:cNvPr id="9" name="Rectangle 8">
            <a:extLst>
              <a:ext uri="{FF2B5EF4-FFF2-40B4-BE49-F238E27FC236}">
                <a16:creationId xmlns:a16="http://schemas.microsoft.com/office/drawing/2014/main" id="{04AB5CEB-B27A-4D51-9E3F-CC1C7CDEA9A3}"/>
              </a:ext>
            </a:extLst>
          </p:cNvPr>
          <p:cNvSpPr/>
          <p:nvPr/>
        </p:nvSpPr>
        <p:spPr>
          <a:xfrm>
            <a:off x="5572408" y="6234312"/>
            <a:ext cx="808426" cy="369332"/>
          </a:xfrm>
          <a:prstGeom prst="rect">
            <a:avLst/>
          </a:prstGeom>
        </p:spPr>
        <p:txBody>
          <a:bodyPr wrap="none">
            <a:spAutoFit/>
          </a:bodyPr>
          <a:lstStyle/>
          <a:p>
            <a:r>
              <a:rPr lang="en-US" dirty="0">
                <a:solidFill>
                  <a:srgbClr val="003A70"/>
                </a:solidFill>
                <a:latin typeface="Lato"/>
              </a:rPr>
              <a:t>Drone</a:t>
            </a:r>
            <a:endParaRPr lang="en-US" dirty="0"/>
          </a:p>
        </p:txBody>
      </p:sp>
      <p:pic>
        <p:nvPicPr>
          <p:cNvPr id="11" name="Picture 10">
            <a:extLst>
              <a:ext uri="{FF2B5EF4-FFF2-40B4-BE49-F238E27FC236}">
                <a16:creationId xmlns:a16="http://schemas.microsoft.com/office/drawing/2014/main" id="{D37A4EF9-6996-4021-90BA-1AC49B132E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71621" y="1192758"/>
            <a:ext cx="3810000" cy="2438400"/>
          </a:xfrm>
          <a:prstGeom prst="rect">
            <a:avLst/>
          </a:prstGeom>
        </p:spPr>
      </p:pic>
      <p:sp>
        <p:nvSpPr>
          <p:cNvPr id="12" name="Rectangle 11">
            <a:extLst>
              <a:ext uri="{FF2B5EF4-FFF2-40B4-BE49-F238E27FC236}">
                <a16:creationId xmlns:a16="http://schemas.microsoft.com/office/drawing/2014/main" id="{A435C101-CE8E-4EF5-9B3A-98BC7819BE03}"/>
              </a:ext>
            </a:extLst>
          </p:cNvPr>
          <p:cNvSpPr/>
          <p:nvPr/>
        </p:nvSpPr>
        <p:spPr>
          <a:xfrm>
            <a:off x="4861652" y="3642749"/>
            <a:ext cx="2561983" cy="369332"/>
          </a:xfrm>
          <a:prstGeom prst="rect">
            <a:avLst/>
          </a:prstGeom>
        </p:spPr>
        <p:txBody>
          <a:bodyPr wrap="none">
            <a:spAutoFit/>
          </a:bodyPr>
          <a:lstStyle/>
          <a:p>
            <a:r>
              <a:rPr lang="en-US" dirty="0">
                <a:solidFill>
                  <a:srgbClr val="003A70"/>
                </a:solidFill>
                <a:latin typeface="Lato"/>
              </a:rPr>
              <a:t>MAV (Micro Air vehicle)</a:t>
            </a:r>
            <a:endParaRPr lang="en-US" dirty="0"/>
          </a:p>
        </p:txBody>
      </p:sp>
      <p:pic>
        <p:nvPicPr>
          <p:cNvPr id="1026" name="Picture 2" descr="Three-dimensional viscous wake flow in fish swimming - A CFD study -  ScienceDirect">
            <a:extLst>
              <a:ext uri="{FF2B5EF4-FFF2-40B4-BE49-F238E27FC236}">
                <a16:creationId xmlns:a16="http://schemas.microsoft.com/office/drawing/2014/main" id="{7E1C00DD-CE3A-452C-A59E-93C73FCA2BA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08228" y="1884289"/>
            <a:ext cx="2980104" cy="281141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E43037B-314E-4BCB-895A-6AF348F74BB4}"/>
              </a:ext>
            </a:extLst>
          </p:cNvPr>
          <p:cNvSpPr/>
          <p:nvPr/>
        </p:nvSpPr>
        <p:spPr>
          <a:xfrm>
            <a:off x="9513940" y="4807714"/>
            <a:ext cx="1659621" cy="369332"/>
          </a:xfrm>
          <a:prstGeom prst="rect">
            <a:avLst/>
          </a:prstGeom>
        </p:spPr>
        <p:txBody>
          <a:bodyPr wrap="none">
            <a:spAutoFit/>
          </a:bodyPr>
          <a:lstStyle/>
          <a:p>
            <a:r>
              <a:rPr lang="en-US" dirty="0">
                <a:solidFill>
                  <a:srgbClr val="003A70"/>
                </a:solidFill>
                <a:latin typeface="Lato"/>
              </a:rPr>
              <a:t>Bio propulsion</a:t>
            </a:r>
            <a:endParaRPr lang="en-US" dirty="0"/>
          </a:p>
        </p:txBody>
      </p:sp>
    </p:spTree>
    <p:extLst>
      <p:ext uri="{BB962C8B-B14F-4D97-AF65-F5344CB8AC3E}">
        <p14:creationId xmlns:p14="http://schemas.microsoft.com/office/powerpoint/2010/main" val="1416390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442" y="5625473"/>
            <a:ext cx="8385676" cy="1169551"/>
          </a:xfrm>
          <a:prstGeom prst="rect">
            <a:avLst/>
          </a:prstGeom>
          <a:noFill/>
        </p:spPr>
        <p:txBody>
          <a:bodyPr wrap="square" rtlCol="0">
            <a:spAutoFit/>
          </a:bodyPr>
          <a:lstStyle/>
          <a:p>
            <a:pPr marL="285750" indent="-285750">
              <a:lnSpc>
                <a:spcPts val="2400"/>
              </a:lnSpc>
              <a:spcBef>
                <a:spcPts val="600"/>
              </a:spcBef>
              <a:buFont typeface="Arial" panose="020B0604020202020204" pitchFamily="34" charset="0"/>
              <a:buChar char="•"/>
            </a:pPr>
            <a:r>
              <a:rPr lang="en-US" sz="2000" dirty="0"/>
              <a:t>Neutrally buoyant dye through gravity-feed system.</a:t>
            </a:r>
          </a:p>
          <a:p>
            <a:pPr marL="285750" indent="-285750">
              <a:lnSpc>
                <a:spcPts val="2400"/>
              </a:lnSpc>
              <a:spcBef>
                <a:spcPts val="600"/>
              </a:spcBef>
              <a:buFont typeface="Arial" panose="020B0604020202020204" pitchFamily="34" charset="0"/>
              <a:buChar char="•"/>
            </a:pPr>
            <a:r>
              <a:rPr lang="en-US" sz="2000" dirty="0"/>
              <a:t>Dye ports: along LE, at TE corner (internal); along tip aft of pivot (external).</a:t>
            </a:r>
          </a:p>
          <a:p>
            <a:pPr marL="285750" indent="-285750">
              <a:lnSpc>
                <a:spcPts val="2400"/>
              </a:lnSpc>
              <a:spcBef>
                <a:spcPts val="600"/>
              </a:spcBef>
              <a:buFont typeface="Arial" panose="020B0604020202020204" pitchFamily="34" charset="0"/>
              <a:buChar char="•"/>
            </a:pPr>
            <a:r>
              <a:rPr lang="en-US" sz="2000" dirty="0"/>
              <a:t>3 orthogonal HD cameras; white lighting against white backgrounds.</a:t>
            </a:r>
          </a:p>
        </p:txBody>
      </p:sp>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solidFill>
                  <a:schemeClr val="accent1"/>
                </a:solidFill>
              </a:rPr>
              <a:t>Experimental setup: dye visualization</a:t>
            </a:r>
          </a:p>
        </p:txBody>
      </p:sp>
      <p:sp>
        <p:nvSpPr>
          <p:cNvPr id="64" name="Rectangle 63">
            <a:extLst>
              <a:ext uri="{FF2B5EF4-FFF2-40B4-BE49-F238E27FC236}">
                <a16:creationId xmlns:a16="http://schemas.microsoft.com/office/drawing/2014/main" id="{FF89297E-D81F-7C4D-9D3D-BA46E200C9B7}"/>
              </a:ext>
            </a:extLst>
          </p:cNvPr>
          <p:cNvSpPr/>
          <p:nvPr/>
        </p:nvSpPr>
        <p:spPr>
          <a:xfrm>
            <a:off x="10785294" y="6356786"/>
            <a:ext cx="763165" cy="584775"/>
          </a:xfrm>
          <a:prstGeom prst="rect">
            <a:avLst/>
          </a:prstGeom>
        </p:spPr>
        <p:txBody>
          <a:bodyPr wrap="square">
            <a:spAutoFit/>
          </a:bodyPr>
          <a:lstStyle/>
          <a:p>
            <a:r>
              <a:rPr lang="en-US" sz="1600" dirty="0"/>
              <a:t>Not to scale</a:t>
            </a:r>
            <a:endParaRPr lang="en-US" sz="1600" i="1" dirty="0"/>
          </a:p>
        </p:txBody>
      </p:sp>
      <p:grpSp>
        <p:nvGrpSpPr>
          <p:cNvPr id="3" name="Group 2">
            <a:extLst>
              <a:ext uri="{FF2B5EF4-FFF2-40B4-BE49-F238E27FC236}">
                <a16:creationId xmlns:a16="http://schemas.microsoft.com/office/drawing/2014/main" id="{EA2777DB-0298-4899-A315-80AC5C84C6FE}"/>
              </a:ext>
            </a:extLst>
          </p:cNvPr>
          <p:cNvGrpSpPr/>
          <p:nvPr/>
        </p:nvGrpSpPr>
        <p:grpSpPr>
          <a:xfrm>
            <a:off x="8368491" y="4950147"/>
            <a:ext cx="3449547" cy="1888131"/>
            <a:chOff x="8368491" y="4950147"/>
            <a:chExt cx="3449547" cy="1888131"/>
          </a:xfrm>
        </p:grpSpPr>
        <p:sp>
          <p:nvSpPr>
            <p:cNvPr id="60" name="Cube 59">
              <a:extLst>
                <a:ext uri="{FF2B5EF4-FFF2-40B4-BE49-F238E27FC236}">
                  <a16:creationId xmlns:a16="http://schemas.microsoft.com/office/drawing/2014/main" id="{D9EA687A-6409-D540-8864-C40345AA905D}"/>
                </a:ext>
              </a:extLst>
            </p:cNvPr>
            <p:cNvSpPr/>
            <p:nvPr/>
          </p:nvSpPr>
          <p:spPr>
            <a:xfrm>
              <a:off x="8697342" y="5889428"/>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a:extLst>
                <a:ext uri="{FF2B5EF4-FFF2-40B4-BE49-F238E27FC236}">
                  <a16:creationId xmlns:a16="http://schemas.microsoft.com/office/drawing/2014/main" id="{D625CDA8-50AA-3746-ACFE-498CB158BDF1}"/>
                </a:ext>
              </a:extLst>
            </p:cNvPr>
            <p:cNvSpPr/>
            <p:nvPr/>
          </p:nvSpPr>
          <p:spPr>
            <a:xfrm>
              <a:off x="10487428" y="6238620"/>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4275029A-4407-B240-AA6E-D9C1FC8A7039}"/>
                </a:ext>
              </a:extLst>
            </p:cNvPr>
            <p:cNvSpPr/>
            <p:nvPr/>
          </p:nvSpPr>
          <p:spPr>
            <a:xfrm>
              <a:off x="10820246" y="5888213"/>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76E52095-C20D-9547-B739-56B81455DF96}"/>
                </a:ext>
              </a:extLst>
            </p:cNvPr>
            <p:cNvSpPr/>
            <p:nvPr/>
          </p:nvSpPr>
          <p:spPr>
            <a:xfrm>
              <a:off x="8368491" y="6238620"/>
              <a:ext cx="82296" cy="495443"/>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a:extLst>
                <a:ext uri="{FF2B5EF4-FFF2-40B4-BE49-F238E27FC236}">
                  <a16:creationId xmlns:a16="http://schemas.microsoft.com/office/drawing/2014/main" id="{669592AF-7A55-D84C-9256-076C79DA1537}"/>
                </a:ext>
              </a:extLst>
            </p:cNvPr>
            <p:cNvSpPr/>
            <p:nvPr/>
          </p:nvSpPr>
          <p:spPr>
            <a:xfrm>
              <a:off x="8401203" y="4950147"/>
              <a:ext cx="2460568" cy="1288473"/>
            </a:xfrm>
            <a:prstGeom prst="cube">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a:extLst>
                <a:ext uri="{FF2B5EF4-FFF2-40B4-BE49-F238E27FC236}">
                  <a16:creationId xmlns:a16="http://schemas.microsoft.com/office/drawing/2014/main" id="{AA1EC369-0299-574B-AF73-CAD791D10415}"/>
                </a:ext>
              </a:extLst>
            </p:cNvPr>
            <p:cNvSpPr/>
            <p:nvPr/>
          </p:nvSpPr>
          <p:spPr>
            <a:xfrm rot="5400000" flipH="1">
              <a:off x="10695518" y="5463370"/>
              <a:ext cx="157941" cy="124690"/>
            </a:xfrm>
            <a:prstGeom prst="can">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A3F50121-9C43-2947-84BE-2920E5C9ECE8}"/>
                </a:ext>
              </a:extLst>
            </p:cNvPr>
            <p:cNvSpPr/>
            <p:nvPr/>
          </p:nvSpPr>
          <p:spPr>
            <a:xfrm>
              <a:off x="10790521" y="5394878"/>
              <a:ext cx="257695" cy="274320"/>
            </a:xfrm>
            <a:prstGeom prst="cube">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D950D49F-2DCD-EF4E-9B25-15157A7E68B7}"/>
                </a:ext>
              </a:extLst>
            </p:cNvPr>
            <p:cNvSpPr/>
            <p:nvPr/>
          </p:nvSpPr>
          <p:spPr>
            <a:xfrm>
              <a:off x="9116713" y="6390037"/>
              <a:ext cx="257695" cy="274320"/>
            </a:xfrm>
            <a:prstGeom prst="cube">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an 45">
              <a:extLst>
                <a:ext uri="{FF2B5EF4-FFF2-40B4-BE49-F238E27FC236}">
                  <a16:creationId xmlns:a16="http://schemas.microsoft.com/office/drawing/2014/main" id="{9948DFA0-1C03-E743-AB79-54B6A396211E}"/>
                </a:ext>
              </a:extLst>
            </p:cNvPr>
            <p:cNvSpPr/>
            <p:nvPr/>
          </p:nvSpPr>
          <p:spPr>
            <a:xfrm flipH="1">
              <a:off x="9173519" y="6311066"/>
              <a:ext cx="157941" cy="124690"/>
            </a:xfrm>
            <a:prstGeom prst="can">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5FA938F-133E-C745-9F84-4E4F7BFBCEB5}"/>
                </a:ext>
              </a:extLst>
            </p:cNvPr>
            <p:cNvSpPr/>
            <p:nvPr/>
          </p:nvSpPr>
          <p:spPr>
            <a:xfrm>
              <a:off x="8927293" y="5574527"/>
              <a:ext cx="155448" cy="155448"/>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19317D2F-ABE7-EE45-B70A-F76E72946DF5}"/>
                </a:ext>
              </a:extLst>
            </p:cNvPr>
            <p:cNvSpPr/>
            <p:nvPr/>
          </p:nvSpPr>
          <p:spPr>
            <a:xfrm>
              <a:off x="8852475" y="5554808"/>
              <a:ext cx="257695" cy="274320"/>
            </a:xfrm>
            <a:prstGeom prst="cube">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3760CF9-091D-7946-B6BD-2A2FB715036A}"/>
                </a:ext>
              </a:extLst>
            </p:cNvPr>
            <p:cNvSpPr/>
            <p:nvPr/>
          </p:nvSpPr>
          <p:spPr>
            <a:xfrm>
              <a:off x="11024178" y="5060339"/>
              <a:ext cx="793860" cy="830997"/>
            </a:xfrm>
            <a:prstGeom prst="rect">
              <a:avLst/>
            </a:prstGeom>
          </p:spPr>
          <p:txBody>
            <a:bodyPr wrap="square">
              <a:spAutoFit/>
            </a:bodyPr>
            <a:lstStyle/>
            <a:p>
              <a:r>
                <a:rPr lang="en-US" sz="1600" dirty="0"/>
                <a:t>Aft-view camera</a:t>
              </a:r>
              <a:endParaRPr lang="en-US" sz="1600" i="1" dirty="0"/>
            </a:p>
          </p:txBody>
        </p:sp>
        <p:sp>
          <p:nvSpPr>
            <p:cNvPr id="62" name="Rectangle 61">
              <a:extLst>
                <a:ext uri="{FF2B5EF4-FFF2-40B4-BE49-F238E27FC236}">
                  <a16:creationId xmlns:a16="http://schemas.microsoft.com/office/drawing/2014/main" id="{BE1F2AC5-5661-0C4E-BC78-767DE5EDEB54}"/>
                </a:ext>
              </a:extLst>
            </p:cNvPr>
            <p:cNvSpPr/>
            <p:nvPr/>
          </p:nvSpPr>
          <p:spPr>
            <a:xfrm>
              <a:off x="8401203" y="5768115"/>
              <a:ext cx="1671642" cy="338554"/>
            </a:xfrm>
            <a:prstGeom prst="rect">
              <a:avLst/>
            </a:prstGeom>
          </p:spPr>
          <p:txBody>
            <a:bodyPr wrap="square">
              <a:spAutoFit/>
            </a:bodyPr>
            <a:lstStyle/>
            <a:p>
              <a:r>
                <a:rPr lang="en-US" sz="1600" dirty="0"/>
                <a:t>Top-view camera</a:t>
              </a:r>
              <a:endParaRPr lang="en-US" sz="1600" i="1" dirty="0"/>
            </a:p>
          </p:txBody>
        </p:sp>
        <p:sp>
          <p:nvSpPr>
            <p:cNvPr id="63" name="Rectangle 62">
              <a:extLst>
                <a:ext uri="{FF2B5EF4-FFF2-40B4-BE49-F238E27FC236}">
                  <a16:creationId xmlns:a16="http://schemas.microsoft.com/office/drawing/2014/main" id="{C72F3A32-7CEF-4E45-8DC3-4F808D9DA45E}"/>
                </a:ext>
              </a:extLst>
            </p:cNvPr>
            <p:cNvSpPr/>
            <p:nvPr/>
          </p:nvSpPr>
          <p:spPr>
            <a:xfrm>
              <a:off x="9336052" y="6253503"/>
              <a:ext cx="1024808" cy="584775"/>
            </a:xfrm>
            <a:prstGeom prst="rect">
              <a:avLst/>
            </a:prstGeom>
          </p:spPr>
          <p:txBody>
            <a:bodyPr wrap="square">
              <a:spAutoFit/>
            </a:bodyPr>
            <a:lstStyle/>
            <a:p>
              <a:r>
                <a:rPr lang="en-US" sz="1600" dirty="0"/>
                <a:t>End-view camera</a:t>
              </a:r>
              <a:endParaRPr lang="en-US" sz="1600" i="1" dirty="0"/>
            </a:p>
          </p:txBody>
        </p:sp>
        <p:grpSp>
          <p:nvGrpSpPr>
            <p:cNvPr id="69" name="Group 68">
              <a:extLst>
                <a:ext uri="{FF2B5EF4-FFF2-40B4-BE49-F238E27FC236}">
                  <a16:creationId xmlns:a16="http://schemas.microsoft.com/office/drawing/2014/main" id="{2C26A6D5-CEBD-374D-96AC-42F7C78EAC0C}"/>
                </a:ext>
              </a:extLst>
            </p:cNvPr>
            <p:cNvGrpSpPr/>
            <p:nvPr/>
          </p:nvGrpSpPr>
          <p:grpSpPr>
            <a:xfrm>
              <a:off x="9155498" y="5102100"/>
              <a:ext cx="349134" cy="758778"/>
              <a:chOff x="6317726" y="1856528"/>
              <a:chExt cx="1489622" cy="2511420"/>
            </a:xfrm>
          </p:grpSpPr>
          <p:sp>
            <p:nvSpPr>
              <p:cNvPr id="70" name="Pie 69">
                <a:extLst>
                  <a:ext uri="{FF2B5EF4-FFF2-40B4-BE49-F238E27FC236}">
                    <a16:creationId xmlns:a16="http://schemas.microsoft.com/office/drawing/2014/main" id="{A378E70A-EAFD-2143-88A2-A2F02EDCC28B}"/>
                  </a:ext>
                </a:extLst>
              </p:cNvPr>
              <p:cNvSpPr/>
              <p:nvPr/>
            </p:nvSpPr>
            <p:spPr>
              <a:xfrm>
                <a:off x="6317726" y="2904908"/>
                <a:ext cx="1463040" cy="1463040"/>
              </a:xfrm>
              <a:prstGeom prst="pie">
                <a:avLst>
                  <a:gd name="adj1" fmla="val 0"/>
                  <a:gd name="adj2" fmla="val 2673041"/>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ectangle 72">
                <a:extLst>
                  <a:ext uri="{FF2B5EF4-FFF2-40B4-BE49-F238E27FC236}">
                    <a16:creationId xmlns:a16="http://schemas.microsoft.com/office/drawing/2014/main" id="{C69F97A4-4983-D242-B158-0DD77E977C77}"/>
                  </a:ext>
                </a:extLst>
              </p:cNvPr>
              <p:cNvSpPr/>
              <p:nvPr/>
            </p:nvSpPr>
            <p:spPr>
              <a:xfrm>
                <a:off x="7031171" y="1856528"/>
                <a:ext cx="776177" cy="181669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413DFE8-A226-304F-A18C-BCD68A63BB1D}"/>
                  </a:ext>
                </a:extLst>
              </p:cNvPr>
              <p:cNvSpPr/>
              <p:nvPr/>
            </p:nvSpPr>
            <p:spPr>
              <a:xfrm>
                <a:off x="7018422" y="359813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C6F1672-A200-A54A-B51D-C6BE1873C8A7}"/>
                </a:ext>
              </a:extLst>
            </p:cNvPr>
            <p:cNvSpPr/>
            <p:nvPr/>
          </p:nvSpPr>
          <p:spPr>
            <a:xfrm>
              <a:off x="9284744" y="5233961"/>
              <a:ext cx="470514"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FC47269-B2E2-B04F-BBF4-01A2214175B5}"/>
                </a:ext>
              </a:extLst>
            </p:cNvPr>
            <p:cNvCxnSpPr>
              <a:cxnSpLocks/>
            </p:cNvCxnSpPr>
            <p:nvPr/>
          </p:nvCxnSpPr>
          <p:spPr>
            <a:xfrm flipH="1">
              <a:off x="9130558" y="5436231"/>
              <a:ext cx="274320" cy="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38131937-3DD7-AB4A-ABE1-E854EDF430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659" t="14788" r="13564" b="14666"/>
          <a:stretch/>
        </p:blipFill>
        <p:spPr>
          <a:xfrm>
            <a:off x="578679" y="1069829"/>
            <a:ext cx="6358149" cy="4431207"/>
          </a:xfrm>
          <a:prstGeom prst="rect">
            <a:avLst/>
          </a:prstGeom>
        </p:spPr>
      </p:pic>
      <p:pic>
        <p:nvPicPr>
          <p:cNvPr id="22" name="Picture 21">
            <a:extLst>
              <a:ext uri="{FF2B5EF4-FFF2-40B4-BE49-F238E27FC236}">
                <a16:creationId xmlns:a16="http://schemas.microsoft.com/office/drawing/2014/main" id="{11A1F40B-057E-4A43-8566-DCDBC63246F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0913" t="28364" r="30332" b="19879"/>
          <a:stretch/>
        </p:blipFill>
        <p:spPr>
          <a:xfrm>
            <a:off x="8350142" y="878950"/>
            <a:ext cx="2780313" cy="3867080"/>
          </a:xfrm>
          <a:prstGeom prst="rect">
            <a:avLst/>
          </a:prstGeom>
        </p:spPr>
      </p:pic>
      <p:sp>
        <p:nvSpPr>
          <p:cNvPr id="2" name="Slide Number Placeholder 1">
            <a:extLst>
              <a:ext uri="{FF2B5EF4-FFF2-40B4-BE49-F238E27FC236}">
                <a16:creationId xmlns:a16="http://schemas.microsoft.com/office/drawing/2014/main" id="{1BB95594-6455-416E-AE41-80B19B26CB3F}"/>
              </a:ext>
            </a:extLst>
          </p:cNvPr>
          <p:cNvSpPr>
            <a:spLocks noGrp="1"/>
          </p:cNvSpPr>
          <p:nvPr>
            <p:ph type="sldNum" sz="quarter" idx="12"/>
          </p:nvPr>
        </p:nvSpPr>
        <p:spPr>
          <a:xfrm>
            <a:off x="9385211" y="6480834"/>
            <a:ext cx="2743200" cy="365125"/>
          </a:xfrm>
        </p:spPr>
        <p:txBody>
          <a:bodyPr/>
          <a:lstStyle/>
          <a:p>
            <a:fld id="{15530B12-77AA-4F8A-BB96-7B022F2BE984}" type="slidenum">
              <a:rPr lang="en-US" smtClean="0"/>
              <a:t>20</a:t>
            </a:fld>
            <a:endParaRPr lang="en-US" dirty="0"/>
          </a:p>
        </p:txBody>
      </p:sp>
    </p:spTree>
    <p:extLst>
      <p:ext uri="{BB962C8B-B14F-4D97-AF65-F5344CB8AC3E}">
        <p14:creationId xmlns:p14="http://schemas.microsoft.com/office/powerpoint/2010/main" val="92551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21</a:t>
            </a:fld>
            <a:endParaRPr lang="en-US"/>
          </a:p>
        </p:txBody>
      </p:sp>
      <p:sp>
        <p:nvSpPr>
          <p:cNvPr id="171" name="TextBox 170"/>
          <p:cNvSpPr txBox="1"/>
          <p:nvPr/>
        </p:nvSpPr>
        <p:spPr>
          <a:xfrm>
            <a:off x="7982731" y="6407723"/>
            <a:ext cx="1645920" cy="369332"/>
          </a:xfrm>
          <a:prstGeom prst="rect">
            <a:avLst/>
          </a:prstGeom>
          <a:noFill/>
        </p:spPr>
        <p:txBody>
          <a:bodyPr wrap="square" rtlCol="0">
            <a:spAutoFit/>
          </a:bodyPr>
          <a:lstStyle/>
          <a:p>
            <a:r>
              <a:rPr lang="en-US" dirty="0"/>
              <a:t>*Not to scale</a:t>
            </a:r>
          </a:p>
        </p:txBody>
      </p:sp>
      <p:sp>
        <p:nvSpPr>
          <p:cNvPr id="175" name="Right Arrow 174"/>
          <p:cNvSpPr/>
          <p:nvPr/>
        </p:nvSpPr>
        <p:spPr>
          <a:xfrm>
            <a:off x="7093619" y="849903"/>
            <a:ext cx="754006" cy="15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068901" y="5476298"/>
            <a:ext cx="1270288" cy="646331"/>
          </a:xfrm>
          <a:prstGeom prst="rect">
            <a:avLst/>
          </a:prstGeom>
          <a:noFill/>
        </p:spPr>
        <p:txBody>
          <a:bodyPr wrap="square" rtlCol="0">
            <a:spAutoFit/>
          </a:bodyPr>
          <a:lstStyle/>
          <a:p>
            <a:r>
              <a:rPr lang="en-US" dirty="0"/>
              <a:t>Dual-head laser</a:t>
            </a:r>
          </a:p>
        </p:txBody>
      </p:sp>
      <p:sp>
        <p:nvSpPr>
          <p:cNvPr id="179" name="TextBox 178"/>
          <p:cNvSpPr txBox="1"/>
          <p:nvPr/>
        </p:nvSpPr>
        <p:spPr>
          <a:xfrm>
            <a:off x="6919514" y="2574523"/>
            <a:ext cx="1030995" cy="369332"/>
          </a:xfrm>
          <a:prstGeom prst="rect">
            <a:avLst/>
          </a:prstGeom>
          <a:noFill/>
        </p:spPr>
        <p:txBody>
          <a:bodyPr wrap="square" rtlCol="0">
            <a:spAutoFit/>
          </a:bodyPr>
          <a:lstStyle/>
          <a:p>
            <a:r>
              <a:rPr lang="en-US" dirty="0"/>
              <a:t>Wing</a:t>
            </a:r>
          </a:p>
        </p:txBody>
      </p:sp>
      <p:sp>
        <p:nvSpPr>
          <p:cNvPr id="174" name="TextBox 173"/>
          <p:cNvSpPr txBox="1"/>
          <p:nvPr/>
        </p:nvSpPr>
        <p:spPr>
          <a:xfrm>
            <a:off x="5697461" y="730061"/>
            <a:ext cx="1492122" cy="369332"/>
          </a:xfrm>
          <a:prstGeom prst="rect">
            <a:avLst/>
          </a:prstGeom>
          <a:noFill/>
        </p:spPr>
        <p:txBody>
          <a:bodyPr wrap="square" rtlCol="0">
            <a:spAutoFit/>
          </a:bodyPr>
          <a:lstStyle/>
          <a:p>
            <a:r>
              <a:rPr lang="en-US" dirty="0"/>
              <a:t>Tow direction</a:t>
            </a:r>
          </a:p>
        </p:txBody>
      </p:sp>
      <p:grpSp>
        <p:nvGrpSpPr>
          <p:cNvPr id="173" name="Group 172"/>
          <p:cNvGrpSpPr/>
          <p:nvPr/>
        </p:nvGrpSpPr>
        <p:grpSpPr>
          <a:xfrm>
            <a:off x="4574121" y="1072169"/>
            <a:ext cx="6269734" cy="5205699"/>
            <a:chOff x="3058295" y="1177350"/>
            <a:chExt cx="6269734" cy="5205699"/>
          </a:xfrm>
        </p:grpSpPr>
        <p:grpSp>
          <p:nvGrpSpPr>
            <p:cNvPr id="8" name="Group 7"/>
            <p:cNvGrpSpPr/>
            <p:nvPr/>
          </p:nvGrpSpPr>
          <p:grpSpPr>
            <a:xfrm>
              <a:off x="3061251" y="1280158"/>
              <a:ext cx="6209969" cy="3188473"/>
              <a:chOff x="3061251" y="2210462"/>
              <a:chExt cx="6209969" cy="3188473"/>
            </a:xfrm>
          </p:grpSpPr>
          <p:sp>
            <p:nvSpPr>
              <p:cNvPr id="4" name="Cube 3"/>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rapezoid 29"/>
            <p:cNvSpPr/>
            <p:nvPr/>
          </p:nvSpPr>
          <p:spPr>
            <a:xfrm flipV="1">
              <a:off x="6696357" y="4632150"/>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6591760" y="4586937"/>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7246239" y="4632151"/>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3059485" y="2003729"/>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3767947" y="1280158"/>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9208760" y="127220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183588" y="4906255"/>
              <a:ext cx="914796" cy="739472"/>
              <a:chOff x="4244345" y="5476775"/>
              <a:chExt cx="2118349" cy="1763866"/>
            </a:xfrm>
          </p:grpSpPr>
          <p:grpSp>
            <p:nvGrpSpPr>
              <p:cNvPr id="20" name="Group 19"/>
              <p:cNvGrpSpPr/>
              <p:nvPr/>
            </p:nvGrpSpPr>
            <p:grpSpPr>
              <a:xfrm>
                <a:off x="5923625" y="5476775"/>
                <a:ext cx="309736" cy="553918"/>
                <a:chOff x="5923625" y="5476775"/>
                <a:chExt cx="309736" cy="553918"/>
              </a:xfrm>
            </p:grpSpPr>
            <p:sp>
              <p:nvSpPr>
                <p:cNvPr id="15" name="Can 1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ube 1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rot="2640278">
              <a:off x="6618005" y="4321782"/>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flipV="1">
              <a:off x="6492502" y="1674795"/>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428092" y="2714324"/>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2024" y="2031000"/>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9317" y="4468631"/>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87992" y="3771315"/>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77591" y="3753852"/>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8440662" y="2005054"/>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7307967" y="3750708"/>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50" name="Cube 49"/>
            <p:cNvSpPr/>
            <p:nvPr/>
          </p:nvSpPr>
          <p:spPr>
            <a:xfrm>
              <a:off x="6719234" y="1667121"/>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734576" y="1603878"/>
              <a:ext cx="332697" cy="1651231"/>
              <a:chOff x="1104911" y="2784355"/>
              <a:chExt cx="467380" cy="2561518"/>
            </a:xfrm>
          </p:grpSpPr>
          <p:sp>
            <p:nvSpPr>
              <p:cNvPr id="60" name="Can 59"/>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ube 48"/>
            <p:cNvSpPr/>
            <p:nvPr/>
          </p:nvSpPr>
          <p:spPr>
            <a:xfrm>
              <a:off x="3827581" y="1546370"/>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rot="60000" flipV="1">
              <a:off x="6645748" y="2031295"/>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be 66"/>
            <p:cNvSpPr/>
            <p:nvPr/>
          </p:nvSpPr>
          <p:spPr>
            <a:xfrm>
              <a:off x="8439289" y="1270532"/>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3058295" y="1234734"/>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p:cNvSpPr/>
            <p:nvPr/>
          </p:nvSpPr>
          <p:spPr>
            <a:xfrm>
              <a:off x="3827766" y="123512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058295" y="2014213"/>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469947" y="1178096"/>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be 71"/>
            <p:cNvSpPr/>
            <p:nvPr/>
          </p:nvSpPr>
          <p:spPr>
            <a:xfrm>
              <a:off x="4875162" y="117735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a:off x="6288730" y="118609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7877079" y="1197114"/>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ube 84"/>
            <p:cNvSpPr/>
            <p:nvPr/>
          </p:nvSpPr>
          <p:spPr>
            <a:xfrm>
              <a:off x="5320842" y="2008403"/>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8238399" y="2016130"/>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5201478" y="3390475"/>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flipH="1">
              <a:off x="7593108" y="2984330"/>
              <a:ext cx="549511" cy="550570"/>
              <a:chOff x="10153782" y="3318499"/>
              <a:chExt cx="674643" cy="639430"/>
            </a:xfrm>
          </p:grpSpPr>
          <p:sp>
            <p:nvSpPr>
              <p:cNvPr id="91" name="Right Triangle 9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arallelogram 89"/>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Parallelogram 92"/>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527372" y="2966763"/>
              <a:ext cx="549511" cy="550570"/>
              <a:chOff x="10153782" y="3318499"/>
              <a:chExt cx="674643" cy="639430"/>
            </a:xfrm>
          </p:grpSpPr>
          <p:sp>
            <p:nvSpPr>
              <p:cNvPr id="104" name="Right Triangle 103"/>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212744" y="3017257"/>
              <a:ext cx="550760" cy="503391"/>
              <a:chOff x="10291916" y="3032236"/>
              <a:chExt cx="729010" cy="688140"/>
            </a:xfrm>
          </p:grpSpPr>
          <p:sp>
            <p:nvSpPr>
              <p:cNvPr id="114" name="Trapezoid 113"/>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flipH="1">
              <a:off x="6911772" y="3024390"/>
              <a:ext cx="550760" cy="503391"/>
              <a:chOff x="10291916" y="3032236"/>
              <a:chExt cx="729010" cy="688140"/>
            </a:xfrm>
          </p:grpSpPr>
          <p:sp>
            <p:nvSpPr>
              <p:cNvPr id="122" name="Trapezoid 12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Cube 148"/>
            <p:cNvSpPr/>
            <p:nvPr/>
          </p:nvSpPr>
          <p:spPr>
            <a:xfrm>
              <a:off x="5002500" y="3907915"/>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a:off x="8056596" y="3570604"/>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a:off x="7323787" y="363070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a:off x="6011943" y="3621363"/>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a:off x="5223882" y="3619642"/>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131942" y="3290050"/>
              <a:ext cx="612570" cy="575066"/>
            </a:xfrm>
            <a:prstGeom prst="rect">
              <a:avLst/>
            </a:prstGeom>
          </p:spPr>
        </p:pic>
        <p:sp>
          <p:nvSpPr>
            <p:cNvPr id="130" name="Oval 129">
              <a:extLst>
                <a:ext uri="{FF2B5EF4-FFF2-40B4-BE49-F238E27FC236}">
                  <a16:creationId xmlns:a16="http://schemas.microsoft.com/office/drawing/2014/main" id="{D5FA938F-133E-C745-9F84-4E4F7BFBCEB5}"/>
                </a:ext>
              </a:extLst>
            </p:cNvPr>
            <p:cNvSpPr/>
            <p:nvPr/>
          </p:nvSpPr>
          <p:spPr>
            <a:xfrm rot="21360000">
              <a:off x="6204405" y="3367268"/>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19317D2F-ABE7-EE45-B70A-F76E72946DF5}"/>
                </a:ext>
              </a:extLst>
            </p:cNvPr>
            <p:cNvSpPr/>
            <p:nvPr/>
          </p:nvSpPr>
          <p:spPr>
            <a:xfrm rot="38024">
              <a:off x="5943404" y="3378049"/>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5FA938F-133E-C745-9F84-4E4F7BFBCEB5}"/>
                </a:ext>
              </a:extLst>
            </p:cNvPr>
            <p:cNvSpPr/>
            <p:nvPr/>
          </p:nvSpPr>
          <p:spPr>
            <a:xfrm rot="16020000">
              <a:off x="7205931" y="3383192"/>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a:extLst>
                <a:ext uri="{FF2B5EF4-FFF2-40B4-BE49-F238E27FC236}">
                  <a16:creationId xmlns:a16="http://schemas.microsoft.com/office/drawing/2014/main" id="{19317D2F-ABE7-EE45-B70A-F76E72946DF5}"/>
                </a:ext>
              </a:extLst>
            </p:cNvPr>
            <p:cNvSpPr/>
            <p:nvPr/>
          </p:nvSpPr>
          <p:spPr>
            <a:xfrm rot="16200000">
              <a:off x="7236837" y="3359118"/>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83436" y="3313117"/>
              <a:ext cx="613643" cy="576072"/>
            </a:xfrm>
            <a:prstGeom prst="rect">
              <a:avLst/>
            </a:prstGeom>
          </p:spPr>
        </p:pic>
        <p:sp>
          <p:nvSpPr>
            <p:cNvPr id="164" name="Cube 163"/>
            <p:cNvSpPr/>
            <p:nvPr/>
          </p:nvSpPr>
          <p:spPr>
            <a:xfrm>
              <a:off x="5388508" y="537069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ube 164"/>
            <p:cNvSpPr/>
            <p:nvPr/>
          </p:nvSpPr>
          <p:spPr>
            <a:xfrm>
              <a:off x="5611175" y="5138316"/>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ube 165"/>
            <p:cNvSpPr/>
            <p:nvPr/>
          </p:nvSpPr>
          <p:spPr>
            <a:xfrm>
              <a:off x="7831699" y="537444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ube 166"/>
            <p:cNvSpPr/>
            <p:nvPr/>
          </p:nvSpPr>
          <p:spPr>
            <a:xfrm>
              <a:off x="8076581" y="5136324"/>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5387751" y="5142959"/>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p:cNvSpPr/>
            <p:nvPr/>
          </p:nvSpPr>
          <p:spPr>
            <a:xfrm>
              <a:off x="5728126" y="3714100"/>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ube 156"/>
            <p:cNvSpPr/>
            <p:nvPr/>
          </p:nvSpPr>
          <p:spPr>
            <a:xfrm>
              <a:off x="7755742" y="3684934"/>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1029809" y="3377596"/>
            <a:ext cx="1012807" cy="1114201"/>
            <a:chOff x="9513983" y="3515828"/>
            <a:chExt cx="1012807" cy="1114201"/>
          </a:xfrm>
        </p:grpSpPr>
        <p:sp>
          <p:nvSpPr>
            <p:cNvPr id="203" name="TextBox 202"/>
            <p:cNvSpPr txBox="1"/>
            <p:nvPr/>
          </p:nvSpPr>
          <p:spPr>
            <a:xfrm>
              <a:off x="10097694" y="4260697"/>
              <a:ext cx="403858" cy="369332"/>
            </a:xfrm>
            <a:prstGeom prst="rect">
              <a:avLst/>
            </a:prstGeom>
            <a:noFill/>
          </p:spPr>
          <p:txBody>
            <a:bodyPr wrap="square" rtlCol="0">
              <a:spAutoFit/>
            </a:bodyPr>
            <a:lstStyle/>
            <a:p>
              <a:r>
                <a:rPr lang="en-US" dirty="0"/>
                <a:t>X</a:t>
              </a:r>
            </a:p>
          </p:txBody>
        </p:sp>
        <p:cxnSp>
          <p:nvCxnSpPr>
            <p:cNvPr id="195" name="Straight Arrow Connector 194"/>
            <p:cNvCxnSpPr/>
            <p:nvPr/>
          </p:nvCxnSpPr>
          <p:spPr>
            <a:xfrm flipV="1">
              <a:off x="9628857" y="3889189"/>
              <a:ext cx="3016" cy="564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a:off x="9628856" y="4462997"/>
              <a:ext cx="454656" cy="4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9636230" y="4056144"/>
              <a:ext cx="310309" cy="397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9953913" y="3849001"/>
              <a:ext cx="572877" cy="369332"/>
            </a:xfrm>
            <a:prstGeom prst="rect">
              <a:avLst/>
            </a:prstGeom>
            <a:noFill/>
          </p:spPr>
          <p:txBody>
            <a:bodyPr wrap="square" rtlCol="0">
              <a:spAutoFit/>
            </a:bodyPr>
            <a:lstStyle/>
            <a:p>
              <a:r>
                <a:rPr lang="en-US" dirty="0"/>
                <a:t>Z</a:t>
              </a:r>
            </a:p>
          </p:txBody>
        </p:sp>
        <p:sp>
          <p:nvSpPr>
            <p:cNvPr id="205" name="TextBox 204"/>
            <p:cNvSpPr txBox="1"/>
            <p:nvPr/>
          </p:nvSpPr>
          <p:spPr>
            <a:xfrm>
              <a:off x="9513983" y="3515828"/>
              <a:ext cx="572877" cy="369332"/>
            </a:xfrm>
            <a:prstGeom prst="rect">
              <a:avLst/>
            </a:prstGeom>
            <a:noFill/>
          </p:spPr>
          <p:txBody>
            <a:bodyPr wrap="square" rtlCol="0">
              <a:spAutoFit/>
            </a:bodyPr>
            <a:lstStyle/>
            <a:p>
              <a:r>
                <a:rPr lang="en-US" dirty="0"/>
                <a:t>Y</a:t>
              </a:r>
            </a:p>
          </p:txBody>
        </p:sp>
      </p:gr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3B17542F-FB4D-DA49-8BC5-A5D4A04B8DAC}"/>
                  </a:ext>
                </a:extLst>
              </p:cNvPr>
              <p:cNvSpPr txBox="1"/>
              <p:nvPr/>
            </p:nvSpPr>
            <p:spPr>
              <a:xfrm>
                <a:off x="178355" y="768196"/>
                <a:ext cx="4319349" cy="5509200"/>
              </a:xfrm>
              <a:prstGeom prst="rect">
                <a:avLst/>
              </a:prstGeom>
              <a:noFill/>
            </p:spPr>
            <p:txBody>
              <a:bodyPr wrap="square" rtlCol="0">
                <a:spAutoFit/>
              </a:bodyPr>
              <a:lstStyle/>
              <a:p>
                <a:pPr marL="285750" indent="-285750">
                  <a:buFont typeface="Arial" panose="020B0604020202020204" pitchFamily="34" charset="0"/>
                  <a:buChar char="•"/>
                </a:pPr>
                <a:r>
                  <a:rPr lang="en-US" sz="2200" dirty="0"/>
                  <a:t>4D PTV: “shake-the-box” (STB)</a:t>
                </a:r>
                <a:endParaRPr lang="en-US" dirty="0"/>
              </a:p>
              <a:p>
                <a:pPr marL="742950" lvl="1" indent="-285750">
                  <a:spcBef>
                    <a:spcPts val="600"/>
                  </a:spcBef>
                  <a:buFont typeface="Courier New" panose="02070309020205020404" pitchFamily="49" charset="0"/>
                  <a:buChar char="o"/>
                </a:pPr>
                <a:r>
                  <a:rPr lang="en-US" dirty="0"/>
                  <a:t>Fluorescent particles, 100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m</a:t>
                </a:r>
              </a:p>
              <a:p>
                <a:pPr marL="742950" lvl="1" indent="-285750">
                  <a:spcBef>
                    <a:spcPts val="600"/>
                  </a:spcBef>
                  <a:buFont typeface="Courier New" panose="02070309020205020404" pitchFamily="49" charset="0"/>
                  <a:buChar char="o"/>
                </a:pPr>
                <a:r>
                  <a:rPr lang="en-US" dirty="0"/>
                  <a:t>Photonics dual-head </a:t>
                </a:r>
                <a:r>
                  <a:rPr lang="en-US" dirty="0" err="1"/>
                  <a:t>Nd:YLF</a:t>
                </a:r>
                <a:r>
                  <a:rPr lang="en-US" dirty="0"/>
                  <a:t> laser</a:t>
                </a:r>
              </a:p>
              <a:p>
                <a:pPr marL="742950" lvl="1" indent="-285750">
                  <a:spcBef>
                    <a:spcPts val="600"/>
                  </a:spcBef>
                  <a:buFont typeface="Courier New" panose="02070309020205020404" pitchFamily="49" charset="0"/>
                  <a:buChar char="o"/>
                </a:pPr>
                <a:r>
                  <a:rPr lang="en-US" dirty="0"/>
                  <a:t>4 high-speed 4MP CMOS cameras</a:t>
                </a:r>
              </a:p>
              <a:p>
                <a:pPr marL="742950" lvl="1" indent="-285750">
                  <a:spcBef>
                    <a:spcPts val="600"/>
                  </a:spcBef>
                  <a:buFont typeface="Courier New" panose="02070309020205020404" pitchFamily="49" charset="0"/>
                  <a:buChar char="o"/>
                </a:pPr>
                <a:r>
                  <a:rPr lang="en-US" dirty="0"/>
                  <a:t>Recording: 155 Hz during step-up; 66 Hz step-down</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3 streamwise-shifted volumes stitched; 5 realizations merged</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endParaRPr lang="en-US" sz="2200" dirty="0"/>
              </a:p>
              <a:p>
                <a:endParaRPr lang="en-US" sz="2200" dirty="0"/>
              </a:p>
              <a:p>
                <a:pPr marL="285750" indent="-285750">
                  <a:buFont typeface="Arial" panose="020B0604020202020204" pitchFamily="34" charset="0"/>
                  <a:buChar char="•"/>
                </a:pPr>
                <a:r>
                  <a:rPr lang="en-US" sz="2200" dirty="0" err="1"/>
                  <a:t>Lagrangian</a:t>
                </a:r>
                <a:r>
                  <a:rPr lang="en-US" sz="2200" dirty="0"/>
                  <a:t> to Eulerian velocity: “binning”—Gaussian-weighted avg. of PTV</a:t>
                </a:r>
              </a:p>
            </p:txBody>
          </p:sp>
        </mc:Choice>
        <mc:Fallback xmlns="">
          <p:sp>
            <p:nvSpPr>
              <p:cNvPr id="120" name="TextBox 119">
                <a:extLst>
                  <a:ext uri="{FF2B5EF4-FFF2-40B4-BE49-F238E27FC236}">
                    <a16:creationId xmlns:a16="http://schemas.microsoft.com/office/drawing/2014/main" id="{3B17542F-FB4D-DA49-8BC5-A5D4A04B8DAC}"/>
                  </a:ext>
                </a:extLst>
              </p:cNvPr>
              <p:cNvSpPr txBox="1">
                <a:spLocks noRot="1" noChangeAspect="1" noMove="1" noResize="1" noEditPoints="1" noAdjustHandles="1" noChangeArrowheads="1" noChangeShapeType="1" noTextEdit="1"/>
              </p:cNvSpPr>
              <p:nvPr/>
            </p:nvSpPr>
            <p:spPr>
              <a:xfrm>
                <a:off x="178355" y="768196"/>
                <a:ext cx="4319349" cy="5509200"/>
              </a:xfrm>
              <a:prstGeom prst="rect">
                <a:avLst/>
              </a:prstGeom>
              <a:blipFill>
                <a:blip r:embed="rId6"/>
                <a:stretch>
                  <a:fillRect l="-1551" t="-774" b="-1327"/>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43AE45D2-92FB-0144-8AC0-8348B1D0CC05}"/>
              </a:ext>
            </a:extLst>
          </p:cNvPr>
          <p:cNvGrpSpPr/>
          <p:nvPr/>
        </p:nvGrpSpPr>
        <p:grpSpPr>
          <a:xfrm>
            <a:off x="923905" y="3929727"/>
            <a:ext cx="2765715" cy="1095641"/>
            <a:chOff x="867445" y="4290026"/>
            <a:chExt cx="2765715" cy="1095641"/>
          </a:xfrm>
        </p:grpSpPr>
        <p:sp>
          <p:nvSpPr>
            <p:cNvPr id="111" name="Cube 110">
              <a:extLst>
                <a:ext uri="{FF2B5EF4-FFF2-40B4-BE49-F238E27FC236}">
                  <a16:creationId xmlns:a16="http://schemas.microsoft.com/office/drawing/2014/main" id="{6A89F355-8B8B-6149-8021-3D6353343900}"/>
                </a:ext>
              </a:extLst>
            </p:cNvPr>
            <p:cNvSpPr/>
            <p:nvPr/>
          </p:nvSpPr>
          <p:spPr>
            <a:xfrm>
              <a:off x="867445" y="4290026"/>
              <a:ext cx="1335428" cy="1095641"/>
            </a:xfrm>
            <a:prstGeom prst="cube">
              <a:avLst>
                <a:gd name="adj" fmla="val 30403"/>
              </a:avLst>
            </a:prstGeom>
            <a:solidFill>
              <a:srgbClr val="A0FC24">
                <a:alpha val="75000"/>
              </a:srgbClr>
            </a:solidFill>
            <a:ln>
              <a:solidFill>
                <a:srgbClr val="5AD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Cube 117">
              <a:extLst>
                <a:ext uri="{FF2B5EF4-FFF2-40B4-BE49-F238E27FC236}">
                  <a16:creationId xmlns:a16="http://schemas.microsoft.com/office/drawing/2014/main" id="{99177CFE-858D-9643-9692-3ED3C0702442}"/>
                </a:ext>
              </a:extLst>
            </p:cNvPr>
            <p:cNvSpPr/>
            <p:nvPr/>
          </p:nvSpPr>
          <p:spPr>
            <a:xfrm>
              <a:off x="1590819" y="4290026"/>
              <a:ext cx="1335428" cy="1095641"/>
            </a:xfrm>
            <a:prstGeom prst="cube">
              <a:avLst>
                <a:gd name="adj" fmla="val 30403"/>
              </a:avLst>
            </a:prstGeom>
            <a:solidFill>
              <a:srgbClr val="A0FC24">
                <a:alpha val="75000"/>
              </a:srgbClr>
            </a:solidFill>
            <a:ln>
              <a:solidFill>
                <a:srgbClr val="5AD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ube 118">
              <a:extLst>
                <a:ext uri="{FF2B5EF4-FFF2-40B4-BE49-F238E27FC236}">
                  <a16:creationId xmlns:a16="http://schemas.microsoft.com/office/drawing/2014/main" id="{30EAC39D-6E0D-6E4D-8BA7-174803AE9E5A}"/>
                </a:ext>
              </a:extLst>
            </p:cNvPr>
            <p:cNvSpPr/>
            <p:nvPr/>
          </p:nvSpPr>
          <p:spPr>
            <a:xfrm>
              <a:off x="2297732" y="4290026"/>
              <a:ext cx="1335428" cy="1095641"/>
            </a:xfrm>
            <a:prstGeom prst="cube">
              <a:avLst>
                <a:gd name="adj" fmla="val 30403"/>
              </a:avLst>
            </a:prstGeom>
            <a:solidFill>
              <a:srgbClr val="A0FC24">
                <a:alpha val="75000"/>
              </a:srgbClr>
            </a:solidFill>
            <a:ln>
              <a:solidFill>
                <a:srgbClr val="5AD6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a:extLst>
              <a:ext uri="{FF2B5EF4-FFF2-40B4-BE49-F238E27FC236}">
                <a16:creationId xmlns:a16="http://schemas.microsoft.com/office/drawing/2014/main" id="{B4B79B60-CBC3-48E0-AFE3-D93516892245}"/>
              </a:ext>
            </a:extLst>
          </p:cNvPr>
          <p:cNvSpPr txBox="1"/>
          <p:nvPr/>
        </p:nvSpPr>
        <p:spPr>
          <a:xfrm>
            <a:off x="1582474" y="20571"/>
            <a:ext cx="9312327" cy="615553"/>
          </a:xfrm>
          <a:prstGeom prst="rect">
            <a:avLst/>
          </a:prstGeom>
          <a:noFill/>
        </p:spPr>
        <p:txBody>
          <a:bodyPr wrap="square" rtlCol="0">
            <a:spAutoFit/>
          </a:bodyPr>
          <a:lstStyle/>
          <a:p>
            <a:pPr algn="ctr"/>
            <a:r>
              <a:rPr lang="en-US" sz="3400" dirty="0">
                <a:solidFill>
                  <a:schemeClr val="accent1"/>
                </a:solidFill>
              </a:rPr>
              <a:t>Experimental setup: Particle Tracking Velocimetry</a:t>
            </a:r>
          </a:p>
        </p:txBody>
      </p:sp>
      <p:pic>
        <p:nvPicPr>
          <p:cNvPr id="5" name="media3">
            <a:hlinkClick r:id="" action="ppaction://media"/>
            <a:extLst>
              <a:ext uri="{FF2B5EF4-FFF2-40B4-BE49-F238E27FC236}">
                <a16:creationId xmlns:a16="http://schemas.microsoft.com/office/drawing/2014/main" id="{43945F27-0AAD-42C2-A9A6-E5050D8AA7D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87557" y="505132"/>
            <a:ext cx="7378060" cy="5982211"/>
          </a:xfrm>
          <a:prstGeom prst="rect">
            <a:avLst/>
          </a:prstGeom>
        </p:spPr>
      </p:pic>
    </p:spTree>
    <p:extLst>
      <p:ext uri="{BB962C8B-B14F-4D97-AF65-F5344CB8AC3E}">
        <p14:creationId xmlns:p14="http://schemas.microsoft.com/office/powerpoint/2010/main" val="6445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xEl>
                                              <p:pRg st="11" end="1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7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1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D81126-CED2-DD7E-28DA-FB83CEFA1D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781" y="936212"/>
            <a:ext cx="3937803" cy="2953352"/>
          </a:xfrm>
          <a:prstGeom prst="rect">
            <a:avLst/>
          </a:prstGeom>
        </p:spPr>
      </p:pic>
      <p:pic>
        <p:nvPicPr>
          <p:cNvPr id="45" name="Picture 44"/>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5000"/>
                    </a14:imgEffect>
                    <a14:imgEffect>
                      <a14:saturation sat="109000"/>
                    </a14:imgEffect>
                    <a14:imgEffect>
                      <a14:brightnessContrast bright="27000" contrast="9000"/>
                    </a14:imgEffect>
                  </a14:imgLayer>
                </a14:imgProps>
              </a:ext>
              <a:ext uri="{28A0092B-C50C-407E-A947-70E740481C1C}">
                <a14:useLocalDpi xmlns:a14="http://schemas.microsoft.com/office/drawing/2010/main"/>
              </a:ext>
            </a:extLst>
          </a:blip>
          <a:srcRect/>
          <a:stretch/>
        </p:blipFill>
        <p:spPr>
          <a:xfrm>
            <a:off x="9814563" y="4354492"/>
            <a:ext cx="1724291" cy="2384434"/>
          </a:xfrm>
          <a:prstGeom prst="rect">
            <a:avLst/>
          </a:prstGeom>
        </p:spPr>
      </p:pic>
      <p:pic>
        <p:nvPicPr>
          <p:cNvPr id="42" name="Picture 41"/>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13000"/>
                    </a14:imgEffect>
                    <a14:imgEffect>
                      <a14:saturation sat="120000"/>
                    </a14:imgEffect>
                    <a14:imgEffect>
                      <a14:brightnessContrast bright="4000" contrast="33000"/>
                    </a14:imgEffect>
                  </a14:imgLayer>
                </a14:imgProps>
              </a:ext>
              <a:ext uri="{28A0092B-C50C-407E-A947-70E740481C1C}">
                <a14:useLocalDpi xmlns:a14="http://schemas.microsoft.com/office/drawing/2010/main"/>
              </a:ext>
            </a:extLst>
          </a:blip>
          <a:srcRect/>
          <a:stretch/>
        </p:blipFill>
        <p:spPr>
          <a:xfrm flipH="1" flipV="1">
            <a:off x="7093290" y="4655491"/>
            <a:ext cx="2334454" cy="1987179"/>
          </a:xfrm>
          <a:prstGeom prst="rect">
            <a:avLst/>
          </a:prstGeom>
        </p:spPr>
      </p:pic>
      <p:pic>
        <p:nvPicPr>
          <p:cNvPr id="33" name="Picture 32"/>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9000"/>
                    </a14:imgEffect>
                    <a14:imgEffect>
                      <a14:saturation sat="115000"/>
                    </a14:imgEffect>
                    <a14:imgEffect>
                      <a14:brightnessContrast bright="15000" contrast="21000"/>
                    </a14:imgEffect>
                  </a14:imgLayer>
                </a14:imgProps>
              </a:ext>
              <a:ext uri="{28A0092B-C50C-407E-A947-70E740481C1C}">
                <a14:useLocalDpi xmlns:a14="http://schemas.microsoft.com/office/drawing/2010/main"/>
              </a:ext>
            </a:extLst>
          </a:blip>
          <a:srcRect/>
          <a:stretch/>
        </p:blipFill>
        <p:spPr>
          <a:xfrm flipH="1" flipV="1">
            <a:off x="361907" y="4826396"/>
            <a:ext cx="2496067" cy="1624995"/>
          </a:xfrm>
          <a:prstGeom prst="rect">
            <a:avLst/>
          </a:prstGeom>
        </p:spPr>
      </p:pic>
      <p:pic>
        <p:nvPicPr>
          <p:cNvPr id="30" name="Picture 29"/>
          <p:cNvPicPr>
            <a:picLocks noChangeAspect="1"/>
          </p:cNvPicPr>
          <p:nvPr/>
        </p:nvPicPr>
        <p:blipFill rotWithShape="1">
          <a:blip r:embed="rId10" cstate="screen">
            <a:extLst>
              <a:ext uri="{BEBA8EAE-BF5A-486C-A8C5-ECC9F3942E4B}">
                <a14:imgProps xmlns:a14="http://schemas.microsoft.com/office/drawing/2010/main">
                  <a14:imgLayer r:embed="rId11">
                    <a14:imgEffect>
                      <a14:sharpenSoften amount="16000"/>
                    </a14:imgEffect>
                    <a14:imgEffect>
                      <a14:saturation sat="112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3189061" y="4677650"/>
            <a:ext cx="2941850" cy="1965020"/>
          </a:xfrm>
          <a:prstGeom prst="rect">
            <a:avLst/>
          </a:prstGeom>
          <a:effectLst>
            <a:softEdge rad="12700"/>
          </a:effectLst>
        </p:spPr>
      </p:pic>
      <p:grpSp>
        <p:nvGrpSpPr>
          <p:cNvPr id="10" name="Group 9">
            <a:extLst>
              <a:ext uri="{FF2B5EF4-FFF2-40B4-BE49-F238E27FC236}">
                <a16:creationId xmlns:a16="http://schemas.microsoft.com/office/drawing/2014/main" id="{B249E363-C83E-84BF-5065-B23721CFCF28}"/>
              </a:ext>
            </a:extLst>
          </p:cNvPr>
          <p:cNvGrpSpPr/>
          <p:nvPr/>
        </p:nvGrpSpPr>
        <p:grpSpPr>
          <a:xfrm>
            <a:off x="8356165" y="740568"/>
            <a:ext cx="3746081" cy="3281347"/>
            <a:chOff x="6985163" y="786802"/>
            <a:chExt cx="4023452" cy="3519906"/>
          </a:xfrm>
        </p:grpSpPr>
        <p:pic>
          <p:nvPicPr>
            <p:cNvPr id="15" name="Picture 14">
              <a:extLst>
                <a:ext uri="{FF2B5EF4-FFF2-40B4-BE49-F238E27FC236}">
                  <a16:creationId xmlns:a16="http://schemas.microsoft.com/office/drawing/2014/main" id="{A950AAD6-E53E-4A40-9B5F-70AEA4629635}"/>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985163" y="822844"/>
              <a:ext cx="4023452" cy="3483864"/>
            </a:xfrm>
            <a:prstGeom prst="rect">
              <a:avLst/>
            </a:prstGeom>
          </p:spPr>
        </p:pic>
        <p:sp>
          <p:nvSpPr>
            <p:cNvPr id="13" name="TextBox 12">
              <a:extLst>
                <a:ext uri="{FF2B5EF4-FFF2-40B4-BE49-F238E27FC236}">
                  <a16:creationId xmlns:a16="http://schemas.microsoft.com/office/drawing/2014/main" id="{21A5D70A-DE03-4C46-8461-9BC6B14CE3FB}"/>
                </a:ext>
              </a:extLst>
            </p:cNvPr>
            <p:cNvSpPr txBox="1"/>
            <p:nvPr/>
          </p:nvSpPr>
          <p:spPr>
            <a:xfrm>
              <a:off x="8045677" y="786802"/>
              <a:ext cx="1863254" cy="384721"/>
            </a:xfrm>
            <a:prstGeom prst="rect">
              <a:avLst/>
            </a:prstGeom>
            <a:noFill/>
          </p:spPr>
          <p:txBody>
            <a:bodyPr wrap="square" rtlCol="0">
              <a:spAutoFit/>
            </a:bodyPr>
            <a:lstStyle/>
            <a:p>
              <a:r>
                <a:rPr lang="en-US" sz="1900" b="1" dirty="0"/>
                <a:t>Step-down gusts</a:t>
              </a:r>
            </a:p>
          </p:txBody>
        </p:sp>
      </p:grpSp>
      <p:grpSp>
        <p:nvGrpSpPr>
          <p:cNvPr id="11" name="Group 10">
            <a:extLst>
              <a:ext uri="{FF2B5EF4-FFF2-40B4-BE49-F238E27FC236}">
                <a16:creationId xmlns:a16="http://schemas.microsoft.com/office/drawing/2014/main" id="{CB97794D-18E5-1922-B56A-2D25B0494A87}"/>
              </a:ext>
            </a:extLst>
          </p:cNvPr>
          <p:cNvGrpSpPr/>
          <p:nvPr/>
        </p:nvGrpSpPr>
        <p:grpSpPr>
          <a:xfrm>
            <a:off x="3813264" y="680735"/>
            <a:ext cx="4505562" cy="3343304"/>
            <a:chOff x="1203108" y="761571"/>
            <a:chExt cx="4559225" cy="3520986"/>
          </a:xfrm>
        </p:grpSpPr>
        <p:pic>
          <p:nvPicPr>
            <p:cNvPr id="6" name="Picture 5">
              <a:extLst>
                <a:ext uri="{FF2B5EF4-FFF2-40B4-BE49-F238E27FC236}">
                  <a16:creationId xmlns:a16="http://schemas.microsoft.com/office/drawing/2014/main" id="{80A58BF1-4AEF-9443-A588-1223D8B9DD76}"/>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203108" y="761571"/>
              <a:ext cx="4559225" cy="3520986"/>
            </a:xfrm>
            <a:prstGeom prst="rect">
              <a:avLst/>
            </a:prstGeom>
          </p:spPr>
        </p:pic>
        <p:sp>
          <p:nvSpPr>
            <p:cNvPr id="14" name="TextBox 13">
              <a:extLst>
                <a:ext uri="{FF2B5EF4-FFF2-40B4-BE49-F238E27FC236}">
                  <a16:creationId xmlns:a16="http://schemas.microsoft.com/office/drawing/2014/main" id="{FE5E3B46-0912-004E-916A-347A58EA1414}"/>
                </a:ext>
              </a:extLst>
            </p:cNvPr>
            <p:cNvSpPr txBox="1"/>
            <p:nvPr/>
          </p:nvSpPr>
          <p:spPr>
            <a:xfrm>
              <a:off x="2963996" y="784842"/>
              <a:ext cx="1564042" cy="384721"/>
            </a:xfrm>
            <a:prstGeom prst="rect">
              <a:avLst/>
            </a:prstGeom>
            <a:noFill/>
          </p:spPr>
          <p:txBody>
            <a:bodyPr wrap="square" rtlCol="0">
              <a:spAutoFit/>
            </a:bodyPr>
            <a:lstStyle/>
            <a:p>
              <a:r>
                <a:rPr lang="en-US" sz="1900" b="1" dirty="0"/>
                <a:t>Step-up gusts</a:t>
              </a:r>
            </a:p>
          </p:txBody>
        </p:sp>
        <p:sp>
          <p:nvSpPr>
            <p:cNvPr id="16" name="TextBox 15">
              <a:extLst>
                <a:ext uri="{FF2B5EF4-FFF2-40B4-BE49-F238E27FC236}">
                  <a16:creationId xmlns:a16="http://schemas.microsoft.com/office/drawing/2014/main" id="{56699E17-7C07-7441-8D1D-C25A38D4B556}"/>
                </a:ext>
              </a:extLst>
            </p:cNvPr>
            <p:cNvSpPr txBox="1"/>
            <p:nvPr/>
          </p:nvSpPr>
          <p:spPr>
            <a:xfrm>
              <a:off x="2028132" y="2247907"/>
              <a:ext cx="1138881" cy="369332"/>
            </a:xfrm>
            <a:prstGeom prst="rect">
              <a:avLst/>
            </a:prstGeom>
            <a:noFill/>
          </p:spPr>
          <p:txBody>
            <a:bodyPr wrap="square" rtlCol="0">
              <a:spAutoFit/>
            </a:bodyPr>
            <a:lstStyle/>
            <a:p>
              <a:r>
                <a:rPr lang="en-US" dirty="0"/>
                <a:t>Gust start</a:t>
              </a:r>
            </a:p>
          </p:txBody>
        </p:sp>
        <p:sp>
          <p:nvSpPr>
            <p:cNvPr id="18" name="TextBox 17">
              <a:extLst>
                <a:ext uri="{FF2B5EF4-FFF2-40B4-BE49-F238E27FC236}">
                  <a16:creationId xmlns:a16="http://schemas.microsoft.com/office/drawing/2014/main" id="{B3594D1B-1262-6643-81A3-0C03E673E955}"/>
                </a:ext>
              </a:extLst>
            </p:cNvPr>
            <p:cNvSpPr txBox="1"/>
            <p:nvPr/>
          </p:nvSpPr>
          <p:spPr>
            <a:xfrm>
              <a:off x="2282296" y="2628336"/>
              <a:ext cx="909312" cy="369332"/>
            </a:xfrm>
            <a:prstGeom prst="rect">
              <a:avLst/>
            </a:prstGeom>
            <a:noFill/>
          </p:spPr>
          <p:txBody>
            <a:bodyPr wrap="square" rtlCol="0">
              <a:spAutoFit/>
            </a:bodyPr>
            <a:lstStyle/>
            <a:p>
              <a:r>
                <a:rPr lang="en-US" dirty="0">
                  <a:solidFill>
                    <a:srgbClr val="FF0000"/>
                  </a:solidFill>
                </a:rPr>
                <a:t>1c ends</a:t>
              </a:r>
            </a:p>
          </p:txBody>
        </p:sp>
        <p:sp>
          <p:nvSpPr>
            <p:cNvPr id="19" name="TextBox 18">
              <a:extLst>
                <a:ext uri="{FF2B5EF4-FFF2-40B4-BE49-F238E27FC236}">
                  <a16:creationId xmlns:a16="http://schemas.microsoft.com/office/drawing/2014/main" id="{A5A37DF0-CBDA-3449-AE02-889C266B82C7}"/>
                </a:ext>
              </a:extLst>
            </p:cNvPr>
            <p:cNvSpPr txBox="1"/>
            <p:nvPr/>
          </p:nvSpPr>
          <p:spPr>
            <a:xfrm>
              <a:off x="2777596" y="3009336"/>
              <a:ext cx="941550" cy="369332"/>
            </a:xfrm>
            <a:prstGeom prst="rect">
              <a:avLst/>
            </a:prstGeom>
            <a:noFill/>
          </p:spPr>
          <p:txBody>
            <a:bodyPr wrap="square" rtlCol="0">
              <a:spAutoFit/>
            </a:bodyPr>
            <a:lstStyle/>
            <a:p>
              <a:r>
                <a:rPr lang="en-US" dirty="0">
                  <a:solidFill>
                    <a:srgbClr val="13FA10"/>
                  </a:solidFill>
                </a:rPr>
                <a:t>3c ends</a:t>
              </a:r>
            </a:p>
          </p:txBody>
        </p:sp>
        <p:sp>
          <p:nvSpPr>
            <p:cNvPr id="20" name="TextBox 19">
              <a:extLst>
                <a:ext uri="{FF2B5EF4-FFF2-40B4-BE49-F238E27FC236}">
                  <a16:creationId xmlns:a16="http://schemas.microsoft.com/office/drawing/2014/main" id="{943FB783-7792-7941-9FA6-C4FD69BA3B01}"/>
                </a:ext>
              </a:extLst>
            </p:cNvPr>
            <p:cNvSpPr txBox="1"/>
            <p:nvPr/>
          </p:nvSpPr>
          <p:spPr>
            <a:xfrm>
              <a:off x="3545458" y="3337582"/>
              <a:ext cx="912242" cy="369332"/>
            </a:xfrm>
            <a:prstGeom prst="rect">
              <a:avLst/>
            </a:prstGeom>
            <a:noFill/>
          </p:spPr>
          <p:txBody>
            <a:bodyPr wrap="square" rtlCol="0">
              <a:spAutoFit/>
            </a:bodyPr>
            <a:lstStyle/>
            <a:p>
              <a:r>
                <a:rPr lang="en-US" dirty="0">
                  <a:solidFill>
                    <a:srgbClr val="3536FF"/>
                  </a:solidFill>
                </a:rPr>
                <a:t>6c ends</a:t>
              </a:r>
            </a:p>
          </p:txBody>
        </p:sp>
      </p:grpSp>
      <p:sp>
        <p:nvSpPr>
          <p:cNvPr id="21" name="TextBox 20">
            <a:extLst>
              <a:ext uri="{FF2B5EF4-FFF2-40B4-BE49-F238E27FC236}">
                <a16:creationId xmlns:a16="http://schemas.microsoft.com/office/drawing/2014/main" id="{1E7147E7-0367-0F4D-8626-D0959F64395A}"/>
              </a:ext>
            </a:extLst>
          </p:cNvPr>
          <p:cNvSpPr txBox="1"/>
          <p:nvPr/>
        </p:nvSpPr>
        <p:spPr>
          <a:xfrm>
            <a:off x="1814202" y="6866"/>
            <a:ext cx="8627683" cy="615553"/>
          </a:xfrm>
          <a:prstGeom prst="rect">
            <a:avLst/>
          </a:prstGeom>
          <a:noFill/>
        </p:spPr>
        <p:txBody>
          <a:bodyPr wrap="square" rtlCol="0">
            <a:spAutoFit/>
          </a:bodyPr>
          <a:lstStyle/>
          <a:p>
            <a:pPr algn="ctr"/>
            <a:r>
              <a:rPr lang="en-US" sz="3400" dirty="0">
                <a:solidFill>
                  <a:schemeClr val="accent1"/>
                </a:solidFill>
              </a:rPr>
              <a:t>Effect of Gusts on a Rectangular wing</a:t>
            </a:r>
          </a:p>
        </p:txBody>
      </p:sp>
      <p:sp>
        <p:nvSpPr>
          <p:cNvPr id="2" name="TextBox 1"/>
          <p:cNvSpPr txBox="1"/>
          <p:nvPr/>
        </p:nvSpPr>
        <p:spPr>
          <a:xfrm flipH="1">
            <a:off x="2673286" y="4711757"/>
            <a:ext cx="933749" cy="461665"/>
          </a:xfrm>
          <a:prstGeom prst="rect">
            <a:avLst/>
          </a:prstGeom>
          <a:noFill/>
        </p:spPr>
        <p:txBody>
          <a:bodyPr wrap="square" rtlCol="0">
            <a:spAutoFit/>
          </a:bodyPr>
          <a:lstStyle/>
          <a:p>
            <a:r>
              <a:rPr lang="en-US" sz="2400" b="1" dirty="0"/>
              <a:t>LEV</a:t>
            </a:r>
          </a:p>
        </p:txBody>
      </p:sp>
      <p:sp>
        <p:nvSpPr>
          <p:cNvPr id="23" name="TextBox 22"/>
          <p:cNvSpPr txBox="1"/>
          <p:nvPr/>
        </p:nvSpPr>
        <p:spPr>
          <a:xfrm flipH="1">
            <a:off x="3925780" y="6441231"/>
            <a:ext cx="933749" cy="461665"/>
          </a:xfrm>
          <a:prstGeom prst="rect">
            <a:avLst/>
          </a:prstGeom>
          <a:noFill/>
        </p:spPr>
        <p:txBody>
          <a:bodyPr wrap="square" rtlCol="0">
            <a:spAutoFit/>
          </a:bodyPr>
          <a:lstStyle/>
          <a:p>
            <a:r>
              <a:rPr lang="en-US" sz="2400" b="1" dirty="0"/>
              <a:t>TV</a:t>
            </a:r>
          </a:p>
        </p:txBody>
      </p:sp>
      <p:sp>
        <p:nvSpPr>
          <p:cNvPr id="24" name="TextBox 23"/>
          <p:cNvSpPr txBox="1"/>
          <p:nvPr/>
        </p:nvSpPr>
        <p:spPr>
          <a:xfrm flipH="1">
            <a:off x="1873630" y="6366061"/>
            <a:ext cx="933749" cy="461665"/>
          </a:xfrm>
          <a:prstGeom prst="rect">
            <a:avLst/>
          </a:prstGeom>
          <a:noFill/>
        </p:spPr>
        <p:txBody>
          <a:bodyPr wrap="square" rtlCol="0">
            <a:spAutoFit/>
          </a:bodyPr>
          <a:lstStyle/>
          <a:p>
            <a:r>
              <a:rPr lang="en-US" sz="2400" b="1" dirty="0"/>
              <a:t>TEV</a:t>
            </a:r>
          </a:p>
        </p:txBody>
      </p:sp>
      <p:cxnSp>
        <p:nvCxnSpPr>
          <p:cNvPr id="4" name="Straight Arrow Connector 3"/>
          <p:cNvCxnSpPr/>
          <p:nvPr/>
        </p:nvCxnSpPr>
        <p:spPr>
          <a:xfrm flipH="1" flipV="1">
            <a:off x="1782159" y="6253969"/>
            <a:ext cx="157907" cy="1872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 idx="3"/>
          </p:cNvCxnSpPr>
          <p:nvPr/>
        </p:nvCxnSpPr>
        <p:spPr>
          <a:xfrm flipH="1">
            <a:off x="1132930" y="4942590"/>
            <a:ext cx="1540356" cy="515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267156" y="5019645"/>
            <a:ext cx="658624" cy="415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3793824" y="6394694"/>
            <a:ext cx="138311" cy="15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flipH="1">
            <a:off x="6470465" y="4264077"/>
            <a:ext cx="1342950" cy="461665"/>
          </a:xfrm>
          <a:prstGeom prst="rect">
            <a:avLst/>
          </a:prstGeom>
          <a:noFill/>
        </p:spPr>
        <p:txBody>
          <a:bodyPr wrap="square" rtlCol="0">
            <a:spAutoFit/>
          </a:bodyPr>
          <a:lstStyle/>
          <a:p>
            <a:r>
              <a:rPr lang="en-US" sz="2400" b="1" dirty="0"/>
              <a:t>shed LEV</a:t>
            </a:r>
          </a:p>
        </p:txBody>
      </p:sp>
      <p:sp>
        <p:nvSpPr>
          <p:cNvPr id="35" name="TextBox 34"/>
          <p:cNvSpPr txBox="1"/>
          <p:nvPr/>
        </p:nvSpPr>
        <p:spPr>
          <a:xfrm flipH="1">
            <a:off x="10922603" y="6489015"/>
            <a:ext cx="933749" cy="461665"/>
          </a:xfrm>
          <a:prstGeom prst="rect">
            <a:avLst/>
          </a:prstGeom>
          <a:noFill/>
        </p:spPr>
        <p:txBody>
          <a:bodyPr wrap="square" rtlCol="0">
            <a:spAutoFit/>
          </a:bodyPr>
          <a:lstStyle/>
          <a:p>
            <a:r>
              <a:rPr lang="en-US" sz="2400" b="1" dirty="0"/>
              <a:t>TV</a:t>
            </a:r>
          </a:p>
        </p:txBody>
      </p:sp>
      <p:sp>
        <p:nvSpPr>
          <p:cNvPr id="36" name="TextBox 35"/>
          <p:cNvSpPr txBox="1"/>
          <p:nvPr/>
        </p:nvSpPr>
        <p:spPr>
          <a:xfrm flipH="1">
            <a:off x="9186119" y="6427538"/>
            <a:ext cx="933749" cy="461665"/>
          </a:xfrm>
          <a:prstGeom prst="rect">
            <a:avLst/>
          </a:prstGeom>
          <a:noFill/>
        </p:spPr>
        <p:txBody>
          <a:bodyPr wrap="square" rtlCol="0">
            <a:spAutoFit/>
          </a:bodyPr>
          <a:lstStyle/>
          <a:p>
            <a:r>
              <a:rPr lang="en-US" sz="2400" b="1" dirty="0"/>
              <a:t>TEV</a:t>
            </a:r>
          </a:p>
        </p:txBody>
      </p:sp>
      <p:cxnSp>
        <p:nvCxnSpPr>
          <p:cNvPr id="37" name="Straight Arrow Connector 36"/>
          <p:cNvCxnSpPr/>
          <p:nvPr/>
        </p:nvCxnSpPr>
        <p:spPr>
          <a:xfrm>
            <a:off x="7518343" y="4632772"/>
            <a:ext cx="527334" cy="3098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8757942" y="6353732"/>
            <a:ext cx="404896" cy="217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612013" y="5019645"/>
            <a:ext cx="412496" cy="267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3"/>
          </p:cNvCxnSpPr>
          <p:nvPr/>
        </p:nvCxnSpPr>
        <p:spPr>
          <a:xfrm flipH="1" flipV="1">
            <a:off x="10538689" y="6596894"/>
            <a:ext cx="383914" cy="1229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7A60104-FEE9-46A6-81EE-9BACA268BF58}"/>
              </a:ext>
            </a:extLst>
          </p:cNvPr>
          <p:cNvSpPr>
            <a:spLocks noGrp="1"/>
          </p:cNvSpPr>
          <p:nvPr>
            <p:ph type="sldNum" sz="quarter" idx="12"/>
          </p:nvPr>
        </p:nvSpPr>
        <p:spPr>
          <a:xfrm>
            <a:off x="9359046" y="6441231"/>
            <a:ext cx="2743200" cy="365125"/>
          </a:xfrm>
        </p:spPr>
        <p:txBody>
          <a:bodyPr/>
          <a:lstStyle/>
          <a:p>
            <a:fld id="{15530B12-77AA-4F8A-BB96-7B022F2BE984}" type="slidenum">
              <a:rPr lang="en-US" smtClean="0"/>
              <a:t>22</a:t>
            </a:fld>
            <a:endParaRPr lang="en-US" dirty="0"/>
          </a:p>
        </p:txBody>
      </p:sp>
      <p:sp>
        <p:nvSpPr>
          <p:cNvPr id="43" name="TextBox 42"/>
          <p:cNvSpPr txBox="1"/>
          <p:nvPr/>
        </p:nvSpPr>
        <p:spPr>
          <a:xfrm flipH="1">
            <a:off x="8480722" y="4725742"/>
            <a:ext cx="1423673" cy="461665"/>
          </a:xfrm>
          <a:prstGeom prst="rect">
            <a:avLst/>
          </a:prstGeom>
          <a:noFill/>
        </p:spPr>
        <p:txBody>
          <a:bodyPr wrap="square" rtlCol="0">
            <a:spAutoFit/>
          </a:bodyPr>
          <a:lstStyle/>
          <a:p>
            <a:r>
              <a:rPr lang="en-US" sz="2400" b="1" dirty="0"/>
              <a:t>new LEV</a:t>
            </a:r>
          </a:p>
        </p:txBody>
      </p:sp>
      <p:cxnSp>
        <p:nvCxnSpPr>
          <p:cNvPr id="44" name="Straight Arrow Connector 43"/>
          <p:cNvCxnSpPr/>
          <p:nvPr/>
        </p:nvCxnSpPr>
        <p:spPr>
          <a:xfrm flipH="1">
            <a:off x="7671335" y="5051806"/>
            <a:ext cx="875463" cy="354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Arrow: Left 4">
            <a:extLst>
              <a:ext uri="{FF2B5EF4-FFF2-40B4-BE49-F238E27FC236}">
                <a16:creationId xmlns:a16="http://schemas.microsoft.com/office/drawing/2014/main" id="{CDA19DD7-A646-44E1-B1E5-977ADA103768}"/>
              </a:ext>
            </a:extLst>
          </p:cNvPr>
          <p:cNvSpPr/>
          <p:nvPr/>
        </p:nvSpPr>
        <p:spPr>
          <a:xfrm>
            <a:off x="9029609" y="5589274"/>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 40">
            <a:extLst>
              <a:ext uri="{FF2B5EF4-FFF2-40B4-BE49-F238E27FC236}">
                <a16:creationId xmlns:a16="http://schemas.microsoft.com/office/drawing/2014/main" id="{AB2FF37C-8F3B-40CE-8207-0FED60802EC6}"/>
              </a:ext>
            </a:extLst>
          </p:cNvPr>
          <p:cNvSpPr/>
          <p:nvPr/>
        </p:nvSpPr>
        <p:spPr>
          <a:xfrm>
            <a:off x="11273948" y="6109749"/>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35E684-6C99-44CE-B783-1AC8996E6356}"/>
              </a:ext>
            </a:extLst>
          </p:cNvPr>
          <p:cNvSpPr txBox="1"/>
          <p:nvPr/>
        </p:nvSpPr>
        <p:spPr>
          <a:xfrm>
            <a:off x="1038827" y="4369810"/>
            <a:ext cx="1168323" cy="400110"/>
          </a:xfrm>
          <a:prstGeom prst="rect">
            <a:avLst/>
          </a:prstGeom>
          <a:noFill/>
        </p:spPr>
        <p:txBody>
          <a:bodyPr wrap="square" rtlCol="0">
            <a:spAutoFit/>
          </a:bodyPr>
          <a:lstStyle/>
          <a:p>
            <a:r>
              <a:rPr lang="en-US" sz="2000" dirty="0"/>
              <a:t>End view</a:t>
            </a:r>
          </a:p>
        </p:txBody>
      </p:sp>
      <p:sp>
        <p:nvSpPr>
          <p:cNvPr id="46" name="TextBox 45">
            <a:extLst>
              <a:ext uri="{FF2B5EF4-FFF2-40B4-BE49-F238E27FC236}">
                <a16:creationId xmlns:a16="http://schemas.microsoft.com/office/drawing/2014/main" id="{3C9BC25F-8310-42C0-A4DD-D4BE6C766B06}"/>
              </a:ext>
            </a:extLst>
          </p:cNvPr>
          <p:cNvSpPr txBox="1"/>
          <p:nvPr/>
        </p:nvSpPr>
        <p:spPr>
          <a:xfrm>
            <a:off x="4073171" y="4387571"/>
            <a:ext cx="1168323" cy="400110"/>
          </a:xfrm>
          <a:prstGeom prst="rect">
            <a:avLst/>
          </a:prstGeom>
          <a:noFill/>
        </p:spPr>
        <p:txBody>
          <a:bodyPr wrap="square" rtlCol="0">
            <a:spAutoFit/>
          </a:bodyPr>
          <a:lstStyle/>
          <a:p>
            <a:r>
              <a:rPr lang="en-US" sz="2000" dirty="0"/>
              <a:t>Top view</a:t>
            </a:r>
          </a:p>
        </p:txBody>
      </p:sp>
      <p:sp>
        <p:nvSpPr>
          <p:cNvPr id="47" name="TextBox 46">
            <a:extLst>
              <a:ext uri="{FF2B5EF4-FFF2-40B4-BE49-F238E27FC236}">
                <a16:creationId xmlns:a16="http://schemas.microsoft.com/office/drawing/2014/main" id="{7BE9B842-E99A-4851-9C47-31B3BB1B8D4F}"/>
              </a:ext>
            </a:extLst>
          </p:cNvPr>
          <p:cNvSpPr txBox="1"/>
          <p:nvPr/>
        </p:nvSpPr>
        <p:spPr>
          <a:xfrm>
            <a:off x="7895429" y="4343282"/>
            <a:ext cx="1168323" cy="400110"/>
          </a:xfrm>
          <a:prstGeom prst="rect">
            <a:avLst/>
          </a:prstGeom>
          <a:noFill/>
        </p:spPr>
        <p:txBody>
          <a:bodyPr wrap="square" rtlCol="0">
            <a:spAutoFit/>
          </a:bodyPr>
          <a:lstStyle/>
          <a:p>
            <a:r>
              <a:rPr lang="en-US" sz="2000" dirty="0"/>
              <a:t>End view</a:t>
            </a:r>
          </a:p>
        </p:txBody>
      </p:sp>
      <p:sp>
        <p:nvSpPr>
          <p:cNvPr id="48" name="TextBox 47">
            <a:extLst>
              <a:ext uri="{FF2B5EF4-FFF2-40B4-BE49-F238E27FC236}">
                <a16:creationId xmlns:a16="http://schemas.microsoft.com/office/drawing/2014/main" id="{22614A8C-7E2D-422F-9A17-37B045C99416}"/>
              </a:ext>
            </a:extLst>
          </p:cNvPr>
          <p:cNvSpPr txBox="1"/>
          <p:nvPr/>
        </p:nvSpPr>
        <p:spPr>
          <a:xfrm>
            <a:off x="10573081" y="4326488"/>
            <a:ext cx="1168323" cy="400110"/>
          </a:xfrm>
          <a:prstGeom prst="rect">
            <a:avLst/>
          </a:prstGeom>
          <a:noFill/>
        </p:spPr>
        <p:txBody>
          <a:bodyPr wrap="square" rtlCol="0">
            <a:spAutoFit/>
          </a:bodyPr>
          <a:lstStyle/>
          <a:p>
            <a:r>
              <a:rPr lang="en-US" sz="2000" dirty="0"/>
              <a:t>Top view</a:t>
            </a:r>
          </a:p>
        </p:txBody>
      </p:sp>
      <p:cxnSp>
        <p:nvCxnSpPr>
          <p:cNvPr id="9" name="Straight Connector 8"/>
          <p:cNvCxnSpPr/>
          <p:nvPr/>
        </p:nvCxnSpPr>
        <p:spPr>
          <a:xfrm>
            <a:off x="8155459" y="5051806"/>
            <a:ext cx="325263" cy="965935"/>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0183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5956" y="173130"/>
            <a:ext cx="11109479" cy="615553"/>
          </a:xfrm>
          <a:prstGeom prst="rect">
            <a:avLst/>
          </a:prstGeom>
          <a:noFill/>
        </p:spPr>
        <p:txBody>
          <a:bodyPr wrap="square" rtlCol="0">
            <a:spAutoFit/>
          </a:bodyPr>
          <a:lstStyle/>
          <a:p>
            <a:pPr algn="ctr"/>
            <a:r>
              <a:rPr lang="en-US" sz="3400" dirty="0">
                <a:solidFill>
                  <a:schemeClr val="accent1"/>
                </a:solidFill>
              </a:rPr>
              <a:t>Step-up gust mitigation: tip actuation in</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p:txBody>
          <a:bodyPr/>
          <a:lstStyle/>
          <a:p>
            <a:fld id="{15530B12-77AA-4F8A-BB96-7B022F2BE984}" type="slidenum">
              <a:rPr lang="en-US" smtClean="0"/>
              <a:t>23</a:t>
            </a:fld>
            <a:endParaRPr lang="en-US"/>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65541" t="8048" r="16039" b="32476"/>
          <a:stretch/>
        </p:blipFill>
        <p:spPr>
          <a:xfrm>
            <a:off x="2238914" y="1766444"/>
            <a:ext cx="2170707" cy="3339549"/>
          </a:xfrm>
          <a:prstGeom prst="rect">
            <a:avLst/>
          </a:prstGeom>
        </p:spPr>
      </p:pic>
      <p:grpSp>
        <p:nvGrpSpPr>
          <p:cNvPr id="5" name="Group 4"/>
          <p:cNvGrpSpPr/>
          <p:nvPr/>
        </p:nvGrpSpPr>
        <p:grpSpPr>
          <a:xfrm>
            <a:off x="7185862" y="1207224"/>
            <a:ext cx="4187255" cy="2183288"/>
            <a:chOff x="7185862" y="1823242"/>
            <a:chExt cx="4187255" cy="2183288"/>
          </a:xfrm>
        </p:grpSpPr>
        <p:grpSp>
          <p:nvGrpSpPr>
            <p:cNvPr id="25" name="Group 24"/>
            <p:cNvGrpSpPr/>
            <p:nvPr/>
          </p:nvGrpSpPr>
          <p:grpSpPr>
            <a:xfrm>
              <a:off x="7185862" y="1823242"/>
              <a:ext cx="1279782" cy="2183288"/>
              <a:chOff x="10063821" y="2833899"/>
              <a:chExt cx="1279782" cy="2183288"/>
            </a:xfrm>
          </p:grpSpPr>
          <p:sp>
            <p:nvSpPr>
              <p:cNvPr id="26" name="Rectangle 25">
                <a:extLst>
                  <a:ext uri="{FF2B5EF4-FFF2-40B4-BE49-F238E27FC236}">
                    <a16:creationId xmlns:a16="http://schemas.microsoft.com/office/drawing/2014/main" id="{BC2E6535-75DA-7149-BD70-6E22DBFE086E}"/>
                  </a:ext>
                </a:extLst>
              </p:cNvPr>
              <p:cNvSpPr/>
              <p:nvPr/>
            </p:nvSpPr>
            <p:spPr>
              <a:xfrm rot="5400000">
                <a:off x="10790703" y="3043551"/>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7CF3244-0DFF-C449-AD1B-CF87465EFD9B}"/>
                  </a:ext>
                </a:extLst>
              </p:cNvPr>
              <p:cNvGrpSpPr/>
              <p:nvPr/>
            </p:nvGrpSpPr>
            <p:grpSpPr>
              <a:xfrm>
                <a:off x="10294399" y="3388733"/>
                <a:ext cx="1049204" cy="1628454"/>
                <a:chOff x="6209658" y="2662881"/>
                <a:chExt cx="1481309" cy="2299118"/>
              </a:xfrm>
            </p:grpSpPr>
            <p:sp>
              <p:nvSpPr>
                <p:cNvPr id="31" name="Rectangle 30">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e 31">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152EEB-582D-BE4F-A83C-2BBEB79507FC}"/>
                  </a:ext>
                </a:extLst>
              </p:cNvPr>
              <p:cNvSpPr/>
              <p:nvPr/>
            </p:nvSpPr>
            <p:spPr>
              <a:xfrm rot="5400000">
                <a:off x="11007780" y="2800661"/>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174D878-AB26-224B-A505-D7A17A5E829C}"/>
                  </a:ext>
                </a:extLst>
              </p:cNvPr>
              <p:cNvCxnSpPr>
                <a:cxnSpLocks/>
              </p:cNvCxnSpPr>
              <p:nvPr/>
            </p:nvCxnSpPr>
            <p:spPr>
              <a:xfrm flipH="1">
                <a:off x="10323833" y="4077133"/>
                <a:ext cx="420982"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0F0E91A-940D-5D47-AC76-14FB416CF5C9}"/>
                  </a:ext>
                </a:extLst>
              </p:cNvPr>
              <p:cNvSpPr/>
              <p:nvPr/>
            </p:nvSpPr>
            <p:spPr>
              <a:xfrm>
                <a:off x="10063821" y="3901851"/>
                <a:ext cx="285850" cy="338554"/>
              </a:xfrm>
              <a:prstGeom prst="rect">
                <a:avLst/>
              </a:prstGeom>
            </p:spPr>
            <p:txBody>
              <a:bodyPr wrap="square">
                <a:spAutoFit/>
              </a:bodyPr>
              <a:lstStyle/>
              <a:p>
                <a:r>
                  <a:rPr lang="en-US" sz="1600" dirty="0"/>
                  <a:t>U</a:t>
                </a:r>
                <a:endParaRPr lang="en-US" sz="1600" i="1" dirty="0"/>
              </a:p>
            </p:txBody>
          </p:sp>
        </p:grpSp>
        <p:sp>
          <p:nvSpPr>
            <p:cNvPr id="4" name="TextBox 3"/>
            <p:cNvSpPr txBox="1"/>
            <p:nvPr/>
          </p:nvSpPr>
          <p:spPr>
            <a:xfrm>
              <a:off x="9192126" y="2820201"/>
              <a:ext cx="2180991" cy="523220"/>
            </a:xfrm>
            <a:prstGeom prst="rect">
              <a:avLst/>
            </a:prstGeom>
            <a:noFill/>
          </p:spPr>
          <p:txBody>
            <a:bodyPr wrap="square" rtlCol="0">
              <a:spAutoFit/>
            </a:bodyPr>
            <a:lstStyle/>
            <a:p>
              <a:r>
                <a:rPr lang="en-US" sz="2800" dirty="0"/>
                <a:t>Static sweep</a:t>
              </a:r>
            </a:p>
          </p:txBody>
        </p:sp>
      </p:grpSp>
      <p:grpSp>
        <p:nvGrpSpPr>
          <p:cNvPr id="7" name="Group 6"/>
          <p:cNvGrpSpPr/>
          <p:nvPr/>
        </p:nvGrpSpPr>
        <p:grpSpPr>
          <a:xfrm>
            <a:off x="7185995" y="4403866"/>
            <a:ext cx="4175892" cy="2171200"/>
            <a:chOff x="7185995" y="1833916"/>
            <a:chExt cx="4175892" cy="2171200"/>
          </a:xfrm>
        </p:grpSpPr>
        <p:grpSp>
          <p:nvGrpSpPr>
            <p:cNvPr id="6" name="Group 5"/>
            <p:cNvGrpSpPr/>
            <p:nvPr/>
          </p:nvGrpSpPr>
          <p:grpSpPr>
            <a:xfrm>
              <a:off x="7185995" y="1833916"/>
              <a:ext cx="1280185" cy="2171200"/>
              <a:chOff x="7185995" y="1824287"/>
              <a:chExt cx="1280185" cy="2171200"/>
            </a:xfrm>
          </p:grpSpPr>
          <p:sp>
            <p:nvSpPr>
              <p:cNvPr id="38" name="Rectangle 37">
                <a:extLst>
                  <a:ext uri="{FF2B5EF4-FFF2-40B4-BE49-F238E27FC236}">
                    <a16:creationId xmlns:a16="http://schemas.microsoft.com/office/drawing/2014/main" id="{245ED19F-DE57-E040-A378-9EB4BD7D22D7}"/>
                  </a:ext>
                </a:extLst>
              </p:cNvPr>
              <p:cNvSpPr/>
              <p:nvPr/>
            </p:nvSpPr>
            <p:spPr>
              <a:xfrm rot="5400000">
                <a:off x="7913280" y="2033939"/>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83C0565-CB97-9B43-A631-F14ABB127947}"/>
                  </a:ext>
                </a:extLst>
              </p:cNvPr>
              <p:cNvGrpSpPr/>
              <p:nvPr/>
            </p:nvGrpSpPr>
            <p:grpSpPr>
              <a:xfrm>
                <a:off x="7415927" y="2379121"/>
                <a:ext cx="1050253" cy="1616366"/>
                <a:chOff x="6208177" y="2662881"/>
                <a:chExt cx="1482790" cy="2282051"/>
              </a:xfrm>
            </p:grpSpPr>
            <p:sp>
              <p:nvSpPr>
                <p:cNvPr id="46" name="Rectangle 45">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e 51">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Arrow Connector 41">
                <a:extLst>
                  <a:ext uri="{FF2B5EF4-FFF2-40B4-BE49-F238E27FC236}">
                    <a16:creationId xmlns:a16="http://schemas.microsoft.com/office/drawing/2014/main" id="{0174D878-AB26-224B-A505-D7A17A5E829C}"/>
                  </a:ext>
                </a:extLst>
              </p:cNvPr>
              <p:cNvCxnSpPr>
                <a:cxnSpLocks/>
              </p:cNvCxnSpPr>
              <p:nvPr/>
            </p:nvCxnSpPr>
            <p:spPr>
              <a:xfrm flipH="1">
                <a:off x="7449355" y="3059463"/>
                <a:ext cx="420982"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0F0E91A-940D-5D47-AC76-14FB416CF5C9}"/>
                  </a:ext>
                </a:extLst>
              </p:cNvPr>
              <p:cNvSpPr/>
              <p:nvPr/>
            </p:nvSpPr>
            <p:spPr>
              <a:xfrm>
                <a:off x="7185995" y="2884181"/>
                <a:ext cx="285850" cy="338554"/>
              </a:xfrm>
              <a:prstGeom prst="rect">
                <a:avLst/>
              </a:prstGeom>
            </p:spPr>
            <p:txBody>
              <a:bodyPr wrap="square">
                <a:spAutoFit/>
              </a:bodyPr>
              <a:lstStyle/>
              <a:p>
                <a:r>
                  <a:rPr lang="en-US" sz="1600" dirty="0"/>
                  <a:t>U</a:t>
                </a:r>
                <a:endParaRPr lang="en-US" sz="1600" i="1" dirty="0"/>
              </a:p>
            </p:txBody>
          </p:sp>
          <p:sp>
            <p:nvSpPr>
              <p:cNvPr id="45" name="Rectangle 44">
                <a:extLst>
                  <a:ext uri="{FF2B5EF4-FFF2-40B4-BE49-F238E27FC236}">
                    <a16:creationId xmlns:a16="http://schemas.microsoft.com/office/drawing/2014/main" id="{14BD54D6-37BF-8F4F-91C1-BADC6195B91B}"/>
                  </a:ext>
                </a:extLst>
              </p:cNvPr>
              <p:cNvSpPr/>
              <p:nvPr/>
            </p:nvSpPr>
            <p:spPr>
              <a:xfrm rot="5400000">
                <a:off x="8130357" y="1787875"/>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p:cNvSpPr txBox="1"/>
            <p:nvPr/>
          </p:nvSpPr>
          <p:spPr>
            <a:xfrm>
              <a:off x="9180896" y="2818603"/>
              <a:ext cx="2180991" cy="523220"/>
            </a:xfrm>
            <a:prstGeom prst="rect">
              <a:avLst/>
            </a:prstGeom>
            <a:noFill/>
          </p:spPr>
          <p:txBody>
            <a:bodyPr wrap="square" rtlCol="0">
              <a:spAutoFit/>
            </a:bodyPr>
            <a:lstStyle/>
            <a:p>
              <a:r>
                <a:rPr lang="en-US" sz="2800" dirty="0"/>
                <a:t>Rectangular</a:t>
              </a:r>
            </a:p>
          </p:txBody>
        </p:sp>
      </p:grpSp>
    </p:spTree>
    <p:extLst>
      <p:ext uri="{BB962C8B-B14F-4D97-AF65-F5344CB8AC3E}">
        <p14:creationId xmlns:p14="http://schemas.microsoft.com/office/powerpoint/2010/main" val="1348775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37625" y="635276"/>
            <a:ext cx="11849676" cy="6126480"/>
            <a:chOff x="493760" y="731520"/>
            <a:chExt cx="11849676" cy="6126480"/>
          </a:xfrm>
        </p:grpSpPr>
        <p:pic>
          <p:nvPicPr>
            <p:cNvPr id="41" name="Picture 4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0405" y="731520"/>
              <a:ext cx="4104130" cy="3291840"/>
            </a:xfrm>
            <a:prstGeom prst="rect">
              <a:avLst/>
            </a:prstGeom>
          </p:spPr>
        </p:pic>
        <p:pic>
          <p:nvPicPr>
            <p:cNvPr id="42" name="Picture 4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34183" y="731520"/>
              <a:ext cx="3864625" cy="3291840"/>
            </a:xfrm>
            <a:prstGeom prst="rect">
              <a:avLst/>
            </a:prstGeom>
          </p:spPr>
        </p:pic>
        <p:pic>
          <p:nvPicPr>
            <p:cNvPr id="44" name="Picture 4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3760" y="3566155"/>
              <a:ext cx="4117368" cy="3291840"/>
            </a:xfrm>
            <a:prstGeom prst="rect">
              <a:avLst/>
            </a:prstGeom>
          </p:spPr>
        </p:pic>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24561" y="3566160"/>
              <a:ext cx="3872189" cy="3291840"/>
            </a:xfrm>
            <a:prstGeom prst="rect">
              <a:avLst/>
            </a:prstGeom>
          </p:spPr>
        </p:pic>
        <p:pic>
          <p:nvPicPr>
            <p:cNvPr id="30" name="Picture 2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473310" y="731520"/>
              <a:ext cx="3870126" cy="3291840"/>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475380" y="3566160"/>
              <a:ext cx="3864846" cy="3291840"/>
            </a:xfrm>
            <a:prstGeom prst="rect">
              <a:avLst/>
            </a:prstGeom>
          </p:spPr>
        </p:pic>
      </p:grpSp>
      <p:grpSp>
        <p:nvGrpSpPr>
          <p:cNvPr id="71" name="Group 70"/>
          <p:cNvGrpSpPr/>
          <p:nvPr/>
        </p:nvGrpSpPr>
        <p:grpSpPr>
          <a:xfrm>
            <a:off x="115395" y="635276"/>
            <a:ext cx="11878018" cy="6130404"/>
            <a:chOff x="115395" y="635276"/>
            <a:chExt cx="11878018" cy="6130404"/>
          </a:xfrm>
        </p:grpSpPr>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54" name="Picture 5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5395" y="3469911"/>
              <a:ext cx="4389120" cy="3291840"/>
            </a:xfrm>
            <a:prstGeom prst="rect">
              <a:avLst/>
            </a:prstGeom>
          </p:spPr>
        </p:pic>
        <p:grpSp>
          <p:nvGrpSpPr>
            <p:cNvPr id="69" name="Group 68"/>
            <p:cNvGrpSpPr/>
            <p:nvPr/>
          </p:nvGrpSpPr>
          <p:grpSpPr>
            <a:xfrm>
              <a:off x="4332469" y="635276"/>
              <a:ext cx="3902954" cy="3306608"/>
              <a:chOff x="4332469" y="635276"/>
              <a:chExt cx="3902954" cy="3306608"/>
            </a:xfrm>
          </p:grpSpPr>
          <p:pic>
            <p:nvPicPr>
              <p:cNvPr id="53" name="Picture 5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332469" y="635276"/>
                <a:ext cx="3902954" cy="3291840"/>
              </a:xfrm>
              <a:prstGeom prst="rect">
                <a:avLst/>
              </a:prstGeom>
            </p:spPr>
          </p:pic>
          <p:sp>
            <p:nvSpPr>
              <p:cNvPr id="68" name="Rectangle 67"/>
              <p:cNvSpPr/>
              <p:nvPr/>
            </p:nvSpPr>
            <p:spPr>
              <a:xfrm>
                <a:off x="4367099" y="341751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377882" y="3473840"/>
              <a:ext cx="3864788" cy="3291840"/>
            </a:xfrm>
            <a:prstGeom prst="rect">
              <a:avLst/>
            </a:prstGeom>
          </p:spPr>
        </p:pic>
        <p:grpSp>
          <p:nvGrpSpPr>
            <p:cNvPr id="70" name="Group 69"/>
            <p:cNvGrpSpPr/>
            <p:nvPr/>
          </p:nvGrpSpPr>
          <p:grpSpPr>
            <a:xfrm>
              <a:off x="7969891" y="635276"/>
              <a:ext cx="4015608" cy="3291840"/>
              <a:chOff x="7941016" y="635276"/>
              <a:chExt cx="4015608" cy="3291840"/>
            </a:xfrm>
          </p:grpSpPr>
          <p:pic>
            <p:nvPicPr>
              <p:cNvPr id="57" name="Picture 5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8081218" y="635276"/>
                <a:ext cx="3875406" cy="3291840"/>
              </a:xfrm>
              <a:prstGeom prst="rect">
                <a:avLst/>
              </a:prstGeom>
            </p:spPr>
          </p:pic>
          <p:sp>
            <p:nvSpPr>
              <p:cNvPr id="67" name="Rectangle 66"/>
              <p:cNvSpPr/>
              <p:nvPr/>
            </p:nvSpPr>
            <p:spPr>
              <a:xfrm>
                <a:off x="7941016" y="340225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118007" y="3473833"/>
              <a:ext cx="3875406" cy="3291840"/>
            </a:xfrm>
            <a:prstGeom prst="rect">
              <a:avLst/>
            </a:prstGeom>
          </p:spPr>
        </p:pic>
      </p:grpSp>
      <p:grpSp>
        <p:nvGrpSpPr>
          <p:cNvPr id="72" name="Group 71"/>
          <p:cNvGrpSpPr/>
          <p:nvPr/>
        </p:nvGrpSpPr>
        <p:grpSpPr>
          <a:xfrm>
            <a:off x="4362261" y="635179"/>
            <a:ext cx="7634665" cy="6130404"/>
            <a:chOff x="4362261" y="635179"/>
            <a:chExt cx="7634665" cy="6130404"/>
          </a:xfrm>
        </p:grpSpPr>
        <p:pic>
          <p:nvPicPr>
            <p:cNvPr id="59" name="Picture 58"/>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62261" y="636570"/>
              <a:ext cx="3870240" cy="2780398"/>
            </a:xfrm>
            <a:prstGeom prst="rect">
              <a:avLst/>
            </a:prstGeom>
          </p:spPr>
        </p:pic>
        <p:pic>
          <p:nvPicPr>
            <p:cNvPr id="60" name="Picture 59"/>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371450" y="3475042"/>
              <a:ext cx="3868713" cy="3290541"/>
            </a:xfrm>
            <a:prstGeom prst="rect">
              <a:avLst/>
            </a:prstGeom>
          </p:spPr>
        </p:pic>
        <p:pic>
          <p:nvPicPr>
            <p:cNvPr id="61" name="Picture 60"/>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8126800" y="635179"/>
              <a:ext cx="3870126" cy="2772067"/>
            </a:xfrm>
            <a:prstGeom prst="rect">
              <a:avLst/>
            </a:prstGeom>
          </p:spPr>
        </p:pic>
        <p:pic>
          <p:nvPicPr>
            <p:cNvPr id="62" name="Picture 6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126797" y="3471930"/>
              <a:ext cx="3864846" cy="3291840"/>
            </a:xfrm>
            <a:prstGeom prst="rect">
              <a:avLst/>
            </a:prstGeom>
          </p:spPr>
        </p:pic>
      </p:grpSp>
      <p:sp>
        <p:nvSpPr>
          <p:cNvPr id="8" name="TextBox 7"/>
          <p:cNvSpPr txBox="1"/>
          <p:nvPr/>
        </p:nvSpPr>
        <p:spPr>
          <a:xfrm>
            <a:off x="624973" y="37650"/>
            <a:ext cx="11109479" cy="523220"/>
          </a:xfrm>
          <a:prstGeom prst="rect">
            <a:avLst/>
          </a:prstGeom>
          <a:noFill/>
        </p:spPr>
        <p:txBody>
          <a:bodyPr wrap="square" rtlCol="0">
            <a:spAutoFit/>
          </a:bodyPr>
          <a:lstStyle/>
          <a:p>
            <a:pPr algn="ctr"/>
            <a:r>
              <a:rPr lang="en-US" sz="2800" dirty="0"/>
              <a:t>Step-up gust: tip actuation in</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a:xfrm>
            <a:off x="9419120" y="6481475"/>
            <a:ext cx="2743200" cy="365125"/>
          </a:xfrm>
        </p:spPr>
        <p:txBody>
          <a:bodyPr/>
          <a:lstStyle/>
          <a:p>
            <a:fld id="{15530B12-77AA-4F8A-BB96-7B022F2BE984}" type="slidenum">
              <a:rPr lang="en-US" smtClean="0"/>
              <a:t>24</a:t>
            </a:fld>
            <a:endParaRPr lang="en-US" dirty="0"/>
          </a:p>
        </p:txBody>
      </p:sp>
      <p:grpSp>
        <p:nvGrpSpPr>
          <p:cNvPr id="39" name="Group 38"/>
          <p:cNvGrpSpPr/>
          <p:nvPr/>
        </p:nvGrpSpPr>
        <p:grpSpPr>
          <a:xfrm>
            <a:off x="755347" y="869703"/>
            <a:ext cx="9624901" cy="3261575"/>
            <a:chOff x="841976" y="879328"/>
            <a:chExt cx="9624901" cy="3261575"/>
          </a:xfrm>
        </p:grpSpPr>
        <p:sp>
          <p:nvSpPr>
            <p:cNvPr id="47" name="TextBox 46">
              <a:extLst>
                <a:ext uri="{FF2B5EF4-FFF2-40B4-BE49-F238E27FC236}">
                  <a16:creationId xmlns:a16="http://schemas.microsoft.com/office/drawing/2014/main" id="{0C54F71A-9CA4-0F48-8A86-6252633062EF}"/>
                </a:ext>
              </a:extLst>
            </p:cNvPr>
            <p:cNvSpPr txBox="1"/>
            <p:nvPr/>
          </p:nvSpPr>
          <p:spPr>
            <a:xfrm>
              <a:off x="1939138" y="3012260"/>
              <a:ext cx="1034167" cy="400110"/>
            </a:xfrm>
            <a:prstGeom prst="rect">
              <a:avLst/>
            </a:prstGeom>
            <a:noFill/>
          </p:spPr>
          <p:txBody>
            <a:bodyPr wrap="square" rtlCol="0">
              <a:spAutoFit/>
            </a:bodyPr>
            <a:lstStyle/>
            <a:p>
              <a:pPr algn="ctr"/>
              <a:r>
                <a:rPr lang="en-US" sz="2000" dirty="0">
                  <a:solidFill>
                    <a:schemeClr val="accent2">
                      <a:lumMod val="75000"/>
                    </a:schemeClr>
                  </a:solidFill>
                </a:rPr>
                <a:t>1c ramp</a:t>
              </a:r>
            </a:p>
          </p:txBody>
        </p:sp>
        <p:sp>
          <p:nvSpPr>
            <p:cNvPr id="48" name="TextBox 47">
              <a:extLst>
                <a:ext uri="{FF2B5EF4-FFF2-40B4-BE49-F238E27FC236}">
                  <a16:creationId xmlns:a16="http://schemas.microsoft.com/office/drawing/2014/main" id="{222D13F2-9FC9-874A-9677-D4CAF35D6641}"/>
                </a:ext>
              </a:extLst>
            </p:cNvPr>
            <p:cNvSpPr txBox="1"/>
            <p:nvPr/>
          </p:nvSpPr>
          <p:spPr>
            <a:xfrm>
              <a:off x="5631850" y="3013092"/>
              <a:ext cx="1063824" cy="400110"/>
            </a:xfrm>
            <a:prstGeom prst="rect">
              <a:avLst/>
            </a:prstGeom>
            <a:noFill/>
          </p:spPr>
          <p:txBody>
            <a:bodyPr wrap="square" rtlCol="0">
              <a:spAutoFit/>
            </a:bodyPr>
            <a:lstStyle/>
            <a:p>
              <a:pPr algn="ctr"/>
              <a:r>
                <a:rPr lang="en-US" sz="2000" dirty="0">
                  <a:solidFill>
                    <a:schemeClr val="accent2">
                      <a:lumMod val="75000"/>
                    </a:schemeClr>
                  </a:solidFill>
                </a:rPr>
                <a:t>3c ramp</a:t>
              </a:r>
            </a:p>
          </p:txBody>
        </p:sp>
        <p:sp>
          <p:nvSpPr>
            <p:cNvPr id="49" name="TextBox 48">
              <a:extLst>
                <a:ext uri="{FF2B5EF4-FFF2-40B4-BE49-F238E27FC236}">
                  <a16:creationId xmlns:a16="http://schemas.microsoft.com/office/drawing/2014/main" id="{6FC23EEF-9330-FB4A-A6DE-7CEEF2FF3BB4}"/>
                </a:ext>
              </a:extLst>
            </p:cNvPr>
            <p:cNvSpPr txBox="1"/>
            <p:nvPr/>
          </p:nvSpPr>
          <p:spPr>
            <a:xfrm>
              <a:off x="9338108" y="3016440"/>
              <a:ext cx="1128769" cy="400110"/>
            </a:xfrm>
            <a:prstGeom prst="rect">
              <a:avLst/>
            </a:prstGeom>
            <a:noFill/>
          </p:spPr>
          <p:txBody>
            <a:bodyPr wrap="square" rtlCol="0">
              <a:spAutoFit/>
            </a:bodyPr>
            <a:lstStyle/>
            <a:p>
              <a:pPr algn="ctr"/>
              <a:r>
                <a:rPr lang="en-US" sz="2000" dirty="0">
                  <a:solidFill>
                    <a:schemeClr val="accent2">
                      <a:lumMod val="75000"/>
                    </a:schemeClr>
                  </a:solidFill>
                </a:rPr>
                <a:t>6c ramp</a:t>
              </a:r>
            </a:p>
          </p:txBody>
        </p:sp>
        <p:sp>
          <p:nvSpPr>
            <p:cNvPr id="50" name="TextBox 49">
              <a:extLst>
                <a:ext uri="{FF2B5EF4-FFF2-40B4-BE49-F238E27FC236}">
                  <a16:creationId xmlns:a16="http://schemas.microsoft.com/office/drawing/2014/main" id="{441080F0-B9E8-3144-96D7-AFE470B0E9B6}"/>
                </a:ext>
              </a:extLst>
            </p:cNvPr>
            <p:cNvSpPr txBox="1"/>
            <p:nvPr/>
          </p:nvSpPr>
          <p:spPr>
            <a:xfrm>
              <a:off x="841976" y="879328"/>
              <a:ext cx="764931" cy="384721"/>
            </a:xfrm>
            <a:prstGeom prst="rect">
              <a:avLst/>
            </a:prstGeom>
            <a:noFill/>
          </p:spPr>
          <p:txBody>
            <a:bodyPr wrap="square" rtlCol="0">
              <a:spAutoFit/>
            </a:bodyPr>
            <a:lstStyle/>
            <a:p>
              <a:pPr algn="ctr"/>
              <a:r>
                <a:rPr lang="en-US" sz="1900" b="1" dirty="0">
                  <a:solidFill>
                    <a:schemeClr val="accent1">
                      <a:lumMod val="75000"/>
                    </a:schemeClr>
                  </a:solidFill>
                </a:rPr>
                <a:t>AR=4</a:t>
              </a:r>
            </a:p>
          </p:txBody>
        </p:sp>
        <p:sp>
          <p:nvSpPr>
            <p:cNvPr id="51" name="TextBox 50">
              <a:extLst>
                <a:ext uri="{FF2B5EF4-FFF2-40B4-BE49-F238E27FC236}">
                  <a16:creationId xmlns:a16="http://schemas.microsoft.com/office/drawing/2014/main" id="{97394209-70A2-F847-9573-3D9079B47BAF}"/>
                </a:ext>
              </a:extLst>
            </p:cNvPr>
            <p:cNvSpPr txBox="1"/>
            <p:nvPr/>
          </p:nvSpPr>
          <p:spPr>
            <a:xfrm>
              <a:off x="852544" y="3756182"/>
              <a:ext cx="764931" cy="384721"/>
            </a:xfrm>
            <a:prstGeom prst="rect">
              <a:avLst/>
            </a:prstGeom>
            <a:noFill/>
          </p:spPr>
          <p:txBody>
            <a:bodyPr wrap="square" rtlCol="0">
              <a:spAutoFit/>
            </a:bodyPr>
            <a:lstStyle/>
            <a:p>
              <a:pPr algn="ctr"/>
              <a:r>
                <a:rPr lang="en-US" sz="1900" b="1" dirty="0">
                  <a:solidFill>
                    <a:schemeClr val="accent1">
                      <a:lumMod val="75000"/>
                    </a:schemeClr>
                  </a:solidFill>
                </a:rPr>
                <a:t>AR=2</a:t>
              </a:r>
            </a:p>
          </p:txBody>
        </p:sp>
      </p:grpSp>
    </p:spTree>
    <p:extLst>
      <p:ext uri="{BB962C8B-B14F-4D97-AF65-F5344CB8AC3E}">
        <p14:creationId xmlns:p14="http://schemas.microsoft.com/office/powerpoint/2010/main" val="279052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edia4">
            <a:hlinkClick r:id="" action="ppaction://media"/>
            <a:extLst>
              <a:ext uri="{FF2B5EF4-FFF2-40B4-BE49-F238E27FC236}">
                <a16:creationId xmlns:a16="http://schemas.microsoft.com/office/drawing/2014/main" id="{7BF14CD5-C796-47D2-95C0-AB870EE59F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012" y="185045"/>
            <a:ext cx="11461975" cy="6487910"/>
          </a:xfrm>
          <a:prstGeom prst="rect">
            <a:avLst/>
          </a:prstGeom>
        </p:spPr>
      </p:pic>
      <p:sp>
        <p:nvSpPr>
          <p:cNvPr id="3" name="TextBox 2"/>
          <p:cNvSpPr txBox="1"/>
          <p:nvPr/>
        </p:nvSpPr>
        <p:spPr>
          <a:xfrm flipH="1">
            <a:off x="682698" y="2895696"/>
            <a:ext cx="1524463" cy="369332"/>
          </a:xfrm>
          <a:prstGeom prst="rect">
            <a:avLst/>
          </a:prstGeom>
          <a:noFill/>
        </p:spPr>
        <p:txBody>
          <a:bodyPr wrap="square" rtlCol="0">
            <a:spAutoFit/>
          </a:bodyPr>
          <a:lstStyle/>
          <a:p>
            <a:r>
              <a:rPr lang="en-US" dirty="0"/>
              <a:t>Rectangular</a:t>
            </a:r>
          </a:p>
        </p:txBody>
      </p:sp>
      <p:sp>
        <p:nvSpPr>
          <p:cNvPr id="4" name="TextBox 3"/>
          <p:cNvSpPr txBox="1"/>
          <p:nvPr/>
        </p:nvSpPr>
        <p:spPr>
          <a:xfrm flipH="1">
            <a:off x="6832220" y="2826826"/>
            <a:ext cx="1524463" cy="369332"/>
          </a:xfrm>
          <a:prstGeom prst="rect">
            <a:avLst/>
          </a:prstGeom>
          <a:noFill/>
        </p:spPr>
        <p:txBody>
          <a:bodyPr wrap="square" rtlCol="0">
            <a:spAutoFit/>
          </a:bodyPr>
          <a:lstStyle/>
          <a:p>
            <a:r>
              <a:rPr lang="en-US" dirty="0"/>
              <a:t>Static sweep</a:t>
            </a:r>
          </a:p>
        </p:txBody>
      </p:sp>
      <p:sp>
        <p:nvSpPr>
          <p:cNvPr id="5" name="TextBox 4"/>
          <p:cNvSpPr txBox="1"/>
          <p:nvPr/>
        </p:nvSpPr>
        <p:spPr>
          <a:xfrm flipH="1">
            <a:off x="682697" y="5919228"/>
            <a:ext cx="1524463" cy="369332"/>
          </a:xfrm>
          <a:prstGeom prst="rect">
            <a:avLst/>
          </a:prstGeom>
          <a:noFill/>
        </p:spPr>
        <p:txBody>
          <a:bodyPr wrap="square" rtlCol="0">
            <a:spAutoFit/>
          </a:bodyPr>
          <a:lstStyle/>
          <a:p>
            <a:r>
              <a:rPr lang="en-US" dirty="0"/>
              <a:t>Actuation-in</a:t>
            </a:r>
          </a:p>
        </p:txBody>
      </p:sp>
      <p:sp>
        <p:nvSpPr>
          <p:cNvPr id="6" name="TextBox 5"/>
          <p:cNvSpPr txBox="1"/>
          <p:nvPr/>
        </p:nvSpPr>
        <p:spPr>
          <a:xfrm>
            <a:off x="8123464" y="4889219"/>
            <a:ext cx="2637065" cy="584775"/>
          </a:xfrm>
          <a:prstGeom prst="rect">
            <a:avLst/>
          </a:prstGeom>
          <a:noFill/>
        </p:spPr>
        <p:txBody>
          <a:bodyPr wrap="square" rtlCol="0">
            <a:spAutoFit/>
          </a:bodyPr>
          <a:lstStyle/>
          <a:p>
            <a:r>
              <a:rPr lang="en-US" sz="3200" dirty="0">
                <a:solidFill>
                  <a:schemeClr val="bg1"/>
                </a:solidFill>
              </a:rPr>
              <a:t>Step-up</a:t>
            </a:r>
            <a:r>
              <a:rPr lang="en-US" sz="3200" dirty="0"/>
              <a:t> </a:t>
            </a:r>
            <a:r>
              <a:rPr lang="en-US" sz="3200" dirty="0">
                <a:solidFill>
                  <a:schemeClr val="bg1"/>
                </a:solidFill>
              </a:rPr>
              <a:t>gust</a:t>
            </a:r>
          </a:p>
        </p:txBody>
      </p:sp>
      <p:sp>
        <p:nvSpPr>
          <p:cNvPr id="7" name="Slide Number Placeholder 6">
            <a:extLst>
              <a:ext uri="{FF2B5EF4-FFF2-40B4-BE49-F238E27FC236}">
                <a16:creationId xmlns:a16="http://schemas.microsoft.com/office/drawing/2014/main" id="{A1D96ADA-3F95-4508-83F8-28C0E3053A75}"/>
              </a:ext>
            </a:extLst>
          </p:cNvPr>
          <p:cNvSpPr>
            <a:spLocks noGrp="1"/>
          </p:cNvSpPr>
          <p:nvPr>
            <p:ph type="sldNum" sz="quarter" idx="12"/>
          </p:nvPr>
        </p:nvSpPr>
        <p:spPr/>
        <p:txBody>
          <a:bodyPr/>
          <a:lstStyle/>
          <a:p>
            <a:fld id="{15530B12-77AA-4F8A-BB96-7B022F2BE984}" type="slidenum">
              <a:rPr lang="en-US" smtClean="0"/>
              <a:t>25</a:t>
            </a:fld>
            <a:endParaRPr lang="en-US"/>
          </a:p>
        </p:txBody>
      </p:sp>
    </p:spTree>
    <p:extLst>
      <p:ext uri="{BB962C8B-B14F-4D97-AF65-F5344CB8AC3E}">
        <p14:creationId xmlns:p14="http://schemas.microsoft.com/office/powerpoint/2010/main" val="42706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B109A48-8781-C742-B5DC-F30C216DEEB1}"/>
                  </a:ext>
                </a:extLst>
              </p:cNvPr>
              <p:cNvSpPr txBox="1"/>
              <p:nvPr/>
            </p:nvSpPr>
            <p:spPr>
              <a:xfrm>
                <a:off x="178356" y="934461"/>
                <a:ext cx="5215720" cy="3477875"/>
              </a:xfrm>
              <a:prstGeom prst="rect">
                <a:avLst/>
              </a:prstGeom>
              <a:noFill/>
            </p:spPr>
            <p:txBody>
              <a:bodyPr wrap="square" rtlCol="0">
                <a:spAutoFit/>
              </a:bodyPr>
              <a:lstStyle/>
              <a:p>
                <a:pPr marL="285750" indent="-285750">
                  <a:buFont typeface="Arial" panose="020B0604020202020204" pitchFamily="34" charset="0"/>
                  <a:buChar char="•"/>
                </a:pPr>
                <a:r>
                  <a:rPr lang="en-US" sz="2200" dirty="0"/>
                  <a:t>Calculate total circulation </a:t>
                </a:r>
                <a14:m>
                  <m:oMath xmlns:m="http://schemas.openxmlformats.org/officeDocument/2006/math">
                    <m:r>
                      <m:rPr>
                        <m:sty m:val="p"/>
                      </m:rPr>
                      <a:rPr lang="el-GR" sz="2200" i="1" smtClean="0">
                        <a:latin typeface="Cambria Math" panose="02040503050406030204" pitchFamily="18" charset="0"/>
                        <a:ea typeface="Cambria Math" panose="02040503050406030204" pitchFamily="18" charset="0"/>
                      </a:rPr>
                      <m:t>Γ</m:t>
                    </m:r>
                  </m:oMath>
                </a14:m>
                <a:r>
                  <a:rPr lang="en-US" sz="2200" dirty="0"/>
                  <a:t> of LEV-signed vorticity in 1</a:t>
                </a:r>
                <a:r>
                  <a:rPr lang="en-US" sz="2200" i="1" dirty="0"/>
                  <a:t>c</a:t>
                </a:r>
                <a:r>
                  <a:rPr lang="en-US" sz="2200" dirty="0"/>
                  <a:t> x 1</a:t>
                </a:r>
                <a:r>
                  <a:rPr lang="en-US" sz="2200" i="1" dirty="0"/>
                  <a:t>c</a:t>
                </a:r>
                <a:r>
                  <a:rPr lang="en-US" sz="2200" dirty="0"/>
                  <a:t> “box” following wing.</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p:txBody>
          </p:sp>
        </mc:Choice>
        <mc:Fallback xmlns="">
          <p:sp>
            <p:nvSpPr>
              <p:cNvPr id="41" name="TextBox 40">
                <a:extLst>
                  <a:ext uri="{FF2B5EF4-FFF2-40B4-BE49-F238E27FC236}">
                    <a16:creationId xmlns:a16="http://schemas.microsoft.com/office/drawing/2014/main" id="{BB109A48-8781-C742-B5DC-F30C216DEEB1}"/>
                  </a:ext>
                </a:extLst>
              </p:cNvPr>
              <p:cNvSpPr txBox="1">
                <a:spLocks noRot="1" noChangeAspect="1" noMove="1" noResize="1" noEditPoints="1" noAdjustHandles="1" noChangeArrowheads="1" noChangeShapeType="1" noTextEdit="1"/>
              </p:cNvSpPr>
              <p:nvPr/>
            </p:nvSpPr>
            <p:spPr>
              <a:xfrm>
                <a:off x="178356" y="934461"/>
                <a:ext cx="5215720" cy="3477875"/>
              </a:xfrm>
              <a:prstGeom prst="rect">
                <a:avLst/>
              </a:prstGeom>
              <a:blipFill>
                <a:blip r:embed="rId3"/>
                <a:stretch>
                  <a:fillRect l="-1214" t="-1091" r="-1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527632" y="1852673"/>
                <a:ext cx="2517167" cy="1213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Γ</m:t>
                      </m:r>
                      <m:r>
                        <a:rPr lang="en-US" sz="2400" i="0" dirty="0">
                          <a:latin typeface="Cambria Math" panose="02040503050406030204" pitchFamily="18" charset="0"/>
                        </a:rPr>
                        <m:t>=</m:t>
                      </m:r>
                      <m:nary>
                        <m:naryPr>
                          <m:chr m:val="∬"/>
                          <m:limLoc m:val="undOvr"/>
                          <m:supHide m:val="on"/>
                          <m:ctrlPr>
                            <a:rPr lang="en-US" sz="2400" i="1" dirty="0">
                              <a:latin typeface="Cambria Math" panose="02040503050406030204" pitchFamily="18" charset="0"/>
                            </a:rPr>
                          </m:ctrlPr>
                        </m:naryPr>
                        <m:sub>
                          <m:eqArr>
                            <m:eqArrPr>
                              <m:ctrlPr>
                                <a:rPr lang="en-US" sz="2400" i="1" dirty="0">
                                  <a:latin typeface="Cambria Math" panose="02040503050406030204" pitchFamily="18" charset="0"/>
                                </a:rPr>
                              </m:ctrlPr>
                            </m:eqArrPr>
                            <m:e>
                              <m:r>
                                <a:rPr lang="en-US" sz="2400" i="1" dirty="0">
                                  <a:latin typeface="Cambria Math" panose="02040503050406030204" pitchFamily="18" charset="0"/>
                                </a:rPr>
                                <m:t>𝑏𝑜𝑥</m:t>
                              </m:r>
                            </m:e>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𝜔</m:t>
                                  </m:r>
                                </m:e>
                                <m:sub>
                                  <m:r>
                                    <a:rPr lang="en-US" sz="2400" i="1" dirty="0">
                                      <a:latin typeface="Cambria Math" panose="02040503050406030204" pitchFamily="18" charset="0"/>
                                    </a:rPr>
                                    <m:t>𝑧</m:t>
                                  </m:r>
                                </m:sub>
                              </m:sSub>
                              <m:r>
                                <a:rPr lang="en-US" sz="2400" b="0" i="1" dirty="0" smtClean="0">
                                  <a:latin typeface="Cambria Math" panose="02040503050406030204" pitchFamily="18" charset="0"/>
                                </a:rPr>
                                <m:t>&gt;0</m:t>
                              </m:r>
                            </m:e>
                          </m:eqArr>
                        </m:sub>
                        <m:sup/>
                        <m:e>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𝜔</m:t>
                              </m:r>
                            </m:e>
                            <m:sub>
                              <m:r>
                                <a:rPr lang="en-US" sz="2400" i="1" dirty="0">
                                  <a:latin typeface="Cambria Math" panose="02040503050406030204" pitchFamily="18" charset="0"/>
                                </a:rPr>
                                <m:t>𝑧</m:t>
                              </m:r>
                            </m:sub>
                          </m:sSub>
                          <m:r>
                            <a:rPr lang="en-US" sz="2400" i="0" dirty="0">
                              <a:latin typeface="Cambria Math" panose="02040503050406030204" pitchFamily="18" charset="0"/>
                            </a:rPr>
                            <m:t>ⅆ</m:t>
                          </m:r>
                          <m:r>
                            <a:rPr lang="en-US" sz="2400" i="1" dirty="0">
                              <a:latin typeface="Cambria Math" panose="02040503050406030204" pitchFamily="18" charset="0"/>
                            </a:rPr>
                            <m:t>𝑥</m:t>
                          </m:r>
                          <m:r>
                            <a:rPr lang="en-US" sz="2400" i="0" dirty="0">
                              <a:latin typeface="Cambria Math" panose="02040503050406030204" pitchFamily="18" charset="0"/>
                            </a:rPr>
                            <m:t>ⅆ</m:t>
                          </m:r>
                          <m:r>
                            <a:rPr lang="en-US" sz="2400" i="1" dirty="0">
                              <a:latin typeface="Cambria Math" panose="02040503050406030204" pitchFamily="18" charset="0"/>
                            </a:rPr>
                            <m:t>𝑦</m:t>
                          </m:r>
                        </m:e>
                      </m:nary>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527632" y="1852673"/>
                <a:ext cx="2517167" cy="1213409"/>
              </a:xfrm>
              <a:prstGeom prst="rect">
                <a:avLst/>
              </a:prstGeom>
              <a:blipFill>
                <a:blip r:embed="rId5"/>
                <a:stretch>
                  <a:fillRect l="-20101" t="-124742" b="-15257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9159231" y="6356350"/>
            <a:ext cx="2743200" cy="365125"/>
          </a:xfrm>
        </p:spPr>
        <p:txBody>
          <a:bodyPr/>
          <a:lstStyle/>
          <a:p>
            <a:fld id="{15530B12-77AA-4F8A-BB96-7B022F2BE984}" type="slidenum">
              <a:rPr lang="en-US" smtClean="0"/>
              <a:t>26</a:t>
            </a:fld>
            <a:endParaRPr lang="en-US"/>
          </a:p>
        </p:txBody>
      </p:sp>
      <p:sp>
        <p:nvSpPr>
          <p:cNvPr id="40" name="TextBox 39">
            <a:extLst>
              <a:ext uri="{FF2B5EF4-FFF2-40B4-BE49-F238E27FC236}">
                <a16:creationId xmlns:a16="http://schemas.microsoft.com/office/drawing/2014/main" id="{9BD1372C-E71B-154D-AC95-B3FF2191E1EC}"/>
              </a:ext>
            </a:extLst>
          </p:cNvPr>
          <p:cNvSpPr txBox="1"/>
          <p:nvPr/>
        </p:nvSpPr>
        <p:spPr>
          <a:xfrm>
            <a:off x="725978" y="48727"/>
            <a:ext cx="10740044" cy="707886"/>
          </a:xfrm>
          <a:prstGeom prst="rect">
            <a:avLst/>
          </a:prstGeom>
          <a:noFill/>
        </p:spPr>
        <p:txBody>
          <a:bodyPr wrap="square" rtlCol="0">
            <a:spAutoFit/>
          </a:bodyPr>
          <a:lstStyle/>
          <a:p>
            <a:pPr algn="ctr"/>
            <a:r>
              <a:rPr lang="en-US" sz="4000" dirty="0">
                <a:solidFill>
                  <a:schemeClr val="accent1">
                    <a:lumMod val="75000"/>
                  </a:schemeClr>
                </a:solidFill>
              </a:rPr>
              <a:t>Total circulation in chordwise (const.-span) planes</a:t>
            </a:r>
          </a:p>
        </p:txBody>
      </p:sp>
      <p:grpSp>
        <p:nvGrpSpPr>
          <p:cNvPr id="11" name="Group 10">
            <a:extLst>
              <a:ext uri="{FF2B5EF4-FFF2-40B4-BE49-F238E27FC236}">
                <a16:creationId xmlns:a16="http://schemas.microsoft.com/office/drawing/2014/main" id="{0192644A-42C1-EE4C-8EC1-3888D0739369}"/>
              </a:ext>
            </a:extLst>
          </p:cNvPr>
          <p:cNvGrpSpPr/>
          <p:nvPr/>
        </p:nvGrpSpPr>
        <p:grpSpPr>
          <a:xfrm>
            <a:off x="7149767" y="810634"/>
            <a:ext cx="2180869" cy="2030423"/>
            <a:chOff x="5854367" y="810634"/>
            <a:chExt cx="2180869" cy="2030423"/>
          </a:xfrm>
        </p:grpSpPr>
        <p:cxnSp>
          <p:nvCxnSpPr>
            <p:cNvPr id="28" name="Straight Arrow Connector 27">
              <a:extLst>
                <a:ext uri="{FF2B5EF4-FFF2-40B4-BE49-F238E27FC236}">
                  <a16:creationId xmlns:a16="http://schemas.microsoft.com/office/drawing/2014/main" id="{D4C0F420-C62D-264D-BFD5-2B4BF9BE8D1B}"/>
                </a:ext>
              </a:extLst>
            </p:cNvPr>
            <p:cNvCxnSpPr/>
            <p:nvPr/>
          </p:nvCxnSpPr>
          <p:spPr>
            <a:xfrm>
              <a:off x="5998143" y="1535936"/>
              <a:ext cx="16934" cy="1247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93FB757-CF79-B947-AAE9-A42D60CD1EE8}"/>
                </a:ext>
              </a:extLst>
            </p:cNvPr>
            <p:cNvSpPr/>
            <p:nvPr/>
          </p:nvSpPr>
          <p:spPr>
            <a:xfrm rot="5400000">
              <a:off x="6357718" y="1006250"/>
              <a:ext cx="397819" cy="179291"/>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802964A-D610-6444-92D8-722876143749}"/>
                </a:ext>
              </a:extLst>
            </p:cNvPr>
            <p:cNvSpPr/>
            <p:nvPr/>
          </p:nvSpPr>
          <p:spPr>
            <a:xfrm>
              <a:off x="6231039" y="1306313"/>
              <a:ext cx="628102" cy="14993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B8BC6B-42E8-A845-BD34-35E93DC83803}"/>
                </a:ext>
              </a:extLst>
            </p:cNvPr>
            <p:cNvSpPr/>
            <p:nvPr/>
          </p:nvSpPr>
          <p:spPr>
            <a:xfrm>
              <a:off x="6220722" y="2761678"/>
              <a:ext cx="66596" cy="7937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D900D48-43B0-2F42-9DC6-3F7303C2F9B3}"/>
                </a:ext>
              </a:extLst>
            </p:cNvPr>
            <p:cNvSpPr/>
            <p:nvPr/>
          </p:nvSpPr>
          <p:spPr>
            <a:xfrm rot="5400000">
              <a:off x="6479351" y="780350"/>
              <a:ext cx="152830" cy="213398"/>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1AC9C4B-452C-5942-ACA3-6C246F94EFE1}"/>
                </a:ext>
              </a:extLst>
            </p:cNvPr>
            <p:cNvCxnSpPr>
              <a:cxnSpLocks/>
            </p:cNvCxnSpPr>
            <p:nvPr/>
          </p:nvCxnSpPr>
          <p:spPr>
            <a:xfrm>
              <a:off x="6158853" y="2410924"/>
              <a:ext cx="90611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DC03DA5A-5815-8B49-B0EC-66A136A16F76}"/>
                </a:ext>
              </a:extLst>
            </p:cNvPr>
            <p:cNvSpPr txBox="1"/>
            <p:nvPr/>
          </p:nvSpPr>
          <p:spPr>
            <a:xfrm>
              <a:off x="7099872" y="2230603"/>
              <a:ext cx="797824" cy="329225"/>
            </a:xfrm>
            <a:prstGeom prst="rect">
              <a:avLst/>
            </a:prstGeom>
            <a:noFill/>
          </p:spPr>
          <p:txBody>
            <a:bodyPr wrap="square" rtlCol="0">
              <a:spAutoFit/>
            </a:bodyPr>
            <a:lstStyle/>
            <a:p>
              <a:r>
                <a:rPr lang="en-US" dirty="0">
                  <a:solidFill>
                    <a:schemeClr val="accent1"/>
                  </a:solidFill>
                </a:rPr>
                <a:t>0.75b</a:t>
              </a:r>
            </a:p>
          </p:txBody>
        </p:sp>
        <p:sp>
          <p:nvSpPr>
            <p:cNvPr id="44" name="TextBox 43">
              <a:extLst>
                <a:ext uri="{FF2B5EF4-FFF2-40B4-BE49-F238E27FC236}">
                  <a16:creationId xmlns:a16="http://schemas.microsoft.com/office/drawing/2014/main" id="{EBF006E9-0545-324E-9CE3-1B46BF74E26D}"/>
                </a:ext>
              </a:extLst>
            </p:cNvPr>
            <p:cNvSpPr txBox="1"/>
            <p:nvPr/>
          </p:nvSpPr>
          <p:spPr>
            <a:xfrm>
              <a:off x="6962331" y="1686671"/>
              <a:ext cx="1072905" cy="369332"/>
            </a:xfrm>
            <a:prstGeom prst="rect">
              <a:avLst/>
            </a:prstGeom>
            <a:noFill/>
          </p:spPr>
          <p:txBody>
            <a:bodyPr wrap="square" rtlCol="0">
              <a:spAutoFit/>
            </a:bodyPr>
            <a:lstStyle/>
            <a:p>
              <a:r>
                <a:rPr lang="en-US" dirty="0"/>
                <a:t>b = span</a:t>
              </a:r>
            </a:p>
          </p:txBody>
        </p:sp>
        <p:cxnSp>
          <p:nvCxnSpPr>
            <p:cNvPr id="45" name="Straight Connector 44">
              <a:extLst>
                <a:ext uri="{FF2B5EF4-FFF2-40B4-BE49-F238E27FC236}">
                  <a16:creationId xmlns:a16="http://schemas.microsoft.com/office/drawing/2014/main" id="{56F4A473-FAFD-674B-99B7-C69D52CA9ED6}"/>
                </a:ext>
              </a:extLst>
            </p:cNvPr>
            <p:cNvCxnSpPr/>
            <p:nvPr/>
          </p:nvCxnSpPr>
          <p:spPr>
            <a:xfrm flipV="1">
              <a:off x="5854367" y="1515516"/>
              <a:ext cx="1413810" cy="14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456820-9E46-8244-AE44-CBCA27C54F8F}"/>
                </a:ext>
              </a:extLst>
            </p:cNvPr>
            <p:cNvCxnSpPr/>
            <p:nvPr/>
          </p:nvCxnSpPr>
          <p:spPr>
            <a:xfrm>
              <a:off x="5857245" y="2794091"/>
              <a:ext cx="333305" cy="169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556A157-248D-B64C-AAE1-39AD94854B40}"/>
                </a:ext>
              </a:extLst>
            </p:cNvPr>
            <p:cNvSpPr txBox="1"/>
            <p:nvPr/>
          </p:nvSpPr>
          <p:spPr>
            <a:xfrm>
              <a:off x="5885553" y="1993009"/>
              <a:ext cx="276561" cy="306659"/>
            </a:xfrm>
            <a:prstGeom prst="rect">
              <a:avLst/>
            </a:prstGeom>
            <a:solidFill>
              <a:schemeClr val="bg1"/>
            </a:solidFill>
          </p:spPr>
          <p:txBody>
            <a:bodyPr wrap="square" rtlCol="0">
              <a:spAutoFit/>
            </a:bodyPr>
            <a:lstStyle/>
            <a:p>
              <a:r>
                <a:rPr lang="en-US" dirty="0"/>
                <a:t>b</a:t>
              </a:r>
            </a:p>
          </p:txBody>
        </p:sp>
      </p:grpSp>
      <p:pic>
        <p:nvPicPr>
          <p:cNvPr id="10" name="Picture 9" descr="Chart, line chart&#10;&#10;Description automatically generated">
            <a:extLst>
              <a:ext uri="{FF2B5EF4-FFF2-40B4-BE49-F238E27FC236}">
                <a16:creationId xmlns:a16="http://schemas.microsoft.com/office/drawing/2014/main" id="{053B1398-AA51-B94D-9AAF-60CFD4C347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7696" y="3384442"/>
            <a:ext cx="4078041" cy="3058531"/>
          </a:xfrm>
          <a:prstGeom prst="rect">
            <a:avLst/>
          </a:prstGeom>
        </p:spPr>
      </p:pic>
      <p:sp>
        <p:nvSpPr>
          <p:cNvPr id="6" name="TextBox 5">
            <a:extLst>
              <a:ext uri="{FF2B5EF4-FFF2-40B4-BE49-F238E27FC236}">
                <a16:creationId xmlns:a16="http://schemas.microsoft.com/office/drawing/2014/main" id="{22AAFD67-332D-184A-936E-8C62DBA5073C}"/>
              </a:ext>
            </a:extLst>
          </p:cNvPr>
          <p:cNvSpPr txBox="1"/>
          <p:nvPr/>
        </p:nvSpPr>
        <p:spPr>
          <a:xfrm>
            <a:off x="5829950" y="3011882"/>
            <a:ext cx="3283078" cy="461665"/>
          </a:xfrm>
          <a:prstGeom prst="rect">
            <a:avLst/>
          </a:prstGeom>
          <a:noFill/>
        </p:spPr>
        <p:txBody>
          <a:bodyPr wrap="none" rtlCol="0">
            <a:spAutoFit/>
          </a:bodyPr>
          <a:lstStyle/>
          <a:p>
            <a:r>
              <a:rPr lang="en-US" sz="2400" dirty="0"/>
              <a:t>Rectangular step-up gust</a:t>
            </a:r>
          </a:p>
        </p:txBody>
      </p:sp>
      <p:pic>
        <p:nvPicPr>
          <p:cNvPr id="4" name="Picture 3">
            <a:extLst>
              <a:ext uri="{FF2B5EF4-FFF2-40B4-BE49-F238E27FC236}">
                <a16:creationId xmlns:a16="http://schemas.microsoft.com/office/drawing/2014/main" id="{CA772A52-7191-45A4-80AE-0CA5C72CC5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20" y="3723905"/>
            <a:ext cx="7448598" cy="2991800"/>
          </a:xfrm>
          <a:prstGeom prst="rect">
            <a:avLst/>
          </a:prstGeom>
        </p:spPr>
      </p:pic>
    </p:spTree>
    <p:extLst>
      <p:ext uri="{BB962C8B-B14F-4D97-AF65-F5344CB8AC3E}">
        <p14:creationId xmlns:p14="http://schemas.microsoft.com/office/powerpoint/2010/main" val="124758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 line chart&#10;&#10;Description automatically generated">
            <a:extLst>
              <a:ext uri="{FF2B5EF4-FFF2-40B4-BE49-F238E27FC236}">
                <a16:creationId xmlns:a16="http://schemas.microsoft.com/office/drawing/2014/main" id="{E800B319-B52E-0C47-8F7D-8E18B015D7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196" y="637497"/>
            <a:ext cx="4255081" cy="3191311"/>
          </a:xfrm>
          <a:prstGeom prst="rect">
            <a:avLst/>
          </a:prstGeom>
        </p:spPr>
      </p:pic>
      <p:pic>
        <p:nvPicPr>
          <p:cNvPr id="9" name="Picture 8">
            <a:extLst>
              <a:ext uri="{FF2B5EF4-FFF2-40B4-BE49-F238E27FC236}">
                <a16:creationId xmlns:a16="http://schemas.microsoft.com/office/drawing/2014/main" id="{4ACC4FDE-A084-AF46-BC24-9B90CC3D55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9821" y="3662779"/>
            <a:ext cx="4251960" cy="3042764"/>
          </a:xfrm>
          <a:prstGeom prst="rect">
            <a:avLst/>
          </a:prstGeom>
        </p:spPr>
      </p:pic>
      <p:pic>
        <p:nvPicPr>
          <p:cNvPr id="46" name="Picture 45" descr="Chart, line chart&#10;&#10;Description automatically generated">
            <a:extLst>
              <a:ext uri="{FF2B5EF4-FFF2-40B4-BE49-F238E27FC236}">
                <a16:creationId xmlns:a16="http://schemas.microsoft.com/office/drawing/2014/main" id="{B1893715-6801-DD44-AFAB-22B8C93355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67322" y="637497"/>
            <a:ext cx="4251960" cy="3188971"/>
          </a:xfrm>
          <a:prstGeom prst="rect">
            <a:avLst/>
          </a:prstGeom>
        </p:spPr>
      </p:pic>
      <p:pic>
        <p:nvPicPr>
          <p:cNvPr id="20" name="Picture 19">
            <a:extLst>
              <a:ext uri="{FF2B5EF4-FFF2-40B4-BE49-F238E27FC236}">
                <a16:creationId xmlns:a16="http://schemas.microsoft.com/office/drawing/2014/main" id="{533CCB61-6FAD-2940-A563-59E8DD5D80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67322" y="3662779"/>
            <a:ext cx="4251960" cy="3047952"/>
          </a:xfrm>
          <a:prstGeom prst="rect">
            <a:avLst/>
          </a:prstGeom>
        </p:spPr>
      </p:pic>
      <p:cxnSp>
        <p:nvCxnSpPr>
          <p:cNvPr id="41" name="Straight Arrow Connector 40"/>
          <p:cNvCxnSpPr/>
          <p:nvPr/>
        </p:nvCxnSpPr>
        <p:spPr>
          <a:xfrm>
            <a:off x="9176657" y="1524000"/>
            <a:ext cx="21772" cy="1502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9101050" y="6492875"/>
            <a:ext cx="2743200" cy="365125"/>
          </a:xfrm>
        </p:spPr>
        <p:txBody>
          <a:bodyPr/>
          <a:lstStyle/>
          <a:p>
            <a:fld id="{15530B12-77AA-4F8A-BB96-7B022F2BE984}" type="slidenum">
              <a:rPr lang="en-US" smtClean="0"/>
              <a:t>27</a:t>
            </a:fld>
            <a:endParaRPr lang="en-US"/>
          </a:p>
        </p:txBody>
      </p:sp>
      <p:grpSp>
        <p:nvGrpSpPr>
          <p:cNvPr id="15" name="Group 14"/>
          <p:cNvGrpSpPr>
            <a:grpSpLocks noChangeAspect="1"/>
          </p:cNvGrpSpPr>
          <p:nvPr/>
        </p:nvGrpSpPr>
        <p:grpSpPr>
          <a:xfrm>
            <a:off x="8674249" y="3870244"/>
            <a:ext cx="3394295" cy="2620073"/>
            <a:chOff x="115395" y="640906"/>
            <a:chExt cx="4389120" cy="3291840"/>
          </a:xfrm>
        </p:grpSpPr>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169622" y="947651"/>
              <a:ext cx="1878677" cy="997527"/>
            </a:xfrm>
            <a:prstGeom prst="rect">
              <a:avLst/>
            </a:prstGeom>
          </p:spPr>
        </p:pic>
      </p:grpSp>
      <p:sp>
        <p:nvSpPr>
          <p:cNvPr id="18" name="Rectangle 17">
            <a:extLst>
              <a:ext uri="{FF2B5EF4-FFF2-40B4-BE49-F238E27FC236}">
                <a16:creationId xmlns:a16="http://schemas.microsoft.com/office/drawing/2014/main" id="{C20BEB66-6004-41D5-9817-5039F042B335}"/>
              </a:ext>
            </a:extLst>
          </p:cNvPr>
          <p:cNvSpPr/>
          <p:nvPr/>
        </p:nvSpPr>
        <p:spPr>
          <a:xfrm>
            <a:off x="1611531" y="63629"/>
            <a:ext cx="6210996" cy="646331"/>
          </a:xfrm>
          <a:prstGeom prst="rect">
            <a:avLst/>
          </a:prstGeom>
          <a:solidFill>
            <a:schemeClr val="bg1"/>
          </a:solidFill>
        </p:spPr>
        <p:txBody>
          <a:bodyPr wrap="none">
            <a:spAutoFit/>
          </a:bodyPr>
          <a:lstStyle/>
          <a:p>
            <a:pPr lvl="0"/>
            <a:r>
              <a:rPr lang="en-US" sz="3600" dirty="0">
                <a:solidFill>
                  <a:srgbClr val="5B9BD5">
                    <a:lumMod val="75000"/>
                  </a:srgbClr>
                </a:solidFill>
              </a:rPr>
              <a:t>Total circulation for step-up gust</a:t>
            </a:r>
          </a:p>
        </p:txBody>
      </p:sp>
      <p:grpSp>
        <p:nvGrpSpPr>
          <p:cNvPr id="3" name="Group 2"/>
          <p:cNvGrpSpPr/>
          <p:nvPr/>
        </p:nvGrpSpPr>
        <p:grpSpPr>
          <a:xfrm>
            <a:off x="8742464" y="337458"/>
            <a:ext cx="1541161" cy="3580838"/>
            <a:chOff x="8742464" y="337458"/>
            <a:chExt cx="1541161" cy="3580838"/>
          </a:xfrm>
        </p:grpSpPr>
        <p:sp>
          <p:nvSpPr>
            <p:cNvPr id="23" name="Rectangle 22">
              <a:extLst>
                <a:ext uri="{FF2B5EF4-FFF2-40B4-BE49-F238E27FC236}">
                  <a16:creationId xmlns:a16="http://schemas.microsoft.com/office/drawing/2014/main" id="{BC2E6535-75DA-7149-BD70-6E22DBFE086E}"/>
                </a:ext>
              </a:extLst>
            </p:cNvPr>
            <p:cNvSpPr/>
            <p:nvPr/>
          </p:nvSpPr>
          <p:spPr>
            <a:xfrm rot="5400000">
              <a:off x="9424700" y="692190"/>
              <a:ext cx="896128" cy="186663"/>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7CF3244-0DFF-C449-AD1B-CF87465EFD9B}"/>
                </a:ext>
              </a:extLst>
            </p:cNvPr>
            <p:cNvGrpSpPr/>
            <p:nvPr/>
          </p:nvGrpSpPr>
          <p:grpSpPr>
            <a:xfrm>
              <a:off x="8742464" y="1247448"/>
              <a:ext cx="1541161" cy="2670848"/>
              <a:chOff x="6209658" y="2662881"/>
              <a:chExt cx="1481309" cy="2299118"/>
            </a:xfrm>
          </p:grpSpPr>
          <p:sp>
            <p:nvSpPr>
              <p:cNvPr id="28" name="Rectangle 27">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e 2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0152EEB-582D-BE4F-A83C-2BBEB79507FC}"/>
                </a:ext>
              </a:extLst>
            </p:cNvPr>
            <p:cNvSpPr/>
            <p:nvPr/>
          </p:nvSpPr>
          <p:spPr>
            <a:xfrm rot="5400000">
              <a:off x="9780731" y="298935"/>
              <a:ext cx="184065" cy="274361"/>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p:cNvCxnSpPr/>
          <p:nvPr/>
        </p:nvCxnSpPr>
        <p:spPr>
          <a:xfrm flipV="1">
            <a:off x="9296400" y="2318657"/>
            <a:ext cx="1251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296400" y="2577811"/>
            <a:ext cx="1251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300046" y="2836965"/>
            <a:ext cx="1251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296400" y="3166510"/>
            <a:ext cx="125185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592332" y="2050244"/>
            <a:ext cx="772211" cy="369332"/>
          </a:xfrm>
          <a:prstGeom prst="rect">
            <a:avLst/>
          </a:prstGeom>
          <a:noFill/>
        </p:spPr>
        <p:txBody>
          <a:bodyPr wrap="square" rtlCol="0">
            <a:spAutoFit/>
          </a:bodyPr>
          <a:lstStyle/>
          <a:p>
            <a:r>
              <a:rPr lang="en-US" dirty="0">
                <a:solidFill>
                  <a:schemeClr val="accent1"/>
                </a:solidFill>
              </a:rPr>
              <a:t>0.65b</a:t>
            </a:r>
          </a:p>
        </p:txBody>
      </p:sp>
      <p:sp>
        <p:nvSpPr>
          <p:cNvPr id="34" name="TextBox 33"/>
          <p:cNvSpPr txBox="1"/>
          <p:nvPr/>
        </p:nvSpPr>
        <p:spPr>
          <a:xfrm>
            <a:off x="10593128" y="2360639"/>
            <a:ext cx="772211" cy="369332"/>
          </a:xfrm>
          <a:prstGeom prst="rect">
            <a:avLst/>
          </a:prstGeom>
          <a:noFill/>
        </p:spPr>
        <p:txBody>
          <a:bodyPr wrap="square" rtlCol="0">
            <a:spAutoFit/>
          </a:bodyPr>
          <a:lstStyle/>
          <a:p>
            <a:r>
              <a:rPr lang="en-US" dirty="0">
                <a:solidFill>
                  <a:schemeClr val="accent1"/>
                </a:solidFill>
              </a:rPr>
              <a:t>0.75b</a:t>
            </a:r>
          </a:p>
        </p:txBody>
      </p:sp>
      <p:sp>
        <p:nvSpPr>
          <p:cNvPr id="35" name="TextBox 34"/>
          <p:cNvSpPr txBox="1"/>
          <p:nvPr/>
        </p:nvSpPr>
        <p:spPr>
          <a:xfrm>
            <a:off x="10604455" y="2652299"/>
            <a:ext cx="772211" cy="369332"/>
          </a:xfrm>
          <a:prstGeom prst="rect">
            <a:avLst/>
          </a:prstGeom>
          <a:noFill/>
        </p:spPr>
        <p:txBody>
          <a:bodyPr wrap="square" rtlCol="0">
            <a:spAutoFit/>
          </a:bodyPr>
          <a:lstStyle/>
          <a:p>
            <a:r>
              <a:rPr lang="en-US" dirty="0">
                <a:solidFill>
                  <a:schemeClr val="accent1"/>
                </a:solidFill>
              </a:rPr>
              <a:t>0.90b</a:t>
            </a:r>
          </a:p>
        </p:txBody>
      </p:sp>
      <p:sp>
        <p:nvSpPr>
          <p:cNvPr id="36" name="TextBox 35"/>
          <p:cNvSpPr txBox="1"/>
          <p:nvPr/>
        </p:nvSpPr>
        <p:spPr>
          <a:xfrm>
            <a:off x="10598871" y="2967328"/>
            <a:ext cx="772211" cy="369332"/>
          </a:xfrm>
          <a:prstGeom prst="rect">
            <a:avLst/>
          </a:prstGeom>
          <a:noFill/>
        </p:spPr>
        <p:txBody>
          <a:bodyPr wrap="square" rtlCol="0">
            <a:spAutoFit/>
          </a:bodyPr>
          <a:lstStyle/>
          <a:p>
            <a:r>
              <a:rPr lang="en-US" dirty="0">
                <a:solidFill>
                  <a:schemeClr val="accent1"/>
                </a:solidFill>
              </a:rPr>
              <a:t>1.05b</a:t>
            </a:r>
          </a:p>
        </p:txBody>
      </p:sp>
      <p:sp>
        <p:nvSpPr>
          <p:cNvPr id="7" name="TextBox 6"/>
          <p:cNvSpPr txBox="1"/>
          <p:nvPr/>
        </p:nvSpPr>
        <p:spPr>
          <a:xfrm>
            <a:off x="10550839" y="3331907"/>
            <a:ext cx="1183570" cy="369332"/>
          </a:xfrm>
          <a:prstGeom prst="rect">
            <a:avLst/>
          </a:prstGeom>
          <a:noFill/>
        </p:spPr>
        <p:txBody>
          <a:bodyPr wrap="square" rtlCol="0">
            <a:spAutoFit/>
          </a:bodyPr>
          <a:lstStyle/>
          <a:p>
            <a:r>
              <a:rPr lang="en-US" dirty="0"/>
              <a:t>b = span</a:t>
            </a:r>
          </a:p>
        </p:txBody>
      </p:sp>
      <p:cxnSp>
        <p:nvCxnSpPr>
          <p:cNvPr id="37" name="Straight Connector 36"/>
          <p:cNvCxnSpPr/>
          <p:nvPr/>
        </p:nvCxnSpPr>
        <p:spPr>
          <a:xfrm flipV="1">
            <a:off x="8991807" y="1507719"/>
            <a:ext cx="181770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995508" y="3039289"/>
            <a:ext cx="428524" cy="20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031902" y="2074486"/>
            <a:ext cx="355569" cy="369332"/>
          </a:xfrm>
          <a:prstGeom prst="rect">
            <a:avLst/>
          </a:prstGeom>
          <a:solidFill>
            <a:schemeClr val="bg1"/>
          </a:solidFill>
        </p:spPr>
        <p:txBody>
          <a:bodyPr wrap="square" rtlCol="0">
            <a:spAutoFit/>
          </a:bodyPr>
          <a:lstStyle/>
          <a:p>
            <a:r>
              <a:rPr lang="en-US" dirty="0"/>
              <a:t>b</a:t>
            </a:r>
          </a:p>
        </p:txBody>
      </p:sp>
      <p:sp>
        <p:nvSpPr>
          <p:cNvPr id="4" name="TextBox 3">
            <a:extLst>
              <a:ext uri="{FF2B5EF4-FFF2-40B4-BE49-F238E27FC236}">
                <a16:creationId xmlns:a16="http://schemas.microsoft.com/office/drawing/2014/main" id="{EEE29186-521D-4792-9C35-5B0D7591D107}"/>
              </a:ext>
            </a:extLst>
          </p:cNvPr>
          <p:cNvSpPr txBox="1"/>
          <p:nvPr/>
        </p:nvSpPr>
        <p:spPr>
          <a:xfrm>
            <a:off x="2351410" y="2947892"/>
            <a:ext cx="1101436" cy="369332"/>
          </a:xfrm>
          <a:prstGeom prst="rect">
            <a:avLst/>
          </a:prstGeom>
          <a:noFill/>
        </p:spPr>
        <p:txBody>
          <a:bodyPr wrap="square" rtlCol="0">
            <a:spAutoFit/>
          </a:bodyPr>
          <a:lstStyle/>
          <a:p>
            <a:pPr algn="ctr"/>
            <a:r>
              <a:rPr lang="en-US" dirty="0">
                <a:solidFill>
                  <a:schemeClr val="accent1"/>
                </a:solidFill>
              </a:rPr>
              <a:t>65% span</a:t>
            </a:r>
          </a:p>
        </p:txBody>
      </p:sp>
      <p:sp>
        <p:nvSpPr>
          <p:cNvPr id="40" name="TextBox 39">
            <a:extLst>
              <a:ext uri="{FF2B5EF4-FFF2-40B4-BE49-F238E27FC236}">
                <a16:creationId xmlns:a16="http://schemas.microsoft.com/office/drawing/2014/main" id="{5B0B5DF0-6986-4B78-8CEE-34FC03E054DC}"/>
              </a:ext>
            </a:extLst>
          </p:cNvPr>
          <p:cNvSpPr txBox="1"/>
          <p:nvPr/>
        </p:nvSpPr>
        <p:spPr>
          <a:xfrm>
            <a:off x="6144500" y="3802691"/>
            <a:ext cx="1233054" cy="369332"/>
          </a:xfrm>
          <a:prstGeom prst="rect">
            <a:avLst/>
          </a:prstGeom>
          <a:noFill/>
        </p:spPr>
        <p:txBody>
          <a:bodyPr wrap="square" rtlCol="0">
            <a:spAutoFit/>
          </a:bodyPr>
          <a:lstStyle/>
          <a:p>
            <a:pPr algn="ctr"/>
            <a:r>
              <a:rPr lang="en-US" dirty="0">
                <a:solidFill>
                  <a:schemeClr val="accent1"/>
                </a:solidFill>
              </a:rPr>
              <a:t>105% span</a:t>
            </a:r>
          </a:p>
        </p:txBody>
      </p:sp>
      <p:sp>
        <p:nvSpPr>
          <p:cNvPr id="43" name="TextBox 42">
            <a:extLst>
              <a:ext uri="{FF2B5EF4-FFF2-40B4-BE49-F238E27FC236}">
                <a16:creationId xmlns:a16="http://schemas.microsoft.com/office/drawing/2014/main" id="{49B6E88E-2D7C-4AC9-8056-CDEC5C412C57}"/>
              </a:ext>
            </a:extLst>
          </p:cNvPr>
          <p:cNvSpPr txBox="1"/>
          <p:nvPr/>
        </p:nvSpPr>
        <p:spPr>
          <a:xfrm>
            <a:off x="6210309" y="2947892"/>
            <a:ext cx="1101436" cy="369332"/>
          </a:xfrm>
          <a:prstGeom prst="rect">
            <a:avLst/>
          </a:prstGeom>
          <a:noFill/>
        </p:spPr>
        <p:txBody>
          <a:bodyPr wrap="square" rtlCol="0">
            <a:spAutoFit/>
          </a:bodyPr>
          <a:lstStyle/>
          <a:p>
            <a:r>
              <a:rPr lang="en-US" dirty="0">
                <a:solidFill>
                  <a:schemeClr val="accent1"/>
                </a:solidFill>
              </a:rPr>
              <a:t>75% span</a:t>
            </a:r>
          </a:p>
        </p:txBody>
      </p:sp>
      <p:sp>
        <p:nvSpPr>
          <p:cNvPr id="44" name="TextBox 43">
            <a:extLst>
              <a:ext uri="{FF2B5EF4-FFF2-40B4-BE49-F238E27FC236}">
                <a16:creationId xmlns:a16="http://schemas.microsoft.com/office/drawing/2014/main" id="{99662E59-EE03-419C-9915-DAF89D0E46F2}"/>
              </a:ext>
            </a:extLst>
          </p:cNvPr>
          <p:cNvSpPr txBox="1"/>
          <p:nvPr/>
        </p:nvSpPr>
        <p:spPr>
          <a:xfrm>
            <a:off x="2351410" y="5836671"/>
            <a:ext cx="1101436" cy="369332"/>
          </a:xfrm>
          <a:prstGeom prst="rect">
            <a:avLst/>
          </a:prstGeom>
          <a:noFill/>
        </p:spPr>
        <p:txBody>
          <a:bodyPr wrap="square" rtlCol="0">
            <a:spAutoFit/>
          </a:bodyPr>
          <a:lstStyle/>
          <a:p>
            <a:pPr algn="ctr"/>
            <a:r>
              <a:rPr lang="en-US" dirty="0">
                <a:solidFill>
                  <a:schemeClr val="accent1"/>
                </a:solidFill>
              </a:rPr>
              <a:t>90% span</a:t>
            </a:r>
          </a:p>
        </p:txBody>
      </p:sp>
    </p:spTree>
    <p:extLst>
      <p:ext uri="{BB962C8B-B14F-4D97-AF65-F5344CB8AC3E}">
        <p14:creationId xmlns:p14="http://schemas.microsoft.com/office/powerpoint/2010/main" val="2480858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p:txBody>
          <a:bodyPr/>
          <a:lstStyle/>
          <a:p>
            <a:fld id="{15530B12-77AA-4F8A-BB96-7B022F2BE984}" type="slidenum">
              <a:rPr lang="en-US" smtClean="0"/>
              <a:t>28</a:t>
            </a:fld>
            <a:endParaRPr lang="en-US"/>
          </a:p>
        </p:txBody>
      </p:sp>
      <p:pic>
        <p:nvPicPr>
          <p:cNvPr id="33" name="Picture 32"/>
          <p:cNvPicPr>
            <a:picLocks noChangeAspect="1"/>
          </p:cNvPicPr>
          <p:nvPr/>
        </p:nvPicPr>
        <p:blipFill rotWithShape="1">
          <a:blip r:embed="rId3" cstate="screen">
            <a:extLst>
              <a:ext uri="{28A0092B-C50C-407E-A947-70E740481C1C}">
                <a14:useLocalDpi xmlns:a14="http://schemas.microsoft.com/office/drawing/2010/main"/>
              </a:ext>
            </a:extLst>
          </a:blip>
          <a:srcRect l="83691" t="8331" r="-2111" b="32193"/>
          <a:stretch/>
        </p:blipFill>
        <p:spPr>
          <a:xfrm>
            <a:off x="1873160" y="1833875"/>
            <a:ext cx="2170707" cy="3339549"/>
          </a:xfrm>
          <a:prstGeom prst="rect">
            <a:avLst/>
          </a:prstGeom>
        </p:spPr>
      </p:pic>
      <p:grpSp>
        <p:nvGrpSpPr>
          <p:cNvPr id="9" name="Group 8"/>
          <p:cNvGrpSpPr/>
          <p:nvPr/>
        </p:nvGrpSpPr>
        <p:grpSpPr>
          <a:xfrm>
            <a:off x="7120570" y="4092674"/>
            <a:ext cx="4187255" cy="2183288"/>
            <a:chOff x="7185862" y="4229563"/>
            <a:chExt cx="4187255" cy="2183288"/>
          </a:xfrm>
        </p:grpSpPr>
        <p:sp>
          <p:nvSpPr>
            <p:cNvPr id="4" name="TextBox 3"/>
            <p:cNvSpPr txBox="1"/>
            <p:nvPr/>
          </p:nvSpPr>
          <p:spPr>
            <a:xfrm>
              <a:off x="9192126" y="5226521"/>
              <a:ext cx="2180991" cy="523220"/>
            </a:xfrm>
            <a:prstGeom prst="rect">
              <a:avLst/>
            </a:prstGeom>
            <a:noFill/>
          </p:spPr>
          <p:txBody>
            <a:bodyPr wrap="square" rtlCol="0">
              <a:spAutoFit/>
            </a:bodyPr>
            <a:lstStyle/>
            <a:p>
              <a:r>
                <a:rPr lang="en-US" sz="2800" dirty="0"/>
                <a:t>Static sweep</a:t>
              </a:r>
            </a:p>
          </p:txBody>
        </p:sp>
        <p:grpSp>
          <p:nvGrpSpPr>
            <p:cNvPr id="3" name="Group 2"/>
            <p:cNvGrpSpPr/>
            <p:nvPr/>
          </p:nvGrpSpPr>
          <p:grpSpPr>
            <a:xfrm>
              <a:off x="7185862" y="4229563"/>
              <a:ext cx="1279782" cy="2183288"/>
              <a:chOff x="7185862" y="4229563"/>
              <a:chExt cx="1279782" cy="2183288"/>
            </a:xfrm>
          </p:grpSpPr>
          <p:sp>
            <p:nvSpPr>
              <p:cNvPr id="35" name="Rectangle 34">
                <a:extLst>
                  <a:ext uri="{FF2B5EF4-FFF2-40B4-BE49-F238E27FC236}">
                    <a16:creationId xmlns:a16="http://schemas.microsoft.com/office/drawing/2014/main" id="{BC2E6535-75DA-7149-BD70-6E22DBFE086E}"/>
                  </a:ext>
                </a:extLst>
              </p:cNvPr>
              <p:cNvSpPr/>
              <p:nvPr/>
            </p:nvSpPr>
            <p:spPr>
              <a:xfrm rot="5400000">
                <a:off x="7912744" y="4439215"/>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7CF3244-0DFF-C449-AD1B-CF87465EFD9B}"/>
                  </a:ext>
                </a:extLst>
              </p:cNvPr>
              <p:cNvGrpSpPr/>
              <p:nvPr/>
            </p:nvGrpSpPr>
            <p:grpSpPr>
              <a:xfrm>
                <a:off x="7416440" y="4784397"/>
                <a:ext cx="1049204" cy="1628454"/>
                <a:chOff x="6209658" y="2662881"/>
                <a:chExt cx="1481309" cy="2299118"/>
              </a:xfrm>
            </p:grpSpPr>
            <p:sp>
              <p:nvSpPr>
                <p:cNvPr id="37" name="Rectangle 36">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e 3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A0152EEB-582D-BE4F-A83C-2BBEB79507FC}"/>
                  </a:ext>
                </a:extLst>
              </p:cNvPr>
              <p:cNvSpPr/>
              <p:nvPr/>
            </p:nvSpPr>
            <p:spPr>
              <a:xfrm rot="5400000">
                <a:off x="8129821" y="4196325"/>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174D878-AB26-224B-A505-D7A17A5E829C}"/>
                  </a:ext>
                </a:extLst>
              </p:cNvPr>
              <p:cNvCxnSpPr>
                <a:cxnSpLocks/>
              </p:cNvCxnSpPr>
              <p:nvPr/>
            </p:nvCxnSpPr>
            <p:spPr>
              <a:xfrm flipH="1">
                <a:off x="7445874" y="5472797"/>
                <a:ext cx="420982" cy="0"/>
              </a:xfrm>
              <a:prstGeom prst="straightConnector1">
                <a:avLst/>
              </a:prstGeom>
              <a:ln w="25400">
                <a:solidFill>
                  <a:srgbClr val="0070C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0F0E91A-940D-5D47-AC76-14FB416CF5C9}"/>
                  </a:ext>
                </a:extLst>
              </p:cNvPr>
              <p:cNvSpPr/>
              <p:nvPr/>
            </p:nvSpPr>
            <p:spPr>
              <a:xfrm>
                <a:off x="7185862" y="5297515"/>
                <a:ext cx="285850" cy="338554"/>
              </a:xfrm>
              <a:prstGeom prst="rect">
                <a:avLst/>
              </a:prstGeom>
            </p:spPr>
            <p:txBody>
              <a:bodyPr wrap="square">
                <a:spAutoFit/>
              </a:bodyPr>
              <a:lstStyle/>
              <a:p>
                <a:r>
                  <a:rPr lang="en-US" sz="1600" dirty="0"/>
                  <a:t>U</a:t>
                </a:r>
                <a:endParaRPr lang="en-US" sz="1600" i="1" dirty="0"/>
              </a:p>
            </p:txBody>
          </p:sp>
        </p:grpSp>
      </p:grpSp>
      <p:grpSp>
        <p:nvGrpSpPr>
          <p:cNvPr id="11" name="Group 10"/>
          <p:cNvGrpSpPr/>
          <p:nvPr/>
        </p:nvGrpSpPr>
        <p:grpSpPr>
          <a:xfrm>
            <a:off x="7104180" y="1628247"/>
            <a:ext cx="4175892" cy="2171200"/>
            <a:chOff x="7184404" y="1394004"/>
            <a:chExt cx="4175892" cy="2171200"/>
          </a:xfrm>
        </p:grpSpPr>
        <p:sp>
          <p:nvSpPr>
            <p:cNvPr id="54" name="TextBox 53"/>
            <p:cNvSpPr txBox="1"/>
            <p:nvPr/>
          </p:nvSpPr>
          <p:spPr>
            <a:xfrm>
              <a:off x="9179305" y="2378690"/>
              <a:ext cx="2180991" cy="523220"/>
            </a:xfrm>
            <a:prstGeom prst="rect">
              <a:avLst/>
            </a:prstGeom>
            <a:noFill/>
          </p:spPr>
          <p:txBody>
            <a:bodyPr wrap="square" rtlCol="0">
              <a:spAutoFit/>
            </a:bodyPr>
            <a:lstStyle/>
            <a:p>
              <a:r>
                <a:rPr lang="en-US" sz="2800" dirty="0"/>
                <a:t>Rectangular</a:t>
              </a:r>
            </a:p>
          </p:txBody>
        </p:sp>
        <p:grpSp>
          <p:nvGrpSpPr>
            <p:cNvPr id="10" name="Group 9"/>
            <p:cNvGrpSpPr/>
            <p:nvPr/>
          </p:nvGrpSpPr>
          <p:grpSpPr>
            <a:xfrm>
              <a:off x="7184404" y="1394004"/>
              <a:ext cx="1280185" cy="2171200"/>
              <a:chOff x="7184404" y="1394004"/>
              <a:chExt cx="1280185" cy="2171200"/>
            </a:xfrm>
          </p:grpSpPr>
          <p:sp>
            <p:nvSpPr>
              <p:cNvPr id="49" name="Rectangle 48">
                <a:extLst>
                  <a:ext uri="{FF2B5EF4-FFF2-40B4-BE49-F238E27FC236}">
                    <a16:creationId xmlns:a16="http://schemas.microsoft.com/office/drawing/2014/main" id="{245ED19F-DE57-E040-A378-9EB4BD7D22D7}"/>
                  </a:ext>
                </a:extLst>
              </p:cNvPr>
              <p:cNvSpPr/>
              <p:nvPr/>
            </p:nvSpPr>
            <p:spPr>
              <a:xfrm rot="5400000">
                <a:off x="7911689" y="1603656"/>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83C0565-CB97-9B43-A631-F14ABB127947}"/>
                  </a:ext>
                </a:extLst>
              </p:cNvPr>
              <p:cNvGrpSpPr/>
              <p:nvPr/>
            </p:nvGrpSpPr>
            <p:grpSpPr>
              <a:xfrm>
                <a:off x="7414336" y="1948838"/>
                <a:ext cx="1050253" cy="1616366"/>
                <a:chOff x="6208177" y="2662881"/>
                <a:chExt cx="1482790" cy="2282051"/>
              </a:xfrm>
            </p:grpSpPr>
            <p:sp>
              <p:nvSpPr>
                <p:cNvPr id="51" name="Rectangle 50">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e 54">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Arrow Connector 56">
                <a:extLst>
                  <a:ext uri="{FF2B5EF4-FFF2-40B4-BE49-F238E27FC236}">
                    <a16:creationId xmlns:a16="http://schemas.microsoft.com/office/drawing/2014/main" id="{0174D878-AB26-224B-A505-D7A17A5E829C}"/>
                  </a:ext>
                </a:extLst>
              </p:cNvPr>
              <p:cNvCxnSpPr>
                <a:cxnSpLocks/>
              </p:cNvCxnSpPr>
              <p:nvPr/>
            </p:nvCxnSpPr>
            <p:spPr>
              <a:xfrm flipH="1">
                <a:off x="7447764" y="2629180"/>
                <a:ext cx="420982" cy="0"/>
              </a:xfrm>
              <a:prstGeom prst="straightConnector1">
                <a:avLst/>
              </a:prstGeom>
              <a:ln w="25400">
                <a:solidFill>
                  <a:srgbClr val="0070C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0F0E91A-940D-5D47-AC76-14FB416CF5C9}"/>
                  </a:ext>
                </a:extLst>
              </p:cNvPr>
              <p:cNvSpPr/>
              <p:nvPr/>
            </p:nvSpPr>
            <p:spPr>
              <a:xfrm>
                <a:off x="7184404" y="2453898"/>
                <a:ext cx="285850" cy="338554"/>
              </a:xfrm>
              <a:prstGeom prst="rect">
                <a:avLst/>
              </a:prstGeom>
            </p:spPr>
            <p:txBody>
              <a:bodyPr wrap="square">
                <a:spAutoFit/>
              </a:bodyPr>
              <a:lstStyle/>
              <a:p>
                <a:r>
                  <a:rPr lang="en-US" sz="1600" dirty="0"/>
                  <a:t>U</a:t>
                </a:r>
                <a:endParaRPr lang="en-US" sz="1600" i="1" dirty="0"/>
              </a:p>
            </p:txBody>
          </p:sp>
          <p:sp>
            <p:nvSpPr>
              <p:cNvPr id="59" name="Rectangle 58">
                <a:extLst>
                  <a:ext uri="{FF2B5EF4-FFF2-40B4-BE49-F238E27FC236}">
                    <a16:creationId xmlns:a16="http://schemas.microsoft.com/office/drawing/2014/main" id="{14BD54D6-37BF-8F4F-91C1-BADC6195B91B}"/>
                  </a:ext>
                </a:extLst>
              </p:cNvPr>
              <p:cNvSpPr/>
              <p:nvPr/>
            </p:nvSpPr>
            <p:spPr>
              <a:xfrm rot="5400000">
                <a:off x="8128766" y="1357592"/>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593D2B8F-6193-416E-977E-8D4BC6D9D8D7}"/>
              </a:ext>
            </a:extLst>
          </p:cNvPr>
          <p:cNvSpPr txBox="1"/>
          <p:nvPr/>
        </p:nvSpPr>
        <p:spPr>
          <a:xfrm>
            <a:off x="711381" y="43901"/>
            <a:ext cx="11109479" cy="615553"/>
          </a:xfrm>
          <a:prstGeom prst="rect">
            <a:avLst/>
          </a:prstGeom>
          <a:noFill/>
        </p:spPr>
        <p:txBody>
          <a:bodyPr wrap="square" rtlCol="0">
            <a:spAutoFit/>
          </a:bodyPr>
          <a:lstStyle/>
          <a:p>
            <a:pPr algn="ctr"/>
            <a:r>
              <a:rPr lang="en-US" sz="3400" dirty="0">
                <a:solidFill>
                  <a:schemeClr val="accent1"/>
                </a:solidFill>
              </a:rPr>
              <a:t>Step-down gust mitigation: tip actuation out</a:t>
            </a:r>
          </a:p>
        </p:txBody>
      </p:sp>
    </p:spTree>
    <p:extLst>
      <p:ext uri="{BB962C8B-B14F-4D97-AF65-F5344CB8AC3E}">
        <p14:creationId xmlns:p14="http://schemas.microsoft.com/office/powerpoint/2010/main" val="2807765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22756" y="708961"/>
            <a:ext cx="11792070" cy="6149039"/>
            <a:chOff x="422756" y="708961"/>
            <a:chExt cx="11792070" cy="6149039"/>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7948" y="708961"/>
              <a:ext cx="4389120" cy="2834339"/>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756" y="3562550"/>
              <a:ext cx="4389120" cy="3291840"/>
            </a:xfrm>
            <a:prstGeom prst="rect">
              <a:avLst/>
            </a:prstGeom>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77674" y="3566160"/>
              <a:ext cx="3901806" cy="3291840"/>
            </a:xfrm>
            <a:prstGeom prst="rect">
              <a:avLst/>
            </a:prstGeom>
          </p:spPr>
        </p:pic>
        <p:pic>
          <p:nvPicPr>
            <p:cNvPr id="13" name="Picture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328860" y="3566160"/>
              <a:ext cx="3885966" cy="3291840"/>
            </a:xfrm>
            <a:prstGeom prst="rect">
              <a:avLst/>
            </a:prstGeom>
          </p:spPr>
        </p:pic>
        <p:pic>
          <p:nvPicPr>
            <p:cNvPr id="6" name="Picture 5"/>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662331" y="713643"/>
              <a:ext cx="3828047" cy="2786213"/>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377153" y="708961"/>
              <a:ext cx="3837673" cy="2795838"/>
            </a:xfrm>
            <a:prstGeom prst="rect">
              <a:avLst/>
            </a:prstGeom>
          </p:spPr>
        </p:pic>
      </p:grpSp>
      <p:grpSp>
        <p:nvGrpSpPr>
          <p:cNvPr id="46" name="Group 45"/>
          <p:cNvGrpSpPr/>
          <p:nvPr/>
        </p:nvGrpSpPr>
        <p:grpSpPr>
          <a:xfrm>
            <a:off x="422756" y="707154"/>
            <a:ext cx="11795406" cy="6155837"/>
            <a:chOff x="422756" y="707154"/>
            <a:chExt cx="11795406" cy="6155837"/>
          </a:xfrm>
        </p:grpSpPr>
        <p:pic>
          <p:nvPicPr>
            <p:cNvPr id="56" name="Picture 55"/>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22756" y="707158"/>
              <a:ext cx="4389120" cy="2824714"/>
            </a:xfrm>
            <a:prstGeom prst="rect">
              <a:avLst/>
            </a:prstGeom>
          </p:spPr>
        </p:pic>
        <p:pic>
          <p:nvPicPr>
            <p:cNvPr id="58" name="Picture 57"/>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0490" y="718455"/>
              <a:ext cx="3895424" cy="2815089"/>
            </a:xfrm>
            <a:prstGeom prst="rect">
              <a:avLst/>
            </a:prstGeom>
          </p:spPr>
        </p:pic>
        <p:pic>
          <p:nvPicPr>
            <p:cNvPr id="59" name="Picture 58"/>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329761" y="707154"/>
              <a:ext cx="3885799" cy="2776588"/>
            </a:xfrm>
            <a:prstGeom prst="rect">
              <a:avLst/>
            </a:prstGeom>
          </p:spPr>
        </p:pic>
        <p:pic>
          <p:nvPicPr>
            <p:cNvPr id="23" name="Picture 2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2756" y="3562550"/>
              <a:ext cx="4389120" cy="3291840"/>
            </a:xfrm>
            <a:prstGeom prst="rect">
              <a:avLst/>
            </a:prstGeom>
          </p:spPr>
        </p:pic>
        <p:pic>
          <p:nvPicPr>
            <p:cNvPr id="25" name="Picture 24"/>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600499" y="3566160"/>
              <a:ext cx="3876174" cy="3291840"/>
            </a:xfrm>
            <a:prstGeom prst="rect">
              <a:avLst/>
            </a:prstGeom>
          </p:spPr>
        </p:pic>
        <p:pic>
          <p:nvPicPr>
            <p:cNvPr id="27" name="Picture 26"/>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353316" y="3571151"/>
              <a:ext cx="3864846" cy="3291840"/>
            </a:xfrm>
            <a:prstGeom prst="rect">
              <a:avLst/>
            </a:prstGeom>
          </p:spPr>
        </p:pic>
      </p:grpSp>
      <p:grpSp>
        <p:nvGrpSpPr>
          <p:cNvPr id="64" name="Group 63"/>
          <p:cNvGrpSpPr/>
          <p:nvPr/>
        </p:nvGrpSpPr>
        <p:grpSpPr>
          <a:xfrm>
            <a:off x="4571624" y="707054"/>
            <a:ext cx="7652827" cy="6159998"/>
            <a:chOff x="4571624" y="707054"/>
            <a:chExt cx="7652827" cy="6159998"/>
          </a:xfrm>
        </p:grpSpPr>
        <p:pic>
          <p:nvPicPr>
            <p:cNvPr id="65" name="Picture 64"/>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600332" y="716777"/>
              <a:ext cx="3885966" cy="2805463"/>
            </a:xfrm>
            <a:prstGeom prst="rect">
              <a:avLst/>
            </a:prstGeom>
          </p:spPr>
        </p:pic>
        <p:pic>
          <p:nvPicPr>
            <p:cNvPr id="66" name="Picture 6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8324569" y="707054"/>
              <a:ext cx="3885799" cy="2815089"/>
            </a:xfrm>
            <a:prstGeom prst="rect">
              <a:avLst/>
            </a:prstGeom>
          </p:spPr>
        </p:pic>
        <p:pic>
          <p:nvPicPr>
            <p:cNvPr id="67" name="Picture 6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4571624" y="3566160"/>
              <a:ext cx="3905049" cy="3291840"/>
            </a:xfrm>
            <a:prstGeom prst="rect">
              <a:avLst/>
            </a:prstGeom>
          </p:spPr>
        </p:pic>
        <p:pic>
          <p:nvPicPr>
            <p:cNvPr id="68" name="Picture 67"/>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338652" y="3575212"/>
              <a:ext cx="3885799" cy="3291840"/>
            </a:xfrm>
            <a:prstGeom prst="rect">
              <a:avLst/>
            </a:prstGeom>
          </p:spPr>
        </p:pic>
      </p:grpSp>
      <p:sp>
        <p:nvSpPr>
          <p:cNvPr id="8" name="TextBox 7"/>
          <p:cNvSpPr txBox="1"/>
          <p:nvPr/>
        </p:nvSpPr>
        <p:spPr>
          <a:xfrm>
            <a:off x="585216" y="127729"/>
            <a:ext cx="11212250" cy="523220"/>
          </a:xfrm>
          <a:prstGeom prst="rect">
            <a:avLst/>
          </a:prstGeom>
          <a:noFill/>
        </p:spPr>
        <p:txBody>
          <a:bodyPr wrap="square" rtlCol="0">
            <a:spAutoFit/>
          </a:bodyPr>
          <a:lstStyle/>
          <a:p>
            <a:pPr algn="ctr"/>
            <a:r>
              <a:rPr lang="en-US" sz="2800" dirty="0"/>
              <a:t>Step-down gust: tip actuation out</a:t>
            </a:r>
          </a:p>
        </p:txBody>
      </p:sp>
      <p:grpSp>
        <p:nvGrpSpPr>
          <p:cNvPr id="14" name="Group 13"/>
          <p:cNvGrpSpPr/>
          <p:nvPr/>
        </p:nvGrpSpPr>
        <p:grpSpPr>
          <a:xfrm>
            <a:off x="-77315" y="1086047"/>
            <a:ext cx="10758319" cy="3217637"/>
            <a:chOff x="-77315" y="1086047"/>
            <a:chExt cx="10758319" cy="3217637"/>
          </a:xfrm>
        </p:grpSpPr>
        <p:sp>
          <p:nvSpPr>
            <p:cNvPr id="19" name="TextBox 18">
              <a:extLst>
                <a:ext uri="{FF2B5EF4-FFF2-40B4-BE49-F238E27FC236}">
                  <a16:creationId xmlns:a16="http://schemas.microsoft.com/office/drawing/2014/main" id="{65482F85-6E08-1C4F-B44C-9BC6D9FEE6A5}"/>
                </a:ext>
              </a:extLst>
            </p:cNvPr>
            <p:cNvSpPr txBox="1"/>
            <p:nvPr/>
          </p:nvSpPr>
          <p:spPr>
            <a:xfrm>
              <a:off x="-77315" y="3918963"/>
              <a:ext cx="764931" cy="384721"/>
            </a:xfrm>
            <a:prstGeom prst="rect">
              <a:avLst/>
            </a:prstGeom>
            <a:noFill/>
          </p:spPr>
          <p:txBody>
            <a:bodyPr wrap="square" rtlCol="0">
              <a:spAutoFit/>
            </a:bodyPr>
            <a:lstStyle/>
            <a:p>
              <a:pPr algn="ctr"/>
              <a:r>
                <a:rPr lang="en-US" sz="1900" b="1" dirty="0">
                  <a:solidFill>
                    <a:schemeClr val="accent1">
                      <a:lumMod val="75000"/>
                    </a:schemeClr>
                  </a:solidFill>
                </a:rPr>
                <a:t>AR=2</a:t>
              </a:r>
            </a:p>
          </p:txBody>
        </p:sp>
        <p:sp>
          <p:nvSpPr>
            <p:cNvPr id="21" name="TextBox 20">
              <a:extLst>
                <a:ext uri="{FF2B5EF4-FFF2-40B4-BE49-F238E27FC236}">
                  <a16:creationId xmlns:a16="http://schemas.microsoft.com/office/drawing/2014/main" id="{09560CB6-B849-5046-9241-0DDB532E62DD}"/>
                </a:ext>
              </a:extLst>
            </p:cNvPr>
            <p:cNvSpPr txBox="1"/>
            <p:nvPr/>
          </p:nvSpPr>
          <p:spPr>
            <a:xfrm>
              <a:off x="-77314" y="1086047"/>
              <a:ext cx="764931" cy="384721"/>
            </a:xfrm>
            <a:prstGeom prst="rect">
              <a:avLst/>
            </a:prstGeom>
            <a:noFill/>
          </p:spPr>
          <p:txBody>
            <a:bodyPr wrap="square" rtlCol="0">
              <a:spAutoFit/>
            </a:bodyPr>
            <a:lstStyle/>
            <a:p>
              <a:pPr algn="ctr"/>
              <a:r>
                <a:rPr lang="en-US" sz="1900" b="1" dirty="0">
                  <a:solidFill>
                    <a:schemeClr val="accent1">
                      <a:lumMod val="75000"/>
                    </a:schemeClr>
                  </a:solidFill>
                </a:rPr>
                <a:t>AR=4</a:t>
              </a:r>
            </a:p>
          </p:txBody>
        </p:sp>
        <p:sp>
          <p:nvSpPr>
            <p:cNvPr id="50" name="TextBox 49">
              <a:extLst>
                <a:ext uri="{FF2B5EF4-FFF2-40B4-BE49-F238E27FC236}">
                  <a16:creationId xmlns:a16="http://schemas.microsoft.com/office/drawing/2014/main" id="{ABE13A20-0EC1-DB48-964B-B12DB3D87CFC}"/>
                </a:ext>
              </a:extLst>
            </p:cNvPr>
            <p:cNvSpPr txBox="1"/>
            <p:nvPr/>
          </p:nvSpPr>
          <p:spPr>
            <a:xfrm>
              <a:off x="9552235" y="2977928"/>
              <a:ext cx="1128769" cy="400110"/>
            </a:xfrm>
            <a:prstGeom prst="rect">
              <a:avLst/>
            </a:prstGeom>
            <a:noFill/>
          </p:spPr>
          <p:txBody>
            <a:bodyPr wrap="square" rtlCol="0">
              <a:spAutoFit/>
            </a:bodyPr>
            <a:lstStyle/>
            <a:p>
              <a:pPr algn="ctr"/>
              <a:r>
                <a:rPr lang="en-US" sz="2000" dirty="0">
                  <a:solidFill>
                    <a:schemeClr val="accent2">
                      <a:lumMod val="75000"/>
                    </a:schemeClr>
                  </a:solidFill>
                </a:rPr>
                <a:t>6c ramp</a:t>
              </a:r>
            </a:p>
          </p:txBody>
        </p:sp>
        <p:sp>
          <p:nvSpPr>
            <p:cNvPr id="51" name="TextBox 50">
              <a:extLst>
                <a:ext uri="{FF2B5EF4-FFF2-40B4-BE49-F238E27FC236}">
                  <a16:creationId xmlns:a16="http://schemas.microsoft.com/office/drawing/2014/main" id="{A7FE696F-642C-874C-809D-B682B8F06C42}"/>
                </a:ext>
              </a:extLst>
            </p:cNvPr>
            <p:cNvSpPr txBox="1"/>
            <p:nvPr/>
          </p:nvSpPr>
          <p:spPr>
            <a:xfrm>
              <a:off x="5907806" y="3003455"/>
              <a:ext cx="1063824" cy="400110"/>
            </a:xfrm>
            <a:prstGeom prst="rect">
              <a:avLst/>
            </a:prstGeom>
            <a:noFill/>
          </p:spPr>
          <p:txBody>
            <a:bodyPr wrap="square" rtlCol="0">
              <a:spAutoFit/>
            </a:bodyPr>
            <a:lstStyle/>
            <a:p>
              <a:pPr algn="ctr"/>
              <a:r>
                <a:rPr lang="en-US" sz="2000" dirty="0">
                  <a:solidFill>
                    <a:schemeClr val="accent2">
                      <a:lumMod val="75000"/>
                    </a:schemeClr>
                  </a:solidFill>
                </a:rPr>
                <a:t>3c ramp</a:t>
              </a:r>
            </a:p>
          </p:txBody>
        </p:sp>
        <p:sp>
          <p:nvSpPr>
            <p:cNvPr id="52" name="TextBox 51">
              <a:extLst>
                <a:ext uri="{FF2B5EF4-FFF2-40B4-BE49-F238E27FC236}">
                  <a16:creationId xmlns:a16="http://schemas.microsoft.com/office/drawing/2014/main" id="{7D1B4DC5-6FD4-C041-83B5-FB2EB4033E44}"/>
                </a:ext>
              </a:extLst>
            </p:cNvPr>
            <p:cNvSpPr txBox="1"/>
            <p:nvPr/>
          </p:nvSpPr>
          <p:spPr>
            <a:xfrm>
              <a:off x="2184746" y="2964123"/>
              <a:ext cx="1034167" cy="400110"/>
            </a:xfrm>
            <a:prstGeom prst="rect">
              <a:avLst/>
            </a:prstGeom>
            <a:noFill/>
          </p:spPr>
          <p:txBody>
            <a:bodyPr wrap="square" rtlCol="0">
              <a:spAutoFit/>
            </a:bodyPr>
            <a:lstStyle/>
            <a:p>
              <a:pPr algn="ctr"/>
              <a:r>
                <a:rPr lang="en-US" sz="2000" dirty="0">
                  <a:solidFill>
                    <a:schemeClr val="accent2">
                      <a:lumMod val="75000"/>
                    </a:schemeClr>
                  </a:solidFill>
                </a:rPr>
                <a:t>1c ramp</a:t>
              </a:r>
            </a:p>
          </p:txBody>
        </p:sp>
      </p:grpSp>
      <p:sp>
        <p:nvSpPr>
          <p:cNvPr id="2" name="Slide Number Placeholder 1">
            <a:extLst>
              <a:ext uri="{FF2B5EF4-FFF2-40B4-BE49-F238E27FC236}">
                <a16:creationId xmlns:a16="http://schemas.microsoft.com/office/drawing/2014/main" id="{C87F9B7C-7908-4B6A-9137-AED0D93FA87A}"/>
              </a:ext>
            </a:extLst>
          </p:cNvPr>
          <p:cNvSpPr>
            <a:spLocks noGrp="1"/>
          </p:cNvSpPr>
          <p:nvPr>
            <p:ph type="sldNum" sz="quarter" idx="12"/>
          </p:nvPr>
        </p:nvSpPr>
        <p:spPr>
          <a:xfrm>
            <a:off x="9476875" y="6519975"/>
            <a:ext cx="2743200" cy="365125"/>
          </a:xfrm>
        </p:spPr>
        <p:txBody>
          <a:bodyPr/>
          <a:lstStyle/>
          <a:p>
            <a:fld id="{15530B12-77AA-4F8A-BB96-7B022F2BE984}" type="slidenum">
              <a:rPr lang="en-US" smtClean="0"/>
              <a:t>29</a:t>
            </a:fld>
            <a:endParaRPr lang="en-US" dirty="0"/>
          </a:p>
        </p:txBody>
      </p:sp>
    </p:spTree>
    <p:extLst>
      <p:ext uri="{BB962C8B-B14F-4D97-AF65-F5344CB8AC3E}">
        <p14:creationId xmlns:p14="http://schemas.microsoft.com/office/powerpoint/2010/main" val="294243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3A3FCF-C208-D92E-E30C-138E58BDE4A0}"/>
              </a:ext>
            </a:extLst>
          </p:cNvPr>
          <p:cNvSpPr>
            <a:spLocks noGrp="1"/>
          </p:cNvSpPr>
          <p:nvPr>
            <p:ph type="sldNum" sz="quarter" idx="12"/>
          </p:nvPr>
        </p:nvSpPr>
        <p:spPr/>
        <p:txBody>
          <a:bodyPr/>
          <a:lstStyle/>
          <a:p>
            <a:fld id="{15530B12-77AA-4F8A-BB96-7B022F2BE984}" type="slidenum">
              <a:rPr lang="en-US" smtClean="0"/>
              <a:t>3</a:t>
            </a:fld>
            <a:endParaRPr lang="en-US"/>
          </a:p>
        </p:txBody>
      </p:sp>
      <p:graphicFrame>
        <p:nvGraphicFramePr>
          <p:cNvPr id="3" name="Diagram 2">
            <a:extLst>
              <a:ext uri="{FF2B5EF4-FFF2-40B4-BE49-F238E27FC236}">
                <a16:creationId xmlns:a16="http://schemas.microsoft.com/office/drawing/2014/main" id="{807850E7-51B2-519E-5F97-79BD0DB8D0BF}"/>
              </a:ext>
            </a:extLst>
          </p:cNvPr>
          <p:cNvGraphicFramePr/>
          <p:nvPr>
            <p:extLst>
              <p:ext uri="{D42A27DB-BD31-4B8C-83A1-F6EECF244321}">
                <p14:modId xmlns:p14="http://schemas.microsoft.com/office/powerpoint/2010/main" val="3406404885"/>
              </p:ext>
            </p:extLst>
          </p:nvPr>
        </p:nvGraphicFramePr>
        <p:xfrm>
          <a:off x="6015144" y="1302808"/>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55720137-5457-D65F-9D0A-72D7B3395398}"/>
              </a:ext>
            </a:extLst>
          </p:cNvPr>
          <p:cNvSpPr txBox="1"/>
          <p:nvPr/>
        </p:nvSpPr>
        <p:spPr>
          <a:xfrm>
            <a:off x="3865133" y="2627597"/>
            <a:ext cx="910762" cy="369332"/>
          </a:xfrm>
          <a:prstGeom prst="rect">
            <a:avLst/>
          </a:prstGeom>
          <a:noFill/>
        </p:spPr>
        <p:txBody>
          <a:bodyPr wrap="none" rtlCol="0">
            <a:spAutoFit/>
          </a:bodyPr>
          <a:lstStyle/>
          <a:p>
            <a:r>
              <a:rPr lang="en-US" dirty="0">
                <a:solidFill>
                  <a:schemeClr val="bg1"/>
                </a:solidFill>
              </a:rPr>
              <a:t>Military</a:t>
            </a:r>
          </a:p>
        </p:txBody>
      </p:sp>
      <p:sp>
        <p:nvSpPr>
          <p:cNvPr id="11" name="TextBox 10">
            <a:extLst>
              <a:ext uri="{FF2B5EF4-FFF2-40B4-BE49-F238E27FC236}">
                <a16:creationId xmlns:a16="http://schemas.microsoft.com/office/drawing/2014/main" id="{C7D5BBA8-9ED5-0F46-2579-EB29D467C8AE}"/>
              </a:ext>
            </a:extLst>
          </p:cNvPr>
          <p:cNvSpPr txBox="1"/>
          <p:nvPr/>
        </p:nvSpPr>
        <p:spPr>
          <a:xfrm>
            <a:off x="4083177" y="5870809"/>
            <a:ext cx="7611036" cy="584775"/>
          </a:xfrm>
          <a:prstGeom prst="rect">
            <a:avLst/>
          </a:prstGeom>
          <a:noFill/>
        </p:spPr>
        <p:txBody>
          <a:bodyPr wrap="square" rtlCol="0">
            <a:spAutoFit/>
          </a:bodyPr>
          <a:lstStyle/>
          <a:p>
            <a:r>
              <a:rPr lang="en-US" sz="3200" dirty="0"/>
              <a:t>Desirable feature: Maneuverability</a:t>
            </a:r>
          </a:p>
        </p:txBody>
      </p:sp>
      <p:sp>
        <p:nvSpPr>
          <p:cNvPr id="12" name="TextBox 11">
            <a:extLst>
              <a:ext uri="{FF2B5EF4-FFF2-40B4-BE49-F238E27FC236}">
                <a16:creationId xmlns:a16="http://schemas.microsoft.com/office/drawing/2014/main" id="{C34C2302-A761-54AE-7544-DF573A57A5E6}"/>
              </a:ext>
            </a:extLst>
          </p:cNvPr>
          <p:cNvSpPr txBox="1"/>
          <p:nvPr/>
        </p:nvSpPr>
        <p:spPr>
          <a:xfrm>
            <a:off x="46644" y="75759"/>
            <a:ext cx="12098712" cy="769441"/>
          </a:xfrm>
          <a:prstGeom prst="rect">
            <a:avLst/>
          </a:prstGeom>
          <a:noFill/>
        </p:spPr>
        <p:txBody>
          <a:bodyPr wrap="square" rtlCol="0">
            <a:spAutoFit/>
          </a:bodyPr>
          <a:lstStyle/>
          <a:p>
            <a:pPr algn="ctr"/>
            <a:r>
              <a:rPr lang="en-US" sz="4400" dirty="0"/>
              <a:t>Application Area: Drones &amp; MAVs</a:t>
            </a:r>
          </a:p>
        </p:txBody>
      </p:sp>
      <p:sp>
        <p:nvSpPr>
          <p:cNvPr id="14" name="TextBox 13">
            <a:extLst>
              <a:ext uri="{FF2B5EF4-FFF2-40B4-BE49-F238E27FC236}">
                <a16:creationId xmlns:a16="http://schemas.microsoft.com/office/drawing/2014/main" id="{79AEEA19-9054-F25C-4577-C8ED7EDDDBAC}"/>
              </a:ext>
            </a:extLst>
          </p:cNvPr>
          <p:cNvSpPr txBox="1"/>
          <p:nvPr/>
        </p:nvSpPr>
        <p:spPr>
          <a:xfrm>
            <a:off x="7888695" y="3244334"/>
            <a:ext cx="910762" cy="369332"/>
          </a:xfrm>
          <a:prstGeom prst="rect">
            <a:avLst/>
          </a:prstGeom>
          <a:noFill/>
        </p:spPr>
        <p:txBody>
          <a:bodyPr wrap="none" rtlCol="0">
            <a:spAutoFit/>
          </a:bodyPr>
          <a:lstStyle/>
          <a:p>
            <a:r>
              <a:rPr lang="en-US" dirty="0">
                <a:solidFill>
                  <a:schemeClr val="bg1"/>
                </a:solidFill>
              </a:rPr>
              <a:t>Military</a:t>
            </a:r>
          </a:p>
        </p:txBody>
      </p:sp>
      <p:sp>
        <p:nvSpPr>
          <p:cNvPr id="15" name="TextBox 14">
            <a:extLst>
              <a:ext uri="{FF2B5EF4-FFF2-40B4-BE49-F238E27FC236}">
                <a16:creationId xmlns:a16="http://schemas.microsoft.com/office/drawing/2014/main" id="{1BE197C9-0EF1-E8D4-5DEE-EBBF98213547}"/>
              </a:ext>
            </a:extLst>
          </p:cNvPr>
          <p:cNvSpPr txBox="1"/>
          <p:nvPr/>
        </p:nvSpPr>
        <p:spPr>
          <a:xfrm>
            <a:off x="9731538" y="5525013"/>
            <a:ext cx="7152776" cy="307777"/>
          </a:xfrm>
          <a:prstGeom prst="rect">
            <a:avLst/>
          </a:prstGeom>
          <a:noFill/>
        </p:spPr>
        <p:txBody>
          <a:bodyPr wrap="square" rtlCol="0">
            <a:spAutoFit/>
          </a:bodyPr>
          <a:lstStyle/>
          <a:p>
            <a:r>
              <a:rPr lang="en-US" sz="1400" dirty="0"/>
              <a:t>MAV: Micro Air Vehicle</a:t>
            </a:r>
          </a:p>
        </p:txBody>
      </p:sp>
      <p:sp>
        <p:nvSpPr>
          <p:cNvPr id="16" name="TextBox 15">
            <a:extLst>
              <a:ext uri="{FF2B5EF4-FFF2-40B4-BE49-F238E27FC236}">
                <a16:creationId xmlns:a16="http://schemas.microsoft.com/office/drawing/2014/main" id="{7BB89C9D-1BBB-4BC4-A53F-0520CF34F1D0}"/>
              </a:ext>
            </a:extLst>
          </p:cNvPr>
          <p:cNvSpPr txBox="1"/>
          <p:nvPr/>
        </p:nvSpPr>
        <p:spPr>
          <a:xfrm>
            <a:off x="514996" y="5318159"/>
            <a:ext cx="7611036" cy="307777"/>
          </a:xfrm>
          <a:prstGeom prst="rect">
            <a:avLst/>
          </a:prstGeom>
          <a:noFill/>
        </p:spPr>
        <p:txBody>
          <a:bodyPr wrap="square" rtlCol="0">
            <a:spAutoFit/>
          </a:bodyPr>
          <a:lstStyle/>
          <a:p>
            <a:r>
              <a:rPr lang="en-US" sz="1400" dirty="0"/>
              <a:t>Black hawk from </a:t>
            </a:r>
            <a:r>
              <a:rPr lang="en-US" sz="1400" dirty="0" err="1"/>
              <a:t>Praxodynamics</a:t>
            </a:r>
            <a:endParaRPr lang="en-US" sz="1400" dirty="0"/>
          </a:p>
        </p:txBody>
      </p:sp>
      <p:pic>
        <p:nvPicPr>
          <p:cNvPr id="4" name="media1">
            <a:hlinkClick r:id="" action="ppaction://media"/>
            <a:extLst>
              <a:ext uri="{FF2B5EF4-FFF2-40B4-BE49-F238E27FC236}">
                <a16:creationId xmlns:a16="http://schemas.microsoft.com/office/drawing/2014/main" id="{5D551660-9762-42CD-AB15-A08C398BCFC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28231" y="1323549"/>
            <a:ext cx="6840840" cy="3872174"/>
          </a:xfrm>
          <a:prstGeom prst="rect">
            <a:avLst/>
          </a:prstGeom>
        </p:spPr>
      </p:pic>
    </p:spTree>
    <p:extLst>
      <p:ext uri="{BB962C8B-B14F-4D97-AF65-F5344CB8AC3E}">
        <p14:creationId xmlns:p14="http://schemas.microsoft.com/office/powerpoint/2010/main" val="231242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3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dia5">
            <a:hlinkClick r:id="" action="ppaction://media"/>
            <a:extLst>
              <a:ext uri="{FF2B5EF4-FFF2-40B4-BE49-F238E27FC236}">
                <a16:creationId xmlns:a16="http://schemas.microsoft.com/office/drawing/2014/main" id="{F9B80635-698B-464C-BBF5-ECF98DDF3A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490" y="97579"/>
            <a:ext cx="11771020" cy="6662842"/>
          </a:xfrm>
          <a:prstGeom prst="rect">
            <a:avLst/>
          </a:prstGeom>
        </p:spPr>
      </p:pic>
      <p:sp>
        <p:nvSpPr>
          <p:cNvPr id="8" name="TextBox 7"/>
          <p:cNvSpPr txBox="1"/>
          <p:nvPr/>
        </p:nvSpPr>
        <p:spPr>
          <a:xfrm flipH="1">
            <a:off x="576562" y="2847375"/>
            <a:ext cx="1524463" cy="369332"/>
          </a:xfrm>
          <a:prstGeom prst="rect">
            <a:avLst/>
          </a:prstGeom>
          <a:noFill/>
        </p:spPr>
        <p:txBody>
          <a:bodyPr wrap="square" rtlCol="0">
            <a:spAutoFit/>
          </a:bodyPr>
          <a:lstStyle/>
          <a:p>
            <a:r>
              <a:rPr lang="en-US" dirty="0"/>
              <a:t>Rectangular</a:t>
            </a:r>
          </a:p>
        </p:txBody>
      </p:sp>
      <p:sp>
        <p:nvSpPr>
          <p:cNvPr id="9" name="TextBox 8"/>
          <p:cNvSpPr txBox="1"/>
          <p:nvPr/>
        </p:nvSpPr>
        <p:spPr>
          <a:xfrm flipH="1">
            <a:off x="6599001" y="2847375"/>
            <a:ext cx="1524463" cy="369332"/>
          </a:xfrm>
          <a:prstGeom prst="rect">
            <a:avLst/>
          </a:prstGeom>
          <a:noFill/>
        </p:spPr>
        <p:txBody>
          <a:bodyPr wrap="square" rtlCol="0">
            <a:spAutoFit/>
          </a:bodyPr>
          <a:lstStyle/>
          <a:p>
            <a:r>
              <a:rPr lang="en-US" dirty="0"/>
              <a:t>Static sweep</a:t>
            </a:r>
          </a:p>
        </p:txBody>
      </p:sp>
      <p:sp>
        <p:nvSpPr>
          <p:cNvPr id="10" name="TextBox 9"/>
          <p:cNvSpPr txBox="1"/>
          <p:nvPr/>
        </p:nvSpPr>
        <p:spPr>
          <a:xfrm>
            <a:off x="7608559" y="4889219"/>
            <a:ext cx="2911480" cy="584775"/>
          </a:xfrm>
          <a:prstGeom prst="rect">
            <a:avLst/>
          </a:prstGeom>
          <a:noFill/>
        </p:spPr>
        <p:txBody>
          <a:bodyPr wrap="square" rtlCol="0">
            <a:spAutoFit/>
          </a:bodyPr>
          <a:lstStyle/>
          <a:p>
            <a:r>
              <a:rPr lang="en-US" sz="3200" dirty="0">
                <a:solidFill>
                  <a:schemeClr val="bg1"/>
                </a:solidFill>
              </a:rPr>
              <a:t>Step-down</a:t>
            </a:r>
            <a:r>
              <a:rPr lang="en-US" sz="3200" dirty="0"/>
              <a:t> </a:t>
            </a:r>
            <a:r>
              <a:rPr lang="en-US" sz="3200" dirty="0">
                <a:solidFill>
                  <a:schemeClr val="bg1"/>
                </a:solidFill>
              </a:rPr>
              <a:t>gust</a:t>
            </a:r>
          </a:p>
        </p:txBody>
      </p:sp>
      <p:sp>
        <p:nvSpPr>
          <p:cNvPr id="11" name="TextBox 10"/>
          <p:cNvSpPr txBox="1"/>
          <p:nvPr/>
        </p:nvSpPr>
        <p:spPr>
          <a:xfrm flipH="1">
            <a:off x="445932" y="6043302"/>
            <a:ext cx="1524463" cy="369332"/>
          </a:xfrm>
          <a:prstGeom prst="rect">
            <a:avLst/>
          </a:prstGeom>
          <a:noFill/>
        </p:spPr>
        <p:txBody>
          <a:bodyPr wrap="square" rtlCol="0">
            <a:spAutoFit/>
          </a:bodyPr>
          <a:lstStyle/>
          <a:p>
            <a:r>
              <a:rPr lang="en-US" dirty="0"/>
              <a:t>Actuation-out</a:t>
            </a:r>
          </a:p>
        </p:txBody>
      </p:sp>
      <p:sp>
        <p:nvSpPr>
          <p:cNvPr id="3" name="Slide Number Placeholder 2">
            <a:extLst>
              <a:ext uri="{FF2B5EF4-FFF2-40B4-BE49-F238E27FC236}">
                <a16:creationId xmlns:a16="http://schemas.microsoft.com/office/drawing/2014/main" id="{E4E39BF6-A01F-4815-8797-C8E5A90F12E6}"/>
              </a:ext>
            </a:extLst>
          </p:cNvPr>
          <p:cNvSpPr>
            <a:spLocks noGrp="1"/>
          </p:cNvSpPr>
          <p:nvPr>
            <p:ph type="sldNum" sz="quarter" idx="12"/>
          </p:nvPr>
        </p:nvSpPr>
        <p:spPr/>
        <p:txBody>
          <a:bodyPr/>
          <a:lstStyle/>
          <a:p>
            <a:fld id="{15530B12-77AA-4F8A-BB96-7B022F2BE984}" type="slidenum">
              <a:rPr lang="en-US" smtClean="0"/>
              <a:t>30</a:t>
            </a:fld>
            <a:endParaRPr lang="en-US"/>
          </a:p>
        </p:txBody>
      </p:sp>
    </p:spTree>
    <p:extLst>
      <p:ext uri="{BB962C8B-B14F-4D97-AF65-F5344CB8AC3E}">
        <p14:creationId xmlns:p14="http://schemas.microsoft.com/office/powerpoint/2010/main" val="182574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F85F41-FE4F-F842-888D-F544A8E5E4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1284" y="434692"/>
            <a:ext cx="4303776" cy="3227832"/>
          </a:xfrm>
          <a:prstGeom prst="rect">
            <a:avLst/>
          </a:prstGeom>
        </p:spPr>
      </p:pic>
      <p:pic>
        <p:nvPicPr>
          <p:cNvPr id="6" name="Picture 5">
            <a:extLst>
              <a:ext uri="{FF2B5EF4-FFF2-40B4-BE49-F238E27FC236}">
                <a16:creationId xmlns:a16="http://schemas.microsoft.com/office/drawing/2014/main" id="{03634C6B-AFC2-694D-B901-547509A7E7F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95328" y="438032"/>
            <a:ext cx="4162763" cy="3227832"/>
          </a:xfrm>
          <a:prstGeom prst="rect">
            <a:avLst/>
          </a:prstGeom>
        </p:spPr>
      </p:pic>
      <p:pic>
        <p:nvPicPr>
          <p:cNvPr id="15" name="Picture 14">
            <a:extLst>
              <a:ext uri="{FF2B5EF4-FFF2-40B4-BE49-F238E27FC236}">
                <a16:creationId xmlns:a16="http://schemas.microsoft.com/office/drawing/2014/main" id="{1EAF643F-FAED-7D48-A055-CD36B2D42AB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3826" y="434692"/>
            <a:ext cx="4143910" cy="3227832"/>
          </a:xfrm>
          <a:prstGeom prst="rect">
            <a:avLst/>
          </a:prstGeom>
        </p:spPr>
      </p:pic>
      <p:pic>
        <p:nvPicPr>
          <p:cNvPr id="12" name="Picture 11">
            <a:extLst>
              <a:ext uri="{FF2B5EF4-FFF2-40B4-BE49-F238E27FC236}">
                <a16:creationId xmlns:a16="http://schemas.microsoft.com/office/drawing/2014/main" id="{55A1D59C-E809-9742-B4FA-0EC9A238CB2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51284" y="3447659"/>
            <a:ext cx="4303776" cy="3227832"/>
          </a:xfrm>
          <a:prstGeom prst="rect">
            <a:avLst/>
          </a:prstGeom>
        </p:spPr>
      </p:pic>
      <p:pic>
        <p:nvPicPr>
          <p:cNvPr id="10" name="Picture 9">
            <a:extLst>
              <a:ext uri="{FF2B5EF4-FFF2-40B4-BE49-F238E27FC236}">
                <a16:creationId xmlns:a16="http://schemas.microsoft.com/office/drawing/2014/main" id="{EB659B15-28C6-B04D-9DAE-9827920A6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999188" y="3447659"/>
            <a:ext cx="4162763" cy="3227832"/>
          </a:xfrm>
          <a:prstGeom prst="rect">
            <a:avLst/>
          </a:prstGeom>
        </p:spPr>
      </p:pic>
      <p:pic>
        <p:nvPicPr>
          <p:cNvPr id="5" name="Picture 4">
            <a:extLst>
              <a:ext uri="{FF2B5EF4-FFF2-40B4-BE49-F238E27FC236}">
                <a16:creationId xmlns:a16="http://schemas.microsoft.com/office/drawing/2014/main" id="{A2183DD8-69E0-A243-95A9-AE35D4CDFB8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43826" y="3428435"/>
            <a:ext cx="4153856" cy="3227832"/>
          </a:xfrm>
          <a:prstGeom prst="rect">
            <a:avLst/>
          </a:prstGeom>
        </p:spPr>
      </p:pic>
      <p:sp>
        <p:nvSpPr>
          <p:cNvPr id="13" name="TextBox 12">
            <a:extLst>
              <a:ext uri="{FF2B5EF4-FFF2-40B4-BE49-F238E27FC236}">
                <a16:creationId xmlns:a16="http://schemas.microsoft.com/office/drawing/2014/main" id="{155C8159-5F77-4B4C-A947-C0549FEE0BD8}"/>
              </a:ext>
            </a:extLst>
          </p:cNvPr>
          <p:cNvSpPr txBox="1"/>
          <p:nvPr/>
        </p:nvSpPr>
        <p:spPr>
          <a:xfrm>
            <a:off x="1815432" y="2888246"/>
            <a:ext cx="1101436" cy="369332"/>
          </a:xfrm>
          <a:prstGeom prst="rect">
            <a:avLst/>
          </a:prstGeom>
          <a:noFill/>
        </p:spPr>
        <p:txBody>
          <a:bodyPr wrap="square" rtlCol="0">
            <a:spAutoFit/>
          </a:bodyPr>
          <a:lstStyle/>
          <a:p>
            <a:r>
              <a:rPr lang="en-US" dirty="0">
                <a:solidFill>
                  <a:schemeClr val="accent1"/>
                </a:solidFill>
              </a:rPr>
              <a:t>65% span</a:t>
            </a:r>
          </a:p>
        </p:txBody>
      </p:sp>
      <p:sp>
        <p:nvSpPr>
          <p:cNvPr id="2" name="Slide Number Placeholder 1">
            <a:extLst>
              <a:ext uri="{FF2B5EF4-FFF2-40B4-BE49-F238E27FC236}">
                <a16:creationId xmlns:a16="http://schemas.microsoft.com/office/drawing/2014/main" id="{B65702AE-CCE2-43BB-AE4B-13FAC86A43D4}"/>
              </a:ext>
            </a:extLst>
          </p:cNvPr>
          <p:cNvSpPr>
            <a:spLocks noGrp="1"/>
          </p:cNvSpPr>
          <p:nvPr>
            <p:ph type="sldNum" sz="quarter" idx="12"/>
          </p:nvPr>
        </p:nvSpPr>
        <p:spPr>
          <a:xfrm>
            <a:off x="11175221" y="6580084"/>
            <a:ext cx="952499" cy="274320"/>
          </a:xfrm>
        </p:spPr>
        <p:txBody>
          <a:bodyPr>
            <a:normAutofit/>
          </a:bodyPr>
          <a:lstStyle/>
          <a:p>
            <a:pPr>
              <a:spcAft>
                <a:spcPts val="600"/>
              </a:spcAft>
            </a:pPr>
            <a:fld id="{15530B12-77AA-4F8A-BB96-7B022F2BE984}" type="slidenum">
              <a:rPr lang="en-US">
                <a:solidFill>
                  <a:schemeClr val="tx1">
                    <a:lumMod val="75000"/>
                    <a:lumOff val="25000"/>
                  </a:schemeClr>
                </a:solidFill>
              </a:rPr>
              <a:pPr>
                <a:spcAft>
                  <a:spcPts val="600"/>
                </a:spcAft>
              </a:pPr>
              <a:t>31</a:t>
            </a:fld>
            <a:endParaRPr lang="en-US" dirty="0">
              <a:solidFill>
                <a:schemeClr val="tx1">
                  <a:lumMod val="75000"/>
                  <a:lumOff val="25000"/>
                </a:schemeClr>
              </a:solidFill>
            </a:endParaRPr>
          </a:p>
        </p:txBody>
      </p:sp>
      <p:sp>
        <p:nvSpPr>
          <p:cNvPr id="14" name="TextBox 13">
            <a:extLst>
              <a:ext uri="{FF2B5EF4-FFF2-40B4-BE49-F238E27FC236}">
                <a16:creationId xmlns:a16="http://schemas.microsoft.com/office/drawing/2014/main" id="{13A782C0-E160-4D09-A34E-0FB2F56BFB2A}"/>
              </a:ext>
            </a:extLst>
          </p:cNvPr>
          <p:cNvSpPr txBox="1"/>
          <p:nvPr/>
        </p:nvSpPr>
        <p:spPr>
          <a:xfrm>
            <a:off x="5610861" y="2847681"/>
            <a:ext cx="1101436" cy="369332"/>
          </a:xfrm>
          <a:prstGeom prst="rect">
            <a:avLst/>
          </a:prstGeom>
          <a:noFill/>
        </p:spPr>
        <p:txBody>
          <a:bodyPr wrap="square" rtlCol="0">
            <a:spAutoFit/>
          </a:bodyPr>
          <a:lstStyle/>
          <a:p>
            <a:r>
              <a:rPr lang="en-US" dirty="0">
                <a:solidFill>
                  <a:schemeClr val="accent1"/>
                </a:solidFill>
              </a:rPr>
              <a:t>75% span</a:t>
            </a:r>
          </a:p>
        </p:txBody>
      </p:sp>
      <p:sp>
        <p:nvSpPr>
          <p:cNvPr id="19" name="TextBox 18">
            <a:extLst>
              <a:ext uri="{FF2B5EF4-FFF2-40B4-BE49-F238E27FC236}">
                <a16:creationId xmlns:a16="http://schemas.microsoft.com/office/drawing/2014/main" id="{19870C5D-34AD-47D8-B8C0-49008293F3A5}"/>
              </a:ext>
            </a:extLst>
          </p:cNvPr>
          <p:cNvSpPr txBox="1"/>
          <p:nvPr/>
        </p:nvSpPr>
        <p:spPr>
          <a:xfrm>
            <a:off x="1791839" y="3658849"/>
            <a:ext cx="1267403" cy="369332"/>
          </a:xfrm>
          <a:prstGeom prst="rect">
            <a:avLst/>
          </a:prstGeom>
          <a:noFill/>
        </p:spPr>
        <p:txBody>
          <a:bodyPr wrap="square" rtlCol="0">
            <a:spAutoFit/>
          </a:bodyPr>
          <a:lstStyle/>
          <a:p>
            <a:r>
              <a:rPr lang="en-US" dirty="0">
                <a:solidFill>
                  <a:schemeClr val="accent1"/>
                </a:solidFill>
              </a:rPr>
              <a:t>105% span</a:t>
            </a:r>
          </a:p>
        </p:txBody>
      </p:sp>
      <p:sp>
        <p:nvSpPr>
          <p:cNvPr id="21" name="TextBox 20">
            <a:extLst>
              <a:ext uri="{FF2B5EF4-FFF2-40B4-BE49-F238E27FC236}">
                <a16:creationId xmlns:a16="http://schemas.microsoft.com/office/drawing/2014/main" id="{CD7B4E7C-0289-4A08-844C-DDE3AD8D516E}"/>
              </a:ext>
            </a:extLst>
          </p:cNvPr>
          <p:cNvSpPr txBox="1"/>
          <p:nvPr/>
        </p:nvSpPr>
        <p:spPr>
          <a:xfrm>
            <a:off x="9512074" y="3658849"/>
            <a:ext cx="1259673" cy="369332"/>
          </a:xfrm>
          <a:prstGeom prst="rect">
            <a:avLst/>
          </a:prstGeom>
          <a:noFill/>
        </p:spPr>
        <p:txBody>
          <a:bodyPr wrap="square" rtlCol="0">
            <a:spAutoFit/>
          </a:bodyPr>
          <a:lstStyle/>
          <a:p>
            <a:r>
              <a:rPr lang="en-US" dirty="0">
                <a:solidFill>
                  <a:schemeClr val="accent1"/>
                </a:solidFill>
              </a:rPr>
              <a:t>130% span</a:t>
            </a:r>
          </a:p>
        </p:txBody>
      </p:sp>
      <p:sp>
        <p:nvSpPr>
          <p:cNvPr id="23" name="TextBox 22">
            <a:extLst>
              <a:ext uri="{FF2B5EF4-FFF2-40B4-BE49-F238E27FC236}">
                <a16:creationId xmlns:a16="http://schemas.microsoft.com/office/drawing/2014/main" id="{51D24595-1A5B-407F-A672-1902A62F6912}"/>
              </a:ext>
            </a:extLst>
          </p:cNvPr>
          <p:cNvSpPr txBox="1"/>
          <p:nvPr/>
        </p:nvSpPr>
        <p:spPr>
          <a:xfrm>
            <a:off x="5651665" y="3728030"/>
            <a:ext cx="1259673" cy="369332"/>
          </a:xfrm>
          <a:prstGeom prst="rect">
            <a:avLst/>
          </a:prstGeom>
          <a:noFill/>
        </p:spPr>
        <p:txBody>
          <a:bodyPr wrap="square" rtlCol="0">
            <a:spAutoFit/>
          </a:bodyPr>
          <a:lstStyle/>
          <a:p>
            <a:r>
              <a:rPr lang="en-US" dirty="0">
                <a:solidFill>
                  <a:schemeClr val="accent1"/>
                </a:solidFill>
              </a:rPr>
              <a:t>115% span</a:t>
            </a:r>
          </a:p>
        </p:txBody>
      </p:sp>
      <p:sp>
        <p:nvSpPr>
          <p:cNvPr id="27" name="TextBox 26">
            <a:extLst>
              <a:ext uri="{FF2B5EF4-FFF2-40B4-BE49-F238E27FC236}">
                <a16:creationId xmlns:a16="http://schemas.microsoft.com/office/drawing/2014/main" id="{1E30AD1C-D37F-6E4D-A712-9B3EA7C58D3E}"/>
              </a:ext>
            </a:extLst>
          </p:cNvPr>
          <p:cNvSpPr txBox="1"/>
          <p:nvPr/>
        </p:nvSpPr>
        <p:spPr>
          <a:xfrm>
            <a:off x="9532940" y="2876829"/>
            <a:ext cx="1101436" cy="369332"/>
          </a:xfrm>
          <a:prstGeom prst="rect">
            <a:avLst/>
          </a:prstGeom>
          <a:noFill/>
        </p:spPr>
        <p:txBody>
          <a:bodyPr wrap="square" rtlCol="0">
            <a:spAutoFit/>
          </a:bodyPr>
          <a:lstStyle/>
          <a:p>
            <a:r>
              <a:rPr lang="en-US" dirty="0">
                <a:solidFill>
                  <a:schemeClr val="accent1"/>
                </a:solidFill>
              </a:rPr>
              <a:t>90% span</a:t>
            </a:r>
          </a:p>
        </p:txBody>
      </p:sp>
      <p:sp>
        <p:nvSpPr>
          <p:cNvPr id="38" name="Rectangle 37">
            <a:extLst>
              <a:ext uri="{FF2B5EF4-FFF2-40B4-BE49-F238E27FC236}">
                <a16:creationId xmlns:a16="http://schemas.microsoft.com/office/drawing/2014/main" id="{AB724FC2-AB2E-4583-9350-91EDD147F28B}"/>
              </a:ext>
            </a:extLst>
          </p:cNvPr>
          <p:cNvSpPr/>
          <p:nvPr/>
        </p:nvSpPr>
        <p:spPr>
          <a:xfrm>
            <a:off x="2704463" y="23107"/>
            <a:ext cx="6783075" cy="646331"/>
          </a:xfrm>
          <a:prstGeom prst="rect">
            <a:avLst/>
          </a:prstGeom>
          <a:noFill/>
        </p:spPr>
        <p:txBody>
          <a:bodyPr wrap="none">
            <a:spAutoFit/>
          </a:bodyPr>
          <a:lstStyle/>
          <a:p>
            <a:pPr lvl="0" algn="ctr"/>
            <a:r>
              <a:rPr lang="en-US" sz="3600" dirty="0">
                <a:solidFill>
                  <a:srgbClr val="5B9BD5">
                    <a:lumMod val="75000"/>
                  </a:srgbClr>
                </a:solidFill>
              </a:rPr>
              <a:t>Total circulation for step-down gust</a:t>
            </a:r>
          </a:p>
        </p:txBody>
      </p:sp>
      <p:grpSp>
        <p:nvGrpSpPr>
          <p:cNvPr id="22" name="Group 21">
            <a:extLst>
              <a:ext uri="{FF2B5EF4-FFF2-40B4-BE49-F238E27FC236}">
                <a16:creationId xmlns:a16="http://schemas.microsoft.com/office/drawing/2014/main" id="{A5BE9D99-06BE-4847-9A1C-96452964B72E}"/>
              </a:ext>
            </a:extLst>
          </p:cNvPr>
          <p:cNvGrpSpPr/>
          <p:nvPr/>
        </p:nvGrpSpPr>
        <p:grpSpPr>
          <a:xfrm>
            <a:off x="5471898" y="595767"/>
            <a:ext cx="2667340" cy="1162792"/>
            <a:chOff x="-1379079" y="221778"/>
            <a:chExt cx="13993084" cy="5653865"/>
          </a:xfrm>
        </p:grpSpPr>
        <p:pic>
          <p:nvPicPr>
            <p:cNvPr id="24" name="Picture 23">
              <a:extLst>
                <a:ext uri="{FF2B5EF4-FFF2-40B4-BE49-F238E27FC236}">
                  <a16:creationId xmlns:a16="http://schemas.microsoft.com/office/drawing/2014/main" id="{65E88D20-9079-2342-909B-7A290CFB8CB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2006" y="982356"/>
              <a:ext cx="12191999" cy="4893287"/>
            </a:xfrm>
            <a:prstGeom prst="rect">
              <a:avLst/>
            </a:prstGeom>
          </p:spPr>
        </p:pic>
        <p:sp>
          <p:nvSpPr>
            <p:cNvPr id="25" name="TextBox 24">
              <a:extLst>
                <a:ext uri="{FF2B5EF4-FFF2-40B4-BE49-F238E27FC236}">
                  <a16:creationId xmlns:a16="http://schemas.microsoft.com/office/drawing/2014/main" id="{58168435-8B79-0747-BEBF-C68E7DC30CF9}"/>
                </a:ext>
              </a:extLst>
            </p:cNvPr>
            <p:cNvSpPr txBox="1"/>
            <p:nvPr/>
          </p:nvSpPr>
          <p:spPr>
            <a:xfrm>
              <a:off x="-1379079" y="221778"/>
              <a:ext cx="6254563" cy="1394498"/>
            </a:xfrm>
            <a:prstGeom prst="rect">
              <a:avLst/>
            </a:prstGeom>
            <a:noFill/>
          </p:spPr>
          <p:txBody>
            <a:bodyPr wrap="none" rtlCol="0">
              <a:spAutoFit/>
            </a:bodyPr>
            <a:lstStyle/>
            <a:p>
              <a:r>
                <a:rPr lang="en-US" sz="1200" dirty="0"/>
                <a:t>Rectangular case</a:t>
              </a:r>
              <a:r>
                <a:rPr lang="en-US" sz="1400" dirty="0"/>
                <a:t>,</a:t>
              </a:r>
            </a:p>
          </p:txBody>
        </p:sp>
      </p:grpSp>
      <p:pic>
        <p:nvPicPr>
          <p:cNvPr id="3" name="Picture 2">
            <a:extLst>
              <a:ext uri="{FF2B5EF4-FFF2-40B4-BE49-F238E27FC236}">
                <a16:creationId xmlns:a16="http://schemas.microsoft.com/office/drawing/2014/main" id="{B01F3AF4-B199-49C3-8917-D9DCBC33F444}"/>
              </a:ext>
            </a:extLst>
          </p:cNvPr>
          <p:cNvPicPr>
            <a:picLocks noChangeAspect="1"/>
          </p:cNvPicPr>
          <p:nvPr/>
        </p:nvPicPr>
        <p:blipFill rotWithShape="1">
          <a:blip r:embed="rId10"/>
          <a:srcRect t="5864" r="6812"/>
          <a:stretch/>
        </p:blipFill>
        <p:spPr>
          <a:xfrm>
            <a:off x="194133" y="598403"/>
            <a:ext cx="3986900" cy="2945239"/>
          </a:xfrm>
          <a:prstGeom prst="rect">
            <a:avLst/>
          </a:prstGeom>
        </p:spPr>
      </p:pic>
    </p:spTree>
    <p:extLst>
      <p:ext uri="{BB962C8B-B14F-4D97-AF65-F5344CB8AC3E}">
        <p14:creationId xmlns:p14="http://schemas.microsoft.com/office/powerpoint/2010/main" val="38227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7213" y="191241"/>
            <a:ext cx="2377574" cy="707886"/>
          </a:xfrm>
          <a:prstGeom prst="rect">
            <a:avLst/>
          </a:prstGeom>
          <a:noFill/>
        </p:spPr>
        <p:txBody>
          <a:bodyPr wrap="none" rtlCol="0">
            <a:spAutoFit/>
          </a:bodyPr>
          <a:lstStyle/>
          <a:p>
            <a:r>
              <a:rPr lang="en-US" sz="4000" dirty="0">
                <a:solidFill>
                  <a:schemeClr val="accent1">
                    <a:lumMod val="75000"/>
                  </a:schemeClr>
                </a:solidFill>
              </a:rPr>
              <a:t>Takeaways</a:t>
            </a:r>
          </a:p>
        </p:txBody>
      </p:sp>
      <p:sp>
        <p:nvSpPr>
          <p:cNvPr id="6" name="Slide Number Placeholder 5">
            <a:extLst>
              <a:ext uri="{FF2B5EF4-FFF2-40B4-BE49-F238E27FC236}">
                <a16:creationId xmlns:a16="http://schemas.microsoft.com/office/drawing/2014/main" id="{DB2E69A0-5EB1-4CE5-8C93-A27FCF364FE7}"/>
              </a:ext>
            </a:extLst>
          </p:cNvPr>
          <p:cNvSpPr>
            <a:spLocks noGrp="1"/>
          </p:cNvSpPr>
          <p:nvPr>
            <p:ph type="sldNum" sz="quarter" idx="12"/>
          </p:nvPr>
        </p:nvSpPr>
        <p:spPr/>
        <p:txBody>
          <a:bodyPr/>
          <a:lstStyle/>
          <a:p>
            <a:fld id="{15530B12-77AA-4F8A-BB96-7B022F2BE984}" type="slidenum">
              <a:rPr lang="en-US" smtClean="0"/>
              <a:t>32</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972C9A9-D3C4-4085-AB1C-A8B6499A66DC}"/>
                  </a:ext>
                </a:extLst>
              </p:cNvPr>
              <p:cNvSpPr/>
              <p:nvPr/>
            </p:nvSpPr>
            <p:spPr>
              <a:xfrm>
                <a:off x="515831" y="1025957"/>
                <a:ext cx="11390884" cy="2862322"/>
              </a:xfrm>
              <a:prstGeom prst="rect">
                <a:avLst/>
              </a:prstGeom>
            </p:spPr>
            <p:txBody>
              <a:bodyPr wrap="square">
                <a:spAutoFit/>
              </a:bodyPr>
              <a:lstStyle/>
              <a:p>
                <a:pPr marL="457200" indent="-457200">
                  <a:spcBef>
                    <a:spcPts val="600"/>
                  </a:spcBef>
                  <a:buFont typeface="+mj-lt"/>
                  <a:buAutoNum type="arabicPeriod"/>
                </a:pPr>
                <a:r>
                  <a:rPr lang="en-US" sz="2000" dirty="0"/>
                  <a:t>Inward tip actuation can mitigate the </a:t>
                </a:r>
                <a:r>
                  <a:rPr lang="en-US" sz="2000" b="1" dirty="0"/>
                  <a:t>gust-impulse</a:t>
                </a:r>
                <a:r>
                  <a:rPr lang="en-US" sz="2000" dirty="0"/>
                  <a:t> change by as much as </a:t>
                </a:r>
                <a:r>
                  <a:rPr lang="en-US" sz="2000" dirty="0">
                    <a:solidFill>
                      <a:srgbClr val="C00000"/>
                    </a:solidFill>
                  </a:rPr>
                  <a:t>38%</a:t>
                </a:r>
                <a:r>
                  <a:rPr lang="en-US" sz="2000" dirty="0"/>
                  <a:t> and outward tip actuation by </a:t>
                </a:r>
                <a:r>
                  <a:rPr lang="en-US" sz="2000" dirty="0">
                    <a:solidFill>
                      <a:srgbClr val="C00000"/>
                    </a:solidFill>
                  </a:rPr>
                  <a:t>84%</a:t>
                </a:r>
                <a:r>
                  <a:rPr lang="en-US" sz="2000" dirty="0"/>
                  <a:t>. Effects are present even when wing area &amp; velocity changes accounted for.</a:t>
                </a:r>
              </a:p>
              <a:p>
                <a:pPr marL="457200" indent="-457200">
                  <a:spcBef>
                    <a:spcPts val="600"/>
                  </a:spcBef>
                  <a:buFont typeface="+mj-lt"/>
                  <a:buAutoNum type="arabicPeriod"/>
                </a:pPr>
                <a:r>
                  <a:rPr lang="en-US" sz="2000" dirty="0"/>
                  <a:t>Actuation-in </a:t>
                </a:r>
                <a:r>
                  <a:rPr lang="en-US" sz="2000" b="1" dirty="0"/>
                  <a:t>reduces</a:t>
                </a:r>
                <a:r>
                  <a:rPr lang="en-US" sz="2000" dirty="0"/>
                  <a: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Γ</m:t>
                    </m:r>
                  </m:oMath>
                </a14:m>
                <a:r>
                  <a:rPr lang="en-US" sz="2000" dirty="0"/>
                  <a:t> over much of span—coincides with lower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a:t>
                </a:r>
              </a:p>
              <a:p>
                <a:pPr marL="457200" indent="-457200">
                  <a:spcBef>
                    <a:spcPts val="600"/>
                  </a:spcBef>
                  <a:buFont typeface="+mj-lt"/>
                  <a:buAutoNum type="arabicPeriod"/>
                </a:pPr>
                <a:r>
                  <a:rPr lang="en-US" sz="2000" dirty="0"/>
                  <a:t>For actuation-out,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Γ</m:t>
                    </m:r>
                  </m:oMath>
                </a14:m>
                <a:r>
                  <a:rPr lang="en-US" sz="2000" dirty="0"/>
                  <a:t> is </a:t>
                </a:r>
                <a:r>
                  <a:rPr lang="en-US" sz="2000" b="1" dirty="0"/>
                  <a:t>sustained</a:t>
                </a:r>
                <a:r>
                  <a:rPr lang="en-US" sz="2000" dirty="0"/>
                  <a:t> above static cases across much of the span—coincides with higher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sz="2000">
                            <a:latin typeface="Cambria Math" panose="02040503050406030204" pitchFamily="18" charset="0"/>
                          </a:rPr>
                          <m:t>L</m:t>
                        </m:r>
                      </m:sub>
                    </m:sSub>
                  </m:oMath>
                </a14:m>
                <a:r>
                  <a:rPr lang="en-US" sz="2000" dirty="0"/>
                  <a:t> plateau before all cases recover.</a:t>
                </a:r>
              </a:p>
              <a:p>
                <a:pPr marL="457200" indent="-457200">
                  <a:spcBef>
                    <a:spcPts val="600"/>
                  </a:spcBef>
                  <a:buFont typeface="+mj-lt"/>
                  <a:buAutoNum type="arabicPeriod"/>
                </a:pPr>
                <a:r>
                  <a:rPr lang="en-US" sz="2000" dirty="0"/>
                  <a:t>In most cases, actuation yields better gust-force change for AR=2 than 4, due to the greater change in wing planform.</a:t>
                </a:r>
              </a:p>
              <a:p>
                <a:pPr marL="457200" indent="-457200">
                  <a:spcBef>
                    <a:spcPts val="600"/>
                  </a:spcBef>
                  <a:buFont typeface="+mj-lt"/>
                  <a:buAutoNum type="arabicPeriod"/>
                </a:pPr>
                <a:r>
                  <a:rPr lang="en-US" sz="2000" dirty="0"/>
                  <a:t>Actuation timing and ramp distances also play a role. </a:t>
                </a:r>
              </a:p>
            </p:txBody>
          </p:sp>
        </mc:Choice>
        <mc:Fallback xmlns="">
          <p:sp>
            <p:nvSpPr>
              <p:cNvPr id="7" name="Rectangle 6">
                <a:extLst>
                  <a:ext uri="{FF2B5EF4-FFF2-40B4-BE49-F238E27FC236}">
                    <a16:creationId xmlns:a16="http://schemas.microsoft.com/office/drawing/2014/main" id="{0972C9A9-D3C4-4085-AB1C-A8B6499A66DC}"/>
                  </a:ext>
                </a:extLst>
              </p:cNvPr>
              <p:cNvSpPr>
                <a:spLocks noRot="1" noChangeAspect="1" noMove="1" noResize="1" noEditPoints="1" noAdjustHandles="1" noChangeArrowheads="1" noChangeShapeType="1" noTextEdit="1"/>
              </p:cNvSpPr>
              <p:nvPr/>
            </p:nvSpPr>
            <p:spPr>
              <a:xfrm>
                <a:off x="515831" y="1025957"/>
                <a:ext cx="11390884" cy="2862322"/>
              </a:xfrm>
              <a:prstGeom prst="rect">
                <a:avLst/>
              </a:prstGeom>
              <a:blipFill>
                <a:blip r:embed="rId3"/>
                <a:stretch>
                  <a:fillRect l="-589" t="-1277" b="-297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DF5377C-91F0-422B-856B-B70DFEEE4C91}"/>
              </a:ext>
            </a:extLst>
          </p:cNvPr>
          <p:cNvSpPr txBox="1"/>
          <p:nvPr/>
        </p:nvSpPr>
        <p:spPr>
          <a:xfrm>
            <a:off x="687593" y="4016220"/>
            <a:ext cx="9381565" cy="307777"/>
          </a:xfrm>
          <a:prstGeom prst="rect">
            <a:avLst/>
          </a:prstGeom>
          <a:noFill/>
        </p:spPr>
        <p:txBody>
          <a:bodyPr wrap="square" rtlCol="0">
            <a:spAutoFit/>
          </a:bodyPr>
          <a:lstStyle/>
          <a:p>
            <a:r>
              <a:rPr lang="en-US" sz="1400" i="1" dirty="0">
                <a:solidFill>
                  <a:schemeClr val="bg2">
                    <a:lumMod val="50000"/>
                  </a:schemeClr>
                </a:solidFill>
              </a:rPr>
              <a:t>Chowdhury, J. and </a:t>
            </a:r>
            <a:r>
              <a:rPr lang="en-US" sz="1400" i="1" dirty="0" err="1">
                <a:solidFill>
                  <a:schemeClr val="bg2">
                    <a:lumMod val="50000"/>
                  </a:schemeClr>
                </a:solidFill>
              </a:rPr>
              <a:t>Ringuette</a:t>
            </a:r>
            <a:r>
              <a:rPr lang="en-US" sz="1400" i="1" dirty="0">
                <a:solidFill>
                  <a:schemeClr val="bg2">
                    <a:lumMod val="50000"/>
                  </a:schemeClr>
                </a:solidFill>
              </a:rPr>
              <a:t>, J. M., “Effect of a Rotating and Swept Wingtip on Streamwise Gust Alleviation”, AIAA J, 2021</a:t>
            </a:r>
          </a:p>
        </p:txBody>
      </p:sp>
      <p:sp>
        <p:nvSpPr>
          <p:cNvPr id="15" name="TextBox 14">
            <a:extLst>
              <a:ext uri="{FF2B5EF4-FFF2-40B4-BE49-F238E27FC236}">
                <a16:creationId xmlns:a16="http://schemas.microsoft.com/office/drawing/2014/main" id="{6B143171-D064-4EFE-864B-0AE2582AE5C4}"/>
              </a:ext>
            </a:extLst>
          </p:cNvPr>
          <p:cNvSpPr txBox="1"/>
          <p:nvPr/>
        </p:nvSpPr>
        <p:spPr>
          <a:xfrm>
            <a:off x="515831" y="4820869"/>
            <a:ext cx="2485680" cy="461665"/>
          </a:xfrm>
          <a:prstGeom prst="rect">
            <a:avLst/>
          </a:prstGeom>
          <a:noFill/>
        </p:spPr>
        <p:txBody>
          <a:bodyPr wrap="none" rtlCol="0">
            <a:spAutoFit/>
          </a:bodyPr>
          <a:lstStyle/>
          <a:p>
            <a:r>
              <a:rPr lang="en-US" sz="2400" dirty="0">
                <a:solidFill>
                  <a:schemeClr val="accent1">
                    <a:lumMod val="75000"/>
                  </a:schemeClr>
                </a:solidFill>
              </a:rPr>
              <a:t>Acknowledgments</a:t>
            </a:r>
          </a:p>
        </p:txBody>
      </p:sp>
      <p:sp>
        <p:nvSpPr>
          <p:cNvPr id="16" name="TextBox 15">
            <a:extLst>
              <a:ext uri="{FF2B5EF4-FFF2-40B4-BE49-F238E27FC236}">
                <a16:creationId xmlns:a16="http://schemas.microsoft.com/office/drawing/2014/main" id="{F6EE5B5B-5202-477A-B98A-0E3511792E51}"/>
              </a:ext>
            </a:extLst>
          </p:cNvPr>
          <p:cNvSpPr txBox="1"/>
          <p:nvPr/>
        </p:nvSpPr>
        <p:spPr>
          <a:xfrm>
            <a:off x="515831" y="5307806"/>
            <a:ext cx="9553327" cy="1231106"/>
          </a:xfrm>
          <a:prstGeom prst="rect">
            <a:avLst/>
          </a:prstGeom>
          <a:noFill/>
        </p:spPr>
        <p:txBody>
          <a:bodyPr wrap="square" rtlCol="0">
            <a:spAutoFit/>
          </a:bodyPr>
          <a:lstStyle/>
          <a:p>
            <a:pPr marL="285750" indent="-285750">
              <a:buFont typeface="Arial" panose="020B0604020202020204" pitchFamily="34" charset="0"/>
              <a:buChar char="•"/>
            </a:pPr>
            <a:r>
              <a:rPr lang="en-US" sz="2000" dirty="0"/>
              <a:t>National Science Foundation (Award # CBET-1706453) supervised by Dr. Ronald Joslin, and award no. CBET-1828544 (MRI Program), supervised by Dr. Shahab </a:t>
            </a:r>
            <a:r>
              <a:rPr lang="en-US" sz="2000" dirty="0" err="1"/>
              <a:t>Shojaei</a:t>
            </a:r>
            <a:r>
              <a:rPr lang="en-US" sz="2000" dirty="0"/>
              <a:t>-Zadeh.</a:t>
            </a:r>
          </a:p>
          <a:p>
            <a:endParaRPr lang="en-US" sz="1400" dirty="0"/>
          </a:p>
          <a:p>
            <a:pPr marL="342900" indent="-342900">
              <a:buFont typeface="Arial" panose="020B0604020202020204" pitchFamily="34" charset="0"/>
              <a:buChar char="•"/>
            </a:pPr>
            <a:r>
              <a:rPr lang="en-US" sz="2000" dirty="0"/>
              <a:t>Prof. Matthew </a:t>
            </a:r>
            <a:r>
              <a:rPr lang="en-US" sz="2000" dirty="0" err="1"/>
              <a:t>Ringuette</a:t>
            </a:r>
            <a:r>
              <a:rPr lang="en-US" sz="2000" dirty="0"/>
              <a:t>, Karan Shah, Adam Hammond.</a:t>
            </a:r>
          </a:p>
        </p:txBody>
      </p:sp>
      <p:pic>
        <p:nvPicPr>
          <p:cNvPr id="17" name="Picture 2" descr="https://www.nsf.gov/images/logos/NSF_4-Color_bitmap_Logo.png">
            <a:extLst>
              <a:ext uri="{FF2B5EF4-FFF2-40B4-BE49-F238E27FC236}">
                <a16:creationId xmlns:a16="http://schemas.microsoft.com/office/drawing/2014/main" id="{EBABF610-D471-4338-8DF9-8B1036A5F6F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299551" y="4688828"/>
            <a:ext cx="1054249" cy="1060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066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AC675-93F8-6947-9FE4-92EAFA5B4C42}"/>
              </a:ext>
            </a:extLst>
          </p:cNvPr>
          <p:cNvSpPr txBox="1"/>
          <p:nvPr/>
        </p:nvSpPr>
        <p:spPr>
          <a:xfrm>
            <a:off x="68274" y="1539097"/>
            <a:ext cx="12191999" cy="1311128"/>
          </a:xfrm>
          <a:prstGeom prst="rect">
            <a:avLst/>
          </a:prstGeom>
        </p:spPr>
        <p:txBody>
          <a:bodyPr anchor="ctr"/>
          <a:lstStyle>
            <a:defPPr>
              <a:defRPr lang="en-US"/>
            </a:defPPr>
            <a:lvl1pPr algn="ctr">
              <a:lnSpc>
                <a:spcPct val="90000"/>
              </a:lnSpc>
              <a:spcBef>
                <a:spcPct val="0"/>
              </a:spcBef>
              <a:buNone/>
              <a:defRPr sz="4400" b="1">
                <a:latin typeface="+mj-lt"/>
                <a:ea typeface="+mj-ea"/>
                <a:cs typeface="+mj-cs"/>
              </a:defRPr>
            </a:lvl1pPr>
          </a:lstStyle>
          <a:p>
            <a:r>
              <a:rPr lang="en-US" dirty="0"/>
              <a:t>Fluid-Structure Interactions in Face Masks</a:t>
            </a:r>
          </a:p>
        </p:txBody>
      </p:sp>
      <p:sp>
        <p:nvSpPr>
          <p:cNvPr id="5" name="Slide Number Placeholder 4">
            <a:extLst>
              <a:ext uri="{FF2B5EF4-FFF2-40B4-BE49-F238E27FC236}">
                <a16:creationId xmlns:a16="http://schemas.microsoft.com/office/drawing/2014/main" id="{98A62A2C-232B-0244-B937-B01EEBDD9EDD}"/>
              </a:ext>
            </a:extLst>
          </p:cNvPr>
          <p:cNvSpPr>
            <a:spLocks noGrp="1"/>
          </p:cNvSpPr>
          <p:nvPr>
            <p:ph type="sldNum" sz="quarter" idx="12"/>
          </p:nvPr>
        </p:nvSpPr>
        <p:spPr/>
        <p:txBody>
          <a:bodyPr/>
          <a:lstStyle/>
          <a:p>
            <a:fld id="{C35817E2-E966-084E-8858-34F07F2CB565}" type="slidenum">
              <a:rPr lang="en-US" smtClean="0"/>
              <a:t>33</a:t>
            </a:fld>
            <a:endParaRPr lang="en-US"/>
          </a:p>
        </p:txBody>
      </p:sp>
      <p:pic>
        <p:nvPicPr>
          <p:cNvPr id="10" name="Picture 2" descr="NSF Logo | NSF - National Science Foundation">
            <a:extLst>
              <a:ext uri="{FF2B5EF4-FFF2-40B4-BE49-F238E27FC236}">
                <a16:creationId xmlns:a16="http://schemas.microsoft.com/office/drawing/2014/main" id="{43161A9D-F6D9-49E2-95D8-58A40FEBBFE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53708" y="5479792"/>
            <a:ext cx="1337767" cy="13437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rown University Logo transparent PNG - StickPNG">
            <a:extLst>
              <a:ext uri="{FF2B5EF4-FFF2-40B4-BE49-F238E27FC236}">
                <a16:creationId xmlns:a16="http://schemas.microsoft.com/office/drawing/2014/main" id="{3DDAC7E5-2A90-E34A-8372-423E111634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56740" y="4098109"/>
            <a:ext cx="1678520" cy="837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89DF435-BC96-41B1-96FB-83597F3E3F2B}"/>
              </a:ext>
            </a:extLst>
          </p:cNvPr>
          <p:cNvSpPr/>
          <p:nvPr/>
        </p:nvSpPr>
        <p:spPr>
          <a:xfrm>
            <a:off x="2839377" y="2933429"/>
            <a:ext cx="6096000" cy="954107"/>
          </a:xfrm>
          <a:prstGeom prst="rect">
            <a:avLst/>
          </a:prstGeom>
        </p:spPr>
        <p:txBody>
          <a:bodyPr>
            <a:spAutoFit/>
          </a:bodyPr>
          <a:lstStyle/>
          <a:p>
            <a:pPr algn="ctr"/>
            <a:r>
              <a:rPr lang="en-US" sz="2800" b="1" dirty="0"/>
              <a:t>Center for Fluid Mechanics </a:t>
            </a:r>
          </a:p>
          <a:p>
            <a:pPr algn="ctr"/>
            <a:r>
              <a:rPr lang="en-US" sz="2800" b="1" dirty="0"/>
              <a:t>Brown University</a:t>
            </a:r>
          </a:p>
        </p:txBody>
      </p:sp>
      <p:sp>
        <p:nvSpPr>
          <p:cNvPr id="6" name="TextBox 5">
            <a:extLst>
              <a:ext uri="{FF2B5EF4-FFF2-40B4-BE49-F238E27FC236}">
                <a16:creationId xmlns:a16="http://schemas.microsoft.com/office/drawing/2014/main" id="{605BF691-39E6-430A-98C5-15FDE573D187}"/>
              </a:ext>
            </a:extLst>
          </p:cNvPr>
          <p:cNvSpPr txBox="1"/>
          <p:nvPr/>
        </p:nvSpPr>
        <p:spPr>
          <a:xfrm>
            <a:off x="381302" y="5884962"/>
            <a:ext cx="8243475" cy="369332"/>
          </a:xfrm>
          <a:prstGeom prst="rect">
            <a:avLst/>
          </a:prstGeom>
          <a:noFill/>
        </p:spPr>
        <p:txBody>
          <a:bodyPr wrap="none" rtlCol="0">
            <a:spAutoFit/>
          </a:bodyPr>
          <a:lstStyle/>
          <a:p>
            <a:r>
              <a:rPr lang="en-US" dirty="0"/>
              <a:t>Collaborators: Kenny Breuer, Rajat Mittal, </a:t>
            </a:r>
            <a:r>
              <a:rPr lang="en-US" dirty="0" err="1"/>
              <a:t>Kourosh</a:t>
            </a:r>
            <a:r>
              <a:rPr lang="en-US" dirty="0"/>
              <a:t> </a:t>
            </a:r>
            <a:r>
              <a:rPr lang="en-US" dirty="0" err="1"/>
              <a:t>Shoele</a:t>
            </a:r>
            <a:r>
              <a:rPr lang="en-US" dirty="0"/>
              <a:t>, Erin Tucker, Jay-Young Cho</a:t>
            </a:r>
          </a:p>
        </p:txBody>
      </p:sp>
    </p:spTree>
    <p:extLst>
      <p:ext uri="{BB962C8B-B14F-4D97-AF65-F5344CB8AC3E}">
        <p14:creationId xmlns:p14="http://schemas.microsoft.com/office/powerpoint/2010/main" val="998541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34</a:t>
            </a:fld>
            <a:endParaRPr lang="en-US"/>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rgbClr val="0070C0"/>
                </a:solidFill>
                <a:latin typeface="+mn-lt"/>
              </a:rPr>
              <a:t>Motivation &amp; Objective</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5" y="1287565"/>
            <a:ext cx="6779324" cy="5194197"/>
          </a:xfrm>
        </p:spPr>
        <p:txBody>
          <a:bodyPr/>
          <a:lstStyle/>
          <a:p>
            <a:pPr marL="0" indent="0">
              <a:buNone/>
            </a:pPr>
            <a:r>
              <a:rPr lang="en-US" sz="2800" dirty="0"/>
              <a:t>Background</a:t>
            </a:r>
          </a:p>
          <a:p>
            <a:pPr marL="285750" indent="-285750">
              <a:buFont typeface="Arial" panose="020B0604020202020204" pitchFamily="34" charset="0"/>
              <a:buChar char="•"/>
            </a:pPr>
            <a:r>
              <a:rPr lang="en-US" sz="2000" dirty="0"/>
              <a:t>Face masks reduce the spread of airborne diseases</a:t>
            </a:r>
          </a:p>
          <a:p>
            <a:pPr marL="285750" indent="-285750">
              <a:buFont typeface="Arial" panose="020B0604020202020204" pitchFamily="34" charset="0"/>
              <a:buChar char="•"/>
            </a:pPr>
            <a:r>
              <a:rPr lang="en-US" sz="2000" dirty="0"/>
              <a:t>Lack of understanding of fundamental material and mechanical properties of masks</a:t>
            </a:r>
          </a:p>
          <a:p>
            <a:pPr marL="0" indent="0">
              <a:buNone/>
            </a:pPr>
            <a:endParaRPr lang="en-US" sz="2000" dirty="0"/>
          </a:p>
          <a:p>
            <a:pPr marL="0" indent="0">
              <a:buNone/>
            </a:pPr>
            <a:endParaRPr lang="en-US" sz="2800" dirty="0"/>
          </a:p>
          <a:p>
            <a:endParaRPr lang="en-US" dirty="0"/>
          </a:p>
        </p:txBody>
      </p:sp>
      <p:sp>
        <p:nvSpPr>
          <p:cNvPr id="2" name="TextBox 1">
            <a:extLst>
              <a:ext uri="{FF2B5EF4-FFF2-40B4-BE49-F238E27FC236}">
                <a16:creationId xmlns:a16="http://schemas.microsoft.com/office/drawing/2014/main" id="{3D7C3263-F975-4CFD-84BB-2BC5ABCCDB4C}"/>
              </a:ext>
            </a:extLst>
          </p:cNvPr>
          <p:cNvSpPr txBox="1"/>
          <p:nvPr/>
        </p:nvSpPr>
        <p:spPr>
          <a:xfrm>
            <a:off x="574524" y="3998282"/>
            <a:ext cx="7206420" cy="1567609"/>
          </a:xfrm>
          <a:prstGeom prst="rect">
            <a:avLst/>
          </a:prstGeom>
          <a:noFill/>
        </p:spPr>
        <p:txBody>
          <a:bodyPr wrap="square" rtlCol="0">
            <a:spAutoFit/>
          </a:bodyPr>
          <a:lstStyle/>
          <a:p>
            <a:pPr marL="0" indent="0">
              <a:lnSpc>
                <a:spcPct val="90000"/>
              </a:lnSpc>
              <a:spcBef>
                <a:spcPts val="1000"/>
              </a:spcBef>
              <a:buFont typeface="Arial" panose="020B0604020202020204" pitchFamily="34" charset="0"/>
              <a:buNone/>
            </a:pPr>
            <a:r>
              <a:rPr lang="en-US" sz="2800" dirty="0"/>
              <a:t>Goal of the Study</a:t>
            </a:r>
          </a:p>
          <a:p>
            <a:pPr marL="285750" indent="-285750">
              <a:lnSpc>
                <a:spcPct val="90000"/>
              </a:lnSpc>
              <a:spcBef>
                <a:spcPts val="1000"/>
              </a:spcBef>
              <a:buFont typeface="Arial" panose="020B0604020202020204" pitchFamily="34" charset="0"/>
              <a:buChar char="•"/>
            </a:pPr>
            <a:r>
              <a:rPr lang="en-US" sz="2000" dirty="0"/>
              <a:t>Air permeability over a range of flow rates</a:t>
            </a:r>
          </a:p>
          <a:p>
            <a:pPr marL="285750" indent="-285750">
              <a:lnSpc>
                <a:spcPct val="90000"/>
              </a:lnSpc>
              <a:spcBef>
                <a:spcPts val="1000"/>
              </a:spcBef>
              <a:buFont typeface="Arial" panose="020B0604020202020204" pitchFamily="34" charset="0"/>
              <a:buChar char="•"/>
            </a:pPr>
            <a:r>
              <a:rPr lang="en-US" sz="2000" dirty="0"/>
              <a:t>Mechanical deformation of masks due to pressure drop</a:t>
            </a:r>
          </a:p>
          <a:p>
            <a:endParaRPr lang="en-US" dirty="0"/>
          </a:p>
        </p:txBody>
      </p:sp>
      <p:pic>
        <p:nvPicPr>
          <p:cNvPr id="1028" name="Picture 4" descr="LaVision: Face Masks Are Reducing COVID-19 Infection Risk | Hadland Imaging">
            <a:extLst>
              <a:ext uri="{FF2B5EF4-FFF2-40B4-BE49-F238E27FC236}">
                <a16:creationId xmlns:a16="http://schemas.microsoft.com/office/drawing/2014/main" id="{8E5A17D6-555B-4632-A605-982450FBDF4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24017" y="1287565"/>
            <a:ext cx="3799087" cy="2374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819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35</a:t>
            </a:fld>
            <a:endParaRPr lang="en-US"/>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rgbClr val="0070C0"/>
                </a:solidFill>
                <a:latin typeface="+mn-lt"/>
                <a:cs typeface="Arial" panose="020B0604020202020204" pitchFamily="34" charset="0"/>
              </a:rPr>
              <a:t>Parameter Selection</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50512" y="1301915"/>
            <a:ext cx="11605190" cy="5194197"/>
          </a:xfrm>
        </p:spPr>
        <p:txBody>
          <a:bodyPr>
            <a:normAutofit/>
          </a:bodyPr>
          <a:lstStyle/>
          <a:p>
            <a:r>
              <a:rPr lang="en-US" sz="2400" dirty="0"/>
              <a:t>Respiratory flow velocities:</a:t>
            </a:r>
            <a:endParaRPr lang="en-US" sz="2000" dirty="0">
              <a:highlight>
                <a:srgbClr val="FFFF00"/>
              </a:highlight>
            </a:endParaRPr>
          </a:p>
          <a:p>
            <a:pPr marL="0" indent="0">
              <a:buNone/>
            </a:pPr>
            <a:endParaRPr lang="en-US" sz="1800" dirty="0">
              <a:highlight>
                <a:srgbClr val="FFFF00"/>
              </a:highlight>
            </a:endParaRPr>
          </a:p>
          <a:p>
            <a:pPr marL="0" indent="0">
              <a:buNone/>
            </a:pPr>
            <a:endParaRPr lang="en-US" sz="400" dirty="0">
              <a:highlight>
                <a:srgbClr val="FFFF00"/>
              </a:highlight>
            </a:endParaRPr>
          </a:p>
          <a:p>
            <a:pPr marL="0" indent="0">
              <a:buNone/>
            </a:pPr>
            <a:endParaRPr lang="en-US" sz="2400" dirty="0"/>
          </a:p>
          <a:p>
            <a:endParaRPr lang="en-US" sz="2400" dirty="0">
              <a:highlight>
                <a:srgbClr val="FFFF00"/>
              </a:highlight>
            </a:endParaRPr>
          </a:p>
          <a:p>
            <a:pPr marL="0" indent="0">
              <a:buNone/>
            </a:pPr>
            <a:endParaRPr lang="en-US" sz="1800" dirty="0"/>
          </a:p>
          <a:p>
            <a:pPr marL="0" indent="0">
              <a:buNone/>
            </a:pPr>
            <a:endParaRPr lang="en-US" sz="500" dirty="0"/>
          </a:p>
          <a:p>
            <a:endParaRPr lang="en-US" sz="800" dirty="0"/>
          </a:p>
          <a:p>
            <a:r>
              <a:rPr lang="en-US" sz="2400" dirty="0"/>
              <a:t>Recommended pressure drops (in Pa) across a face mask</a:t>
            </a:r>
          </a:p>
          <a:p>
            <a:endParaRPr lang="en-US" sz="2400" dirty="0"/>
          </a:p>
          <a:p>
            <a:endParaRPr lang="en-US" sz="1100" dirty="0"/>
          </a:p>
          <a:p>
            <a:endParaRPr lang="en-US" sz="400" dirty="0"/>
          </a:p>
          <a:p>
            <a:r>
              <a:rPr lang="en-US" sz="2400" b="1" dirty="0"/>
              <a:t>Chosen range of parameters in experiment</a:t>
            </a:r>
          </a:p>
          <a:p>
            <a:endParaRPr lang="en-US" sz="2400" dirty="0"/>
          </a:p>
          <a:p>
            <a:endParaRPr lang="en-US" sz="2400" dirty="0"/>
          </a:p>
          <a:p>
            <a:endParaRPr lang="en-US" sz="1600" dirty="0"/>
          </a:p>
          <a:p>
            <a:endParaRPr lang="en-US" dirty="0">
              <a:cs typeface="Times New Roman" panose="02020603050405020304" pitchFamily="18" charset="0"/>
            </a:endParaRPr>
          </a:p>
          <a:p>
            <a:endParaRPr lang="en-US" sz="2800" dirty="0">
              <a:cs typeface="Times New Roman" panose="02020603050405020304" pitchFamily="18" charset="0"/>
            </a:endParaRPr>
          </a:p>
          <a:p>
            <a:pPr marL="0" indent="0">
              <a:buNone/>
            </a:pPr>
            <a:endParaRPr lang="en-US" sz="2800" dirty="0">
              <a:cs typeface="Times New Roman" panose="02020603050405020304" pitchFamily="18" charset="0"/>
            </a:endParaRPr>
          </a:p>
          <a:p>
            <a:endParaRPr lang="en-US" dirty="0"/>
          </a:p>
          <a:p>
            <a:endParaRPr lang="en-US" dirty="0"/>
          </a:p>
        </p:txBody>
      </p:sp>
      <p:graphicFrame>
        <p:nvGraphicFramePr>
          <p:cNvPr id="13" name="Table 4">
            <a:extLst>
              <a:ext uri="{FF2B5EF4-FFF2-40B4-BE49-F238E27FC236}">
                <a16:creationId xmlns:a16="http://schemas.microsoft.com/office/drawing/2014/main" id="{1CDCCC8C-052E-42B1-B9F9-D4F22D6475DE}"/>
              </a:ext>
            </a:extLst>
          </p:cNvPr>
          <p:cNvGraphicFramePr>
            <a:graphicFrameLocks/>
          </p:cNvGraphicFramePr>
          <p:nvPr>
            <p:extLst>
              <p:ext uri="{D42A27DB-BD31-4B8C-83A1-F6EECF244321}">
                <p14:modId xmlns:p14="http://schemas.microsoft.com/office/powerpoint/2010/main" val="539011515"/>
              </p:ext>
            </p:extLst>
          </p:nvPr>
        </p:nvGraphicFramePr>
        <p:xfrm>
          <a:off x="889167" y="2671918"/>
          <a:ext cx="7992535" cy="1005840"/>
        </p:xfrm>
        <a:graphic>
          <a:graphicData uri="http://schemas.openxmlformats.org/drawingml/2006/table">
            <a:tbl>
              <a:tblPr firstRow="1" bandRow="1">
                <a:tableStyleId>{F5AB1C69-6EDB-4FF4-983F-18BD219EF322}</a:tableStyleId>
              </a:tblPr>
              <a:tblGrid>
                <a:gridCol w="1598507">
                  <a:extLst>
                    <a:ext uri="{9D8B030D-6E8A-4147-A177-3AD203B41FA5}">
                      <a16:colId xmlns:a16="http://schemas.microsoft.com/office/drawing/2014/main" val="1172250114"/>
                    </a:ext>
                  </a:extLst>
                </a:gridCol>
                <a:gridCol w="1598507">
                  <a:extLst>
                    <a:ext uri="{9D8B030D-6E8A-4147-A177-3AD203B41FA5}">
                      <a16:colId xmlns:a16="http://schemas.microsoft.com/office/drawing/2014/main" val="4149405473"/>
                    </a:ext>
                  </a:extLst>
                </a:gridCol>
                <a:gridCol w="1598507">
                  <a:extLst>
                    <a:ext uri="{9D8B030D-6E8A-4147-A177-3AD203B41FA5}">
                      <a16:colId xmlns:a16="http://schemas.microsoft.com/office/drawing/2014/main" val="909204054"/>
                    </a:ext>
                  </a:extLst>
                </a:gridCol>
                <a:gridCol w="1598507">
                  <a:extLst>
                    <a:ext uri="{9D8B030D-6E8A-4147-A177-3AD203B41FA5}">
                      <a16:colId xmlns:a16="http://schemas.microsoft.com/office/drawing/2014/main" val="2537910439"/>
                    </a:ext>
                  </a:extLst>
                </a:gridCol>
                <a:gridCol w="1598507">
                  <a:extLst>
                    <a:ext uri="{9D8B030D-6E8A-4147-A177-3AD203B41FA5}">
                      <a16:colId xmlns:a16="http://schemas.microsoft.com/office/drawing/2014/main" val="3028525719"/>
                    </a:ext>
                  </a:extLst>
                </a:gridCol>
              </a:tblGrid>
              <a:tr h="0">
                <a:tc>
                  <a:txBody>
                    <a:bodyPr/>
                    <a:lstStyle/>
                    <a:p>
                      <a:pPr algn="ctr"/>
                      <a:endParaRPr lang="en-US" sz="1800" dirty="0"/>
                    </a:p>
                  </a:txBody>
                  <a:tcPr>
                    <a:lnB w="12700" cap="flat" cmpd="sng" algn="ctr">
                      <a:noFill/>
                      <a:prstDash val="solid"/>
                      <a:round/>
                      <a:headEnd type="none" w="med" len="med"/>
                      <a:tailEnd type="none" w="med" len="med"/>
                    </a:lnB>
                  </a:tcPr>
                </a:tc>
                <a:tc>
                  <a:txBody>
                    <a:bodyPr/>
                    <a:lstStyle/>
                    <a:p>
                      <a:pPr algn="ctr"/>
                      <a:r>
                        <a:rPr lang="en-US" sz="1800" baseline="30000" dirty="0"/>
                        <a:t>1</a:t>
                      </a:r>
                      <a:r>
                        <a:rPr lang="en-US" sz="1800" dirty="0"/>
                        <a:t>Resting</a:t>
                      </a:r>
                    </a:p>
                  </a:txBody>
                  <a:tcPr>
                    <a:lnB w="12700" cap="flat" cmpd="sng" algn="ctr">
                      <a:noFill/>
                      <a:prstDash val="solid"/>
                      <a:round/>
                      <a:headEnd type="none" w="med" len="med"/>
                      <a:tailEnd type="none" w="med" len="med"/>
                    </a:lnB>
                  </a:tcPr>
                </a:tc>
                <a:tc>
                  <a:txBody>
                    <a:bodyPr/>
                    <a:lstStyle/>
                    <a:p>
                      <a:pPr algn="ctr"/>
                      <a:r>
                        <a:rPr lang="en-US" sz="1800" baseline="30000" dirty="0"/>
                        <a:t>2</a:t>
                      </a:r>
                      <a:r>
                        <a:rPr lang="en-US" sz="1800" dirty="0"/>
                        <a:t>Speaking</a:t>
                      </a:r>
                    </a:p>
                  </a:txBody>
                  <a:tcPr>
                    <a:lnB w="12700" cap="flat" cmpd="sng" algn="ctr">
                      <a:noFill/>
                      <a:prstDash val="solid"/>
                      <a:round/>
                      <a:headEnd type="none" w="med" len="med"/>
                      <a:tailEnd type="none" w="med" len="med"/>
                    </a:lnB>
                  </a:tcPr>
                </a:tc>
                <a:tc>
                  <a:txBody>
                    <a:bodyPr/>
                    <a:lstStyle/>
                    <a:p>
                      <a:pPr algn="ctr"/>
                      <a:r>
                        <a:rPr lang="en-US" sz="1800" baseline="30000" dirty="0"/>
                        <a:t>1</a:t>
                      </a:r>
                      <a:r>
                        <a:rPr lang="en-US" sz="1800" dirty="0"/>
                        <a:t>Sneezing</a:t>
                      </a:r>
                    </a:p>
                  </a:txBody>
                  <a:tcPr>
                    <a:lnB w="12700" cap="flat" cmpd="sng" algn="ctr">
                      <a:noFill/>
                      <a:prstDash val="solid"/>
                      <a:round/>
                      <a:headEnd type="none" w="med" len="med"/>
                      <a:tailEnd type="none" w="med" len="med"/>
                    </a:lnB>
                  </a:tcPr>
                </a:tc>
                <a:tc>
                  <a:txBody>
                    <a:bodyPr/>
                    <a:lstStyle/>
                    <a:p>
                      <a:pPr algn="ctr"/>
                      <a:r>
                        <a:rPr lang="en-US" sz="1800" baseline="30000" dirty="0"/>
                        <a:t>2</a:t>
                      </a:r>
                      <a:r>
                        <a:rPr lang="en-US" sz="1800" dirty="0"/>
                        <a:t>Coughing</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3841227342"/>
                  </a:ext>
                </a:extLst>
              </a:tr>
              <a:tr h="353439">
                <a:tc>
                  <a:txBody>
                    <a:bodyPr/>
                    <a:lstStyle/>
                    <a:p>
                      <a:pPr algn="ctr"/>
                      <a:r>
                        <a:rPr lang="en-US" sz="1800" dirty="0"/>
                        <a:t>Male/Female</a:t>
                      </a:r>
                    </a:p>
                    <a:p>
                      <a:pPr algn="ctr"/>
                      <a:r>
                        <a:rPr lang="en-US" sz="1800" dirty="0"/>
                        <a:t>(m/s)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t>1.0/1.0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t>4.1/2.3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t>50/50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t>15.4/10.6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3275993"/>
                  </a:ext>
                </a:extLst>
              </a:tr>
            </a:tbl>
          </a:graphicData>
        </a:graphic>
      </p:graphicFrame>
      <p:graphicFrame>
        <p:nvGraphicFramePr>
          <p:cNvPr id="14" name="Table 6">
            <a:extLst>
              <a:ext uri="{FF2B5EF4-FFF2-40B4-BE49-F238E27FC236}">
                <a16:creationId xmlns:a16="http://schemas.microsoft.com/office/drawing/2014/main" id="{4A207581-1D07-43C9-981C-379EE9C22D3F}"/>
              </a:ext>
            </a:extLst>
          </p:cNvPr>
          <p:cNvGraphicFramePr>
            <a:graphicFrameLocks noGrp="1"/>
          </p:cNvGraphicFramePr>
          <p:nvPr>
            <p:extLst>
              <p:ext uri="{D42A27DB-BD31-4B8C-83A1-F6EECF244321}">
                <p14:modId xmlns:p14="http://schemas.microsoft.com/office/powerpoint/2010/main" val="13956917"/>
              </p:ext>
            </p:extLst>
          </p:nvPr>
        </p:nvGraphicFramePr>
        <p:xfrm>
          <a:off x="889167" y="1666634"/>
          <a:ext cx="8821452" cy="1005840"/>
        </p:xfrm>
        <a:graphic>
          <a:graphicData uri="http://schemas.openxmlformats.org/drawingml/2006/table">
            <a:tbl>
              <a:tblPr firstRow="1" bandRow="1">
                <a:tableStyleId>{F5AB1C69-6EDB-4FF4-983F-18BD219EF322}</a:tableStyleId>
              </a:tblPr>
              <a:tblGrid>
                <a:gridCol w="2120733">
                  <a:extLst>
                    <a:ext uri="{9D8B030D-6E8A-4147-A177-3AD203B41FA5}">
                      <a16:colId xmlns:a16="http://schemas.microsoft.com/office/drawing/2014/main" val="3746537103"/>
                    </a:ext>
                  </a:extLst>
                </a:gridCol>
                <a:gridCol w="1062038">
                  <a:extLst>
                    <a:ext uri="{9D8B030D-6E8A-4147-A177-3AD203B41FA5}">
                      <a16:colId xmlns:a16="http://schemas.microsoft.com/office/drawing/2014/main" val="1964895829"/>
                    </a:ext>
                  </a:extLst>
                </a:gridCol>
                <a:gridCol w="1519237">
                  <a:extLst>
                    <a:ext uri="{9D8B030D-6E8A-4147-A177-3AD203B41FA5}">
                      <a16:colId xmlns:a16="http://schemas.microsoft.com/office/drawing/2014/main" val="1848242"/>
                    </a:ext>
                  </a:extLst>
                </a:gridCol>
                <a:gridCol w="2120272">
                  <a:extLst>
                    <a:ext uri="{9D8B030D-6E8A-4147-A177-3AD203B41FA5}">
                      <a16:colId xmlns:a16="http://schemas.microsoft.com/office/drawing/2014/main" val="1321484506"/>
                    </a:ext>
                  </a:extLst>
                </a:gridCol>
                <a:gridCol w="1999172">
                  <a:extLst>
                    <a:ext uri="{9D8B030D-6E8A-4147-A177-3AD203B41FA5}">
                      <a16:colId xmlns:a16="http://schemas.microsoft.com/office/drawing/2014/main" val="3585186901"/>
                    </a:ext>
                  </a:extLst>
                </a:gridCol>
              </a:tblGrid>
              <a:tr h="0">
                <a:tc>
                  <a:txBody>
                    <a:bodyPr/>
                    <a:lstStyle/>
                    <a:p>
                      <a:pPr algn="ctr"/>
                      <a:endParaRPr lang="en-US" sz="1800" dirty="0"/>
                    </a:p>
                  </a:txBody>
                  <a:tcPr>
                    <a:lnB w="38100" cmpd="sng">
                      <a:noFill/>
                    </a:lnB>
                  </a:tcPr>
                </a:tc>
                <a:tc>
                  <a:txBody>
                    <a:bodyPr/>
                    <a:lstStyle/>
                    <a:p>
                      <a:pPr algn="ctr"/>
                      <a:r>
                        <a:rPr lang="en-US" sz="1800" dirty="0"/>
                        <a:t>At rest</a:t>
                      </a:r>
                    </a:p>
                  </a:txBody>
                  <a:tcPr>
                    <a:lnB w="38100" cmpd="sng">
                      <a:noFill/>
                    </a:lnB>
                  </a:tcPr>
                </a:tc>
                <a:tc>
                  <a:txBody>
                    <a:bodyPr/>
                    <a:lstStyle/>
                    <a:p>
                      <a:pPr algn="ctr"/>
                      <a:r>
                        <a:rPr lang="en-US" sz="1800" dirty="0"/>
                        <a:t>Light exercise</a:t>
                      </a:r>
                    </a:p>
                  </a:txBody>
                  <a:tcPr>
                    <a:lnB w="38100" cmpd="sng">
                      <a:noFill/>
                    </a:lnB>
                  </a:tcPr>
                </a:tc>
                <a:tc>
                  <a:txBody>
                    <a:bodyPr/>
                    <a:lstStyle/>
                    <a:p>
                      <a:pPr algn="ctr"/>
                      <a:r>
                        <a:rPr lang="en-US" sz="1800" dirty="0"/>
                        <a:t>Moderate Exercise</a:t>
                      </a:r>
                    </a:p>
                  </a:txBody>
                  <a:tcPr>
                    <a:lnB w="38100" cmpd="sng">
                      <a:noFill/>
                    </a:lnB>
                  </a:tcPr>
                </a:tc>
                <a:tc>
                  <a:txBody>
                    <a:bodyPr/>
                    <a:lstStyle/>
                    <a:p>
                      <a:pPr algn="ctr"/>
                      <a:r>
                        <a:rPr lang="en-US" sz="1800" dirty="0"/>
                        <a:t>Intense Exercise </a:t>
                      </a:r>
                    </a:p>
                  </a:txBody>
                  <a:tcPr>
                    <a:lnB w="38100" cmpd="sng">
                      <a:noFill/>
                    </a:lnB>
                  </a:tcPr>
                </a:tc>
                <a:extLst>
                  <a:ext uri="{0D108BD9-81ED-4DB2-BD59-A6C34878D82A}">
                    <a16:rowId xmlns:a16="http://schemas.microsoft.com/office/drawing/2014/main" val="1691668490"/>
                  </a:ext>
                </a:extLst>
              </a:tr>
              <a:tr h="129471">
                <a:tc>
                  <a:txBody>
                    <a:bodyPr/>
                    <a:lstStyle/>
                    <a:p>
                      <a:pPr algn="ctr"/>
                      <a:r>
                        <a:rPr lang="en-US" sz="1800" baseline="30000" dirty="0"/>
                        <a:t>3</a:t>
                      </a:r>
                      <a:r>
                        <a:rPr lang="en-US" sz="1800" dirty="0"/>
                        <a:t>Flow rate</a:t>
                      </a:r>
                      <a:r>
                        <a:rPr lang="en-US" sz="1800" dirty="0">
                          <a:cs typeface="Times New Roman" panose="02020603050405020304" pitchFamily="18" charset="0"/>
                        </a:rPr>
                        <a:t> (L/min)</a:t>
                      </a:r>
                      <a:r>
                        <a:rPr lang="en-US" sz="1800" dirty="0"/>
                        <a:t>/ Velocity (</a:t>
                      </a:r>
                      <a:r>
                        <a:rPr lang="en-US" sz="1800" dirty="0">
                          <a:cs typeface="Times New Roman" panose="02020603050405020304" pitchFamily="18" charset="0"/>
                        </a:rPr>
                        <a:t>m/s)</a:t>
                      </a:r>
                      <a:endParaRPr lang="en-US" sz="1800" dirty="0"/>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800" dirty="0"/>
                        <a:t>85/0.67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800" dirty="0"/>
                        <a:t>100.3/0.79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800" dirty="0"/>
                        <a:t>150.1/1.2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800" dirty="0"/>
                        <a:t>218.4/1.7</a:t>
                      </a:r>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8202212"/>
                  </a:ext>
                </a:extLst>
              </a:tr>
            </a:tbl>
          </a:graphicData>
        </a:graphic>
      </p:graphicFrame>
      <p:sp>
        <p:nvSpPr>
          <p:cNvPr id="16" name="TextBox 15">
            <a:extLst>
              <a:ext uri="{FF2B5EF4-FFF2-40B4-BE49-F238E27FC236}">
                <a16:creationId xmlns:a16="http://schemas.microsoft.com/office/drawing/2014/main" id="{A73BD200-DCBC-4409-A228-82C429702641}"/>
              </a:ext>
            </a:extLst>
          </p:cNvPr>
          <p:cNvSpPr txBox="1"/>
          <p:nvPr/>
        </p:nvSpPr>
        <p:spPr>
          <a:xfrm>
            <a:off x="2946153" y="3530010"/>
            <a:ext cx="5849178" cy="338554"/>
          </a:xfrm>
          <a:prstGeom prst="rect">
            <a:avLst/>
          </a:prstGeom>
          <a:noFill/>
        </p:spPr>
        <p:txBody>
          <a:bodyPr wrap="square" rtlCol="0">
            <a:spAutoFit/>
          </a:bodyPr>
          <a:lstStyle/>
          <a:p>
            <a:r>
              <a:rPr lang="en-US" sz="1600" b="0" i="0" u="none" strike="noStrike" dirty="0">
                <a:effectLst/>
                <a:cs typeface="Times New Roman" panose="02020603050405020304" pitchFamily="18" charset="0"/>
              </a:rPr>
              <a:t>Velocity based on 0.048 m of exit diameter of a human mouth </a:t>
            </a:r>
            <a:endParaRPr lang="en-US" sz="1600" b="0" dirty="0">
              <a:effectLst/>
              <a:cs typeface="Times New Roman" panose="02020603050405020304" pitchFamily="18" charset="0"/>
            </a:endParaRPr>
          </a:p>
        </p:txBody>
      </p:sp>
      <p:graphicFrame>
        <p:nvGraphicFramePr>
          <p:cNvPr id="18" name="Table 18">
            <a:extLst>
              <a:ext uri="{FF2B5EF4-FFF2-40B4-BE49-F238E27FC236}">
                <a16:creationId xmlns:a16="http://schemas.microsoft.com/office/drawing/2014/main" id="{7A16D916-94C4-48A7-A4D5-E130EEB6D8A3}"/>
              </a:ext>
            </a:extLst>
          </p:cNvPr>
          <p:cNvGraphicFramePr>
            <a:graphicFrameLocks noGrp="1"/>
          </p:cNvGraphicFramePr>
          <p:nvPr/>
        </p:nvGraphicFramePr>
        <p:xfrm>
          <a:off x="1947501" y="4449686"/>
          <a:ext cx="5334362" cy="741680"/>
        </p:xfrm>
        <a:graphic>
          <a:graphicData uri="http://schemas.openxmlformats.org/drawingml/2006/table">
            <a:tbl>
              <a:tblPr firstRow="1" bandRow="1">
                <a:tableStyleId>{F5AB1C69-6EDB-4FF4-983F-18BD219EF322}</a:tableStyleId>
              </a:tblPr>
              <a:tblGrid>
                <a:gridCol w="3762737">
                  <a:extLst>
                    <a:ext uri="{9D8B030D-6E8A-4147-A177-3AD203B41FA5}">
                      <a16:colId xmlns:a16="http://schemas.microsoft.com/office/drawing/2014/main" val="1725607079"/>
                    </a:ext>
                  </a:extLst>
                </a:gridCol>
                <a:gridCol w="1571625">
                  <a:extLst>
                    <a:ext uri="{9D8B030D-6E8A-4147-A177-3AD203B41FA5}">
                      <a16:colId xmlns:a16="http://schemas.microsoft.com/office/drawing/2014/main" val="1918303088"/>
                    </a:ext>
                  </a:extLst>
                </a:gridCol>
              </a:tblGrid>
              <a:tr h="370840">
                <a:tc>
                  <a:txBody>
                    <a:bodyPr/>
                    <a:lstStyle/>
                    <a:p>
                      <a:pPr algn="ctr"/>
                      <a:r>
                        <a:rPr lang="en-US" dirty="0"/>
                        <a:t>NIOSH</a:t>
                      </a:r>
                      <a:r>
                        <a:rPr lang="en-US" strike="noStrike" baseline="30000" dirty="0"/>
                        <a:t>4</a:t>
                      </a:r>
                      <a:endParaRPr lang="en-US" dirty="0"/>
                    </a:p>
                  </a:txBody>
                  <a:tcPr/>
                </a:tc>
                <a:tc>
                  <a:txBody>
                    <a:bodyPr/>
                    <a:lstStyle/>
                    <a:p>
                      <a:pPr algn="ctr"/>
                      <a:r>
                        <a:rPr lang="en-US" dirty="0"/>
                        <a:t>WHO</a:t>
                      </a:r>
                      <a:r>
                        <a:rPr lang="en-US" baseline="30000" dirty="0"/>
                        <a:t>5</a:t>
                      </a:r>
                      <a:endParaRPr lang="en-US" dirty="0"/>
                    </a:p>
                  </a:txBody>
                  <a:tcPr/>
                </a:tc>
                <a:extLst>
                  <a:ext uri="{0D108BD9-81ED-4DB2-BD59-A6C34878D82A}">
                    <a16:rowId xmlns:a16="http://schemas.microsoft.com/office/drawing/2014/main" val="1312504298"/>
                  </a:ext>
                </a:extLst>
              </a:tr>
              <a:tr h="370840">
                <a:tc>
                  <a:txBody>
                    <a:bodyPr/>
                    <a:lstStyle/>
                    <a:p>
                      <a:pPr algn="ctr"/>
                      <a:r>
                        <a:rPr lang="en-US" dirty="0"/>
                        <a:t>&lt; 245 (exhalation), &lt; 343 (inhalation)</a:t>
                      </a:r>
                    </a:p>
                  </a:txBody>
                  <a:tcPr>
                    <a:solidFill>
                      <a:schemeClr val="bg1"/>
                    </a:solidFill>
                  </a:tcPr>
                </a:tc>
                <a:tc>
                  <a:txBody>
                    <a:bodyPr/>
                    <a:lstStyle/>
                    <a:p>
                      <a:pPr algn="ctr"/>
                      <a:r>
                        <a:rPr lang="en-US" dirty="0"/>
                        <a:t>&lt; 100</a:t>
                      </a:r>
                    </a:p>
                  </a:txBody>
                  <a:tcPr>
                    <a:solidFill>
                      <a:schemeClr val="bg1"/>
                    </a:solidFill>
                  </a:tcPr>
                </a:tc>
                <a:extLst>
                  <a:ext uri="{0D108BD9-81ED-4DB2-BD59-A6C34878D82A}">
                    <a16:rowId xmlns:a16="http://schemas.microsoft.com/office/drawing/2014/main" val="373290143"/>
                  </a:ext>
                </a:extLst>
              </a:tr>
            </a:tbl>
          </a:graphicData>
        </a:graphic>
      </p:graphicFrame>
      <p:sp>
        <p:nvSpPr>
          <p:cNvPr id="19" name="TextBox 18">
            <a:extLst>
              <a:ext uri="{FF2B5EF4-FFF2-40B4-BE49-F238E27FC236}">
                <a16:creationId xmlns:a16="http://schemas.microsoft.com/office/drawing/2014/main" id="{51FCA9C6-B1CE-4B93-9616-8BFB786E3E22}"/>
              </a:ext>
            </a:extLst>
          </p:cNvPr>
          <p:cNvSpPr txBox="1"/>
          <p:nvPr/>
        </p:nvSpPr>
        <p:spPr>
          <a:xfrm>
            <a:off x="7588905" y="5523507"/>
            <a:ext cx="3489157" cy="1354217"/>
          </a:xfrm>
          <a:prstGeom prst="rect">
            <a:avLst/>
          </a:prstGeom>
          <a:noFill/>
        </p:spPr>
        <p:txBody>
          <a:bodyPr wrap="square" rtlCol="0">
            <a:spAutoFit/>
          </a:bodyPr>
          <a:lstStyle/>
          <a:p>
            <a:r>
              <a:rPr lang="en-US" sz="1400" dirty="0"/>
              <a:t>[1] </a:t>
            </a:r>
            <a:r>
              <a:rPr lang="en-US" sz="1400" dirty="0" err="1"/>
              <a:t>Xie</a:t>
            </a:r>
            <a:r>
              <a:rPr lang="en-US" sz="1400" dirty="0"/>
              <a:t> et al., PubMed, 2017.  [2] Kwon et al., Chemosphere, 2012.  [3] Andersen et al., JISRP, 2007.  [4] NIOSH 2019. [5] Advice on the use of masks in the context of COVID-19: Interim guidance, WHO, 2020.</a:t>
            </a:r>
          </a:p>
          <a:p>
            <a:endParaRPr lang="en-US" sz="1200" dirty="0"/>
          </a:p>
        </p:txBody>
      </p:sp>
      <p:sp>
        <p:nvSpPr>
          <p:cNvPr id="23" name="AutoShape 2">
            <a:extLst>
              <a:ext uri="{FF2B5EF4-FFF2-40B4-BE49-F238E27FC236}">
                <a16:creationId xmlns:a16="http://schemas.microsoft.com/office/drawing/2014/main" id="{0666C126-6C38-4A62-A09C-51DD9A3CF26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9" name="Table 18">
            <a:extLst>
              <a:ext uri="{FF2B5EF4-FFF2-40B4-BE49-F238E27FC236}">
                <a16:creationId xmlns:a16="http://schemas.microsoft.com/office/drawing/2014/main" id="{FEA2774B-2718-4ACD-8F13-A3AB6218F117}"/>
              </a:ext>
            </a:extLst>
          </p:cNvPr>
          <p:cNvGraphicFramePr>
            <a:graphicFrameLocks noGrp="1"/>
          </p:cNvGraphicFramePr>
          <p:nvPr/>
        </p:nvGraphicFramePr>
        <p:xfrm>
          <a:off x="1947501" y="5829776"/>
          <a:ext cx="4082119" cy="741680"/>
        </p:xfrm>
        <a:graphic>
          <a:graphicData uri="http://schemas.openxmlformats.org/drawingml/2006/table">
            <a:tbl>
              <a:tblPr firstRow="1" bandRow="1">
                <a:tableStyleId>{F5AB1C69-6EDB-4FF4-983F-18BD219EF322}</a:tableStyleId>
              </a:tblPr>
              <a:tblGrid>
                <a:gridCol w="2231911">
                  <a:extLst>
                    <a:ext uri="{9D8B030D-6E8A-4147-A177-3AD203B41FA5}">
                      <a16:colId xmlns:a16="http://schemas.microsoft.com/office/drawing/2014/main" val="1725607079"/>
                    </a:ext>
                  </a:extLst>
                </a:gridCol>
                <a:gridCol w="1850208">
                  <a:extLst>
                    <a:ext uri="{9D8B030D-6E8A-4147-A177-3AD203B41FA5}">
                      <a16:colId xmlns:a16="http://schemas.microsoft.com/office/drawing/2014/main" val="1918303088"/>
                    </a:ext>
                  </a:extLst>
                </a:gridCol>
              </a:tblGrid>
              <a:tr h="370840">
                <a:tc>
                  <a:txBody>
                    <a:bodyPr/>
                    <a:lstStyle/>
                    <a:p>
                      <a:pPr algn="ctr"/>
                      <a:r>
                        <a:rPr lang="en-US" dirty="0"/>
                        <a:t>Flow Rate (SLPM)</a:t>
                      </a:r>
                    </a:p>
                  </a:txBody>
                  <a:tcPr>
                    <a:lnB w="38100" cmpd="sng">
                      <a:noFill/>
                    </a:lnB>
                  </a:tcPr>
                </a:tc>
                <a:tc>
                  <a:txBody>
                    <a:bodyPr/>
                    <a:lstStyle/>
                    <a:p>
                      <a:pPr algn="ctr"/>
                      <a:r>
                        <a:rPr lang="en-US" dirty="0"/>
                        <a:t>Pressure (Pa)</a:t>
                      </a:r>
                    </a:p>
                  </a:txBody>
                  <a:tcPr>
                    <a:lnB w="38100" cmpd="sng">
                      <a:noFill/>
                    </a:lnB>
                  </a:tcPr>
                </a:tc>
                <a:extLst>
                  <a:ext uri="{0D108BD9-81ED-4DB2-BD59-A6C34878D82A}">
                    <a16:rowId xmlns:a16="http://schemas.microsoft.com/office/drawing/2014/main" val="1312504298"/>
                  </a:ext>
                </a:extLst>
              </a:tr>
              <a:tr h="370840">
                <a:tc>
                  <a:txBody>
                    <a:bodyPr/>
                    <a:lstStyle/>
                    <a:p>
                      <a:pPr algn="ctr"/>
                      <a:r>
                        <a:rPr lang="en-US" dirty="0"/>
                        <a:t>0 – 100</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dirty="0"/>
                        <a:t>0 - 600</a:t>
                      </a:r>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290143"/>
                  </a:ext>
                </a:extLst>
              </a:tr>
            </a:tbl>
          </a:graphicData>
        </a:graphic>
      </p:graphicFrame>
      <p:grpSp>
        <p:nvGrpSpPr>
          <p:cNvPr id="10" name="Group 9">
            <a:extLst>
              <a:ext uri="{FF2B5EF4-FFF2-40B4-BE49-F238E27FC236}">
                <a16:creationId xmlns:a16="http://schemas.microsoft.com/office/drawing/2014/main" id="{0F9CA549-76F8-4350-9157-E24EDF0B9E42}"/>
              </a:ext>
            </a:extLst>
          </p:cNvPr>
          <p:cNvGrpSpPr/>
          <p:nvPr/>
        </p:nvGrpSpPr>
        <p:grpSpPr>
          <a:xfrm>
            <a:off x="9334757" y="1407031"/>
            <a:ext cx="2878492" cy="3261906"/>
            <a:chOff x="9408958" y="1407031"/>
            <a:chExt cx="2878492" cy="3261906"/>
          </a:xfrm>
        </p:grpSpPr>
        <p:pic>
          <p:nvPicPr>
            <p:cNvPr id="28" name="Picture 27">
              <a:extLst>
                <a:ext uri="{FF2B5EF4-FFF2-40B4-BE49-F238E27FC236}">
                  <a16:creationId xmlns:a16="http://schemas.microsoft.com/office/drawing/2014/main" id="{5C76462E-9E75-4E8E-8649-8FBC79D1AD27}"/>
                </a:ext>
              </a:extLst>
            </p:cNvPr>
            <p:cNvPicPr>
              <a:picLocks noChangeAspect="1"/>
            </p:cNvPicPr>
            <p:nvPr/>
          </p:nvPicPr>
          <p:blipFill>
            <a:blip r:embed="rId3"/>
            <a:stretch>
              <a:fillRect/>
            </a:stretch>
          </p:blipFill>
          <p:spPr>
            <a:xfrm>
              <a:off x="10061122" y="1407031"/>
              <a:ext cx="2226328" cy="2757611"/>
            </a:xfrm>
            <a:prstGeom prst="rect">
              <a:avLst/>
            </a:prstGeom>
          </p:spPr>
        </p:pic>
        <p:sp>
          <p:nvSpPr>
            <p:cNvPr id="26" name="Arrow: Down 25">
              <a:extLst>
                <a:ext uri="{FF2B5EF4-FFF2-40B4-BE49-F238E27FC236}">
                  <a16:creationId xmlns:a16="http://schemas.microsoft.com/office/drawing/2014/main" id="{D09EEC20-B3EC-47D5-8E8F-992358193DF0}"/>
                </a:ext>
              </a:extLst>
            </p:cNvPr>
            <p:cNvSpPr/>
            <p:nvPr/>
          </p:nvSpPr>
          <p:spPr>
            <a:xfrm rot="5400000">
              <a:off x="10219625" y="3152374"/>
              <a:ext cx="183526" cy="3863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5EBB1373-5B87-4B3F-A233-724C60F39A11}"/>
                </a:ext>
              </a:extLst>
            </p:cNvPr>
            <p:cNvCxnSpPr>
              <a:cxnSpLocks/>
            </p:cNvCxnSpPr>
            <p:nvPr/>
          </p:nvCxnSpPr>
          <p:spPr>
            <a:xfrm flipH="1" flipV="1">
              <a:off x="9666689" y="2976550"/>
              <a:ext cx="536035" cy="2093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F957AB-7FB0-4ACA-A12C-A73C6196DEFE}"/>
                </a:ext>
              </a:extLst>
            </p:cNvPr>
            <p:cNvCxnSpPr>
              <a:cxnSpLocks/>
            </p:cNvCxnSpPr>
            <p:nvPr/>
          </p:nvCxnSpPr>
          <p:spPr>
            <a:xfrm flipH="1">
              <a:off x="9839377" y="3556792"/>
              <a:ext cx="430420" cy="2906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8ADFA8-C098-4FB7-89A4-1CC219EA7C77}"/>
                </a:ext>
              </a:extLst>
            </p:cNvPr>
            <p:cNvCxnSpPr>
              <a:cxnSpLocks/>
            </p:cNvCxnSpPr>
            <p:nvPr/>
          </p:nvCxnSpPr>
          <p:spPr>
            <a:xfrm flipH="1">
              <a:off x="9500325" y="3375106"/>
              <a:ext cx="498895" cy="51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332E8865-C7A3-486F-A63A-E64C9B8834DC}"/>
                </a:ext>
              </a:extLst>
            </p:cNvPr>
            <p:cNvSpPr/>
            <p:nvPr/>
          </p:nvSpPr>
          <p:spPr>
            <a:xfrm>
              <a:off x="9408958" y="2394999"/>
              <a:ext cx="860839" cy="1720496"/>
            </a:xfrm>
            <a:custGeom>
              <a:avLst/>
              <a:gdLst>
                <a:gd name="connsiteX0" fmla="*/ 523921 w 523921"/>
                <a:gd name="connsiteY0" fmla="*/ 0 h 2562225"/>
                <a:gd name="connsiteX1" fmla="*/ 46 w 523921"/>
                <a:gd name="connsiteY1" fmla="*/ 1352550 h 2562225"/>
                <a:gd name="connsiteX2" fmla="*/ 500108 w 523921"/>
                <a:gd name="connsiteY2" fmla="*/ 2562225 h 2562225"/>
              </a:gdLst>
              <a:ahLst/>
              <a:cxnLst>
                <a:cxn ang="0">
                  <a:pos x="connsiteX0" y="connsiteY0"/>
                </a:cxn>
                <a:cxn ang="0">
                  <a:pos x="connsiteX1" y="connsiteY1"/>
                </a:cxn>
                <a:cxn ang="0">
                  <a:pos x="connsiteX2" y="connsiteY2"/>
                </a:cxn>
              </a:cxnLst>
              <a:rect l="l" t="t" r="r" b="b"/>
              <a:pathLst>
                <a:path w="523921" h="2562225">
                  <a:moveTo>
                    <a:pt x="523921" y="0"/>
                  </a:moveTo>
                  <a:cubicBezTo>
                    <a:pt x="263968" y="462756"/>
                    <a:pt x="4015" y="925513"/>
                    <a:pt x="46" y="1352550"/>
                  </a:cubicBezTo>
                  <a:cubicBezTo>
                    <a:pt x="-3923" y="1779587"/>
                    <a:pt x="248092" y="2170906"/>
                    <a:pt x="500108" y="25622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046E15B-69AC-4207-B7A1-5F081D28B53D}"/>
                </a:ext>
              </a:extLst>
            </p:cNvPr>
            <p:cNvSpPr txBox="1"/>
            <p:nvPr/>
          </p:nvSpPr>
          <p:spPr>
            <a:xfrm>
              <a:off x="9992734" y="3626513"/>
              <a:ext cx="1009728" cy="461665"/>
            </a:xfrm>
            <a:prstGeom prst="rect">
              <a:avLst/>
            </a:prstGeom>
            <a:noFill/>
          </p:spPr>
          <p:txBody>
            <a:bodyPr wrap="square" rtlCol="0">
              <a:spAutoFit/>
            </a:bodyPr>
            <a:lstStyle/>
            <a:p>
              <a:r>
                <a:rPr lang="en-US" sz="2400" dirty="0" err="1"/>
                <a:t>v</a:t>
              </a:r>
              <a:r>
                <a:rPr lang="en-US" sz="2400" baseline="-25000" dirty="0" err="1"/>
                <a:t>mask</a:t>
              </a:r>
              <a:endParaRPr lang="en-US" sz="2400" dirty="0"/>
            </a:p>
          </p:txBody>
        </p:sp>
        <p:sp>
          <p:nvSpPr>
            <p:cNvPr id="40" name="TextBox 39">
              <a:extLst>
                <a:ext uri="{FF2B5EF4-FFF2-40B4-BE49-F238E27FC236}">
                  <a16:creationId xmlns:a16="http://schemas.microsoft.com/office/drawing/2014/main" id="{97A00B8E-A105-404C-964D-7FE6181299BD}"/>
                </a:ext>
              </a:extLst>
            </p:cNvPr>
            <p:cNvSpPr txBox="1"/>
            <p:nvPr/>
          </p:nvSpPr>
          <p:spPr>
            <a:xfrm>
              <a:off x="10598045" y="3004948"/>
              <a:ext cx="1009728" cy="461665"/>
            </a:xfrm>
            <a:prstGeom prst="rect">
              <a:avLst/>
            </a:prstGeom>
            <a:noFill/>
          </p:spPr>
          <p:txBody>
            <a:bodyPr wrap="square" rtlCol="0">
              <a:spAutoFit/>
            </a:bodyPr>
            <a:lstStyle/>
            <a:p>
              <a:r>
                <a:rPr lang="en-US" sz="2400" dirty="0" err="1"/>
                <a:t>v</a:t>
              </a:r>
              <a:r>
                <a:rPr lang="en-US" sz="2400" baseline="-25000" dirty="0" err="1"/>
                <a:t>mouth</a:t>
              </a:r>
              <a:endParaRPr lang="en-US" sz="2400" dirty="0"/>
            </a:p>
          </p:txBody>
        </p:sp>
        <p:sp>
          <p:nvSpPr>
            <p:cNvPr id="2" name="TextBox 1">
              <a:extLst>
                <a:ext uri="{FF2B5EF4-FFF2-40B4-BE49-F238E27FC236}">
                  <a16:creationId xmlns:a16="http://schemas.microsoft.com/office/drawing/2014/main" id="{E2C8596D-75A8-4F8F-84E4-8A8E8D45161D}"/>
                </a:ext>
              </a:extLst>
            </p:cNvPr>
            <p:cNvSpPr txBox="1"/>
            <p:nvPr/>
          </p:nvSpPr>
          <p:spPr>
            <a:xfrm>
              <a:off x="9999220" y="4207272"/>
              <a:ext cx="2161860" cy="461665"/>
            </a:xfrm>
            <a:prstGeom prst="rect">
              <a:avLst/>
            </a:prstGeom>
            <a:noFill/>
          </p:spPr>
          <p:txBody>
            <a:bodyPr wrap="square" rtlCol="0">
              <a:spAutoFit/>
            </a:bodyPr>
            <a:lstStyle/>
            <a:p>
              <a:r>
                <a:rPr lang="en-US" sz="2400" dirty="0" err="1"/>
                <a:t>V</a:t>
              </a:r>
              <a:r>
                <a:rPr lang="en-US" sz="2400" baseline="-25000" dirty="0" err="1"/>
                <a:t>mask</a:t>
              </a:r>
              <a:r>
                <a:rPr lang="en-US" sz="2400" dirty="0"/>
                <a:t>&lt; </a:t>
              </a:r>
              <a:r>
                <a:rPr lang="en-US" sz="2400" dirty="0" err="1"/>
                <a:t>v</a:t>
              </a:r>
              <a:r>
                <a:rPr lang="en-US" sz="2400" baseline="-25000" dirty="0" err="1"/>
                <a:t>mouth</a:t>
              </a:r>
              <a:endParaRPr lang="en-US" sz="2400" dirty="0"/>
            </a:p>
          </p:txBody>
        </p:sp>
      </p:grpSp>
      <p:sp>
        <p:nvSpPr>
          <p:cNvPr id="3" name="TextBox 2">
            <a:extLst>
              <a:ext uri="{FF2B5EF4-FFF2-40B4-BE49-F238E27FC236}">
                <a16:creationId xmlns:a16="http://schemas.microsoft.com/office/drawing/2014/main" id="{5A09CAB3-CAFD-4747-823D-C56650103E7C}"/>
              </a:ext>
            </a:extLst>
          </p:cNvPr>
          <p:cNvSpPr txBox="1"/>
          <p:nvPr/>
        </p:nvSpPr>
        <p:spPr>
          <a:xfrm>
            <a:off x="8610600" y="653891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6040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36</a:t>
            </a:fld>
            <a:endParaRPr lang="en-US"/>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rgbClr val="0070C0"/>
                </a:solidFill>
                <a:latin typeface="+mn-lt"/>
              </a:rPr>
              <a:t>Schematic of the Experimental Setup</a:t>
            </a:r>
          </a:p>
        </p:txBody>
      </p:sp>
      <p:sp>
        <p:nvSpPr>
          <p:cNvPr id="82" name="Rectangle 81">
            <a:extLst>
              <a:ext uri="{FF2B5EF4-FFF2-40B4-BE49-F238E27FC236}">
                <a16:creationId xmlns:a16="http://schemas.microsoft.com/office/drawing/2014/main" id="{FE13912B-908C-474D-BBCA-78D749708CD9}"/>
              </a:ext>
            </a:extLst>
          </p:cNvPr>
          <p:cNvSpPr/>
          <p:nvPr/>
        </p:nvSpPr>
        <p:spPr>
          <a:xfrm rot="16200000">
            <a:off x="4252363" y="5404209"/>
            <a:ext cx="125327" cy="158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771A071-F687-46D7-A12F-38D2DE5948E5}"/>
              </a:ext>
            </a:extLst>
          </p:cNvPr>
          <p:cNvSpPr/>
          <p:nvPr/>
        </p:nvSpPr>
        <p:spPr>
          <a:xfrm rot="16200000">
            <a:off x="4520514" y="5395913"/>
            <a:ext cx="117089" cy="18146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44B23FEB-2246-4E11-B887-1BE5314E1350}"/>
              </a:ext>
            </a:extLst>
          </p:cNvPr>
          <p:cNvGrpSpPr/>
          <p:nvPr/>
        </p:nvGrpSpPr>
        <p:grpSpPr>
          <a:xfrm>
            <a:off x="4773740" y="1619133"/>
            <a:ext cx="4114800" cy="5853558"/>
            <a:chOff x="6486540" y="1744470"/>
            <a:chExt cx="4114800" cy="5853558"/>
          </a:xfrm>
        </p:grpSpPr>
        <p:grpSp>
          <p:nvGrpSpPr>
            <p:cNvPr id="53" name="Group 52">
              <a:extLst>
                <a:ext uri="{FF2B5EF4-FFF2-40B4-BE49-F238E27FC236}">
                  <a16:creationId xmlns:a16="http://schemas.microsoft.com/office/drawing/2014/main" id="{EB0A17A5-5696-4516-95CD-00202E929DDF}"/>
                </a:ext>
              </a:extLst>
            </p:cNvPr>
            <p:cNvGrpSpPr/>
            <p:nvPr/>
          </p:nvGrpSpPr>
          <p:grpSpPr>
            <a:xfrm>
              <a:off x="6486540" y="1791079"/>
              <a:ext cx="4114800" cy="5806949"/>
              <a:chOff x="6330410" y="1485471"/>
              <a:chExt cx="4114800" cy="5806949"/>
            </a:xfrm>
          </p:grpSpPr>
          <p:sp>
            <p:nvSpPr>
              <p:cNvPr id="54" name="TextBox 53">
                <a:extLst>
                  <a:ext uri="{FF2B5EF4-FFF2-40B4-BE49-F238E27FC236}">
                    <a16:creationId xmlns:a16="http://schemas.microsoft.com/office/drawing/2014/main" id="{BC40529D-0C05-48CC-9EE7-B574C4B5AEBB}"/>
                  </a:ext>
                </a:extLst>
              </p:cNvPr>
              <p:cNvSpPr txBox="1"/>
              <p:nvPr/>
            </p:nvSpPr>
            <p:spPr>
              <a:xfrm>
                <a:off x="7147038" y="4217666"/>
                <a:ext cx="2659778" cy="369332"/>
              </a:xfrm>
              <a:prstGeom prst="rect">
                <a:avLst/>
              </a:prstGeom>
              <a:noFill/>
            </p:spPr>
            <p:txBody>
              <a:bodyPr wrap="square" rtlCol="0">
                <a:spAutoFit/>
              </a:bodyPr>
              <a:lstStyle/>
              <a:p>
                <a:r>
                  <a:rPr lang="en-US" dirty="0"/>
                  <a:t>Mask material deflection</a:t>
                </a:r>
              </a:p>
            </p:txBody>
          </p:sp>
          <p:grpSp>
            <p:nvGrpSpPr>
              <p:cNvPr id="55" name="Group 54">
                <a:extLst>
                  <a:ext uri="{FF2B5EF4-FFF2-40B4-BE49-F238E27FC236}">
                    <a16:creationId xmlns:a16="http://schemas.microsoft.com/office/drawing/2014/main" id="{6FFE5653-5D3B-4C37-A061-7C01B07D717E}"/>
                  </a:ext>
                </a:extLst>
              </p:cNvPr>
              <p:cNvGrpSpPr/>
              <p:nvPr/>
            </p:nvGrpSpPr>
            <p:grpSpPr>
              <a:xfrm>
                <a:off x="6330410" y="1485471"/>
                <a:ext cx="4114800" cy="5806949"/>
                <a:chOff x="8258652" y="1563261"/>
                <a:chExt cx="4114800" cy="5806949"/>
              </a:xfrm>
            </p:grpSpPr>
            <p:sp>
              <p:nvSpPr>
                <p:cNvPr id="56" name="TextBox 55">
                  <a:extLst>
                    <a:ext uri="{FF2B5EF4-FFF2-40B4-BE49-F238E27FC236}">
                      <a16:creationId xmlns:a16="http://schemas.microsoft.com/office/drawing/2014/main" id="{4658ED6C-1B22-4D94-AF89-F0EA7602CD10}"/>
                    </a:ext>
                  </a:extLst>
                </p:cNvPr>
                <p:cNvSpPr txBox="1"/>
                <p:nvPr/>
              </p:nvSpPr>
              <p:spPr>
                <a:xfrm>
                  <a:off x="8449205" y="1563261"/>
                  <a:ext cx="1744951" cy="369332"/>
                </a:xfrm>
                <a:prstGeom prst="rect">
                  <a:avLst/>
                </a:prstGeom>
                <a:noFill/>
              </p:spPr>
              <p:txBody>
                <a:bodyPr wrap="square" rtlCol="0">
                  <a:spAutoFit/>
                </a:bodyPr>
                <a:lstStyle/>
                <a:p>
                  <a:r>
                    <a:rPr lang="en-US" dirty="0"/>
                    <a:t>Mask Material</a:t>
                  </a:r>
                </a:p>
              </p:txBody>
            </p:sp>
            <p:grpSp>
              <p:nvGrpSpPr>
                <p:cNvPr id="58" name="Group 57">
                  <a:extLst>
                    <a:ext uri="{FF2B5EF4-FFF2-40B4-BE49-F238E27FC236}">
                      <a16:creationId xmlns:a16="http://schemas.microsoft.com/office/drawing/2014/main" id="{B2992CD4-627A-46FC-8DCE-E6CEF47C6B93}"/>
                    </a:ext>
                  </a:extLst>
                </p:cNvPr>
                <p:cNvGrpSpPr/>
                <p:nvPr/>
              </p:nvGrpSpPr>
              <p:grpSpPr>
                <a:xfrm>
                  <a:off x="8258652" y="2445198"/>
                  <a:ext cx="4114800" cy="4925012"/>
                  <a:chOff x="1377951" y="1932988"/>
                  <a:chExt cx="4114800" cy="4925012"/>
                </a:xfrm>
              </p:grpSpPr>
              <p:sp>
                <p:nvSpPr>
                  <p:cNvPr id="60" name="Chord 59">
                    <a:extLst>
                      <a:ext uri="{FF2B5EF4-FFF2-40B4-BE49-F238E27FC236}">
                        <a16:creationId xmlns:a16="http://schemas.microsoft.com/office/drawing/2014/main" id="{546431EC-19B5-4970-A7B8-3404A75D6361}"/>
                      </a:ext>
                    </a:extLst>
                  </p:cNvPr>
                  <p:cNvSpPr/>
                  <p:nvPr/>
                </p:nvSpPr>
                <p:spPr>
                  <a:xfrm rot="10800000">
                    <a:off x="1377951" y="2743200"/>
                    <a:ext cx="4114800" cy="4114800"/>
                  </a:xfrm>
                  <a:prstGeom prst="chord">
                    <a:avLst>
                      <a:gd name="adj1" fmla="val 2700000"/>
                      <a:gd name="adj2" fmla="val 8108131"/>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Down 15">
                    <a:extLst>
                      <a:ext uri="{FF2B5EF4-FFF2-40B4-BE49-F238E27FC236}">
                        <a16:creationId xmlns:a16="http://schemas.microsoft.com/office/drawing/2014/main" id="{996AB1A6-5757-4836-8586-414F1CC6560C}"/>
                      </a:ext>
                    </a:extLst>
                  </p:cNvPr>
                  <p:cNvSpPr/>
                  <p:nvPr/>
                </p:nvSpPr>
                <p:spPr>
                  <a:xfrm rot="9720000">
                    <a:off x="2736940" y="2318502"/>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Arrow: Down 17">
                    <a:extLst>
                      <a:ext uri="{FF2B5EF4-FFF2-40B4-BE49-F238E27FC236}">
                        <a16:creationId xmlns:a16="http://schemas.microsoft.com/office/drawing/2014/main" id="{69B457D7-CD44-42B8-A09F-C7C0DBAC8080}"/>
                      </a:ext>
                    </a:extLst>
                  </p:cNvPr>
                  <p:cNvSpPr/>
                  <p:nvPr/>
                </p:nvSpPr>
                <p:spPr>
                  <a:xfrm rot="12900000">
                    <a:off x="4645152" y="2633472"/>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Down 18">
                    <a:extLst>
                      <a:ext uri="{FF2B5EF4-FFF2-40B4-BE49-F238E27FC236}">
                        <a16:creationId xmlns:a16="http://schemas.microsoft.com/office/drawing/2014/main" id="{885F08BC-DD19-4A23-815D-71F53196B13B}"/>
                      </a:ext>
                    </a:extLst>
                  </p:cNvPr>
                  <p:cNvSpPr/>
                  <p:nvPr/>
                </p:nvSpPr>
                <p:spPr>
                  <a:xfrm rot="8700000">
                    <a:off x="1993769" y="2633472"/>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229032E6-647B-449A-B03D-98B7C5ECE3B0}"/>
                      </a:ext>
                    </a:extLst>
                  </p:cNvPr>
                  <p:cNvSpPr txBox="1"/>
                  <p:nvPr/>
                </p:nvSpPr>
                <p:spPr>
                  <a:xfrm>
                    <a:off x="3948674" y="1932988"/>
                    <a:ext cx="1003772" cy="369332"/>
                  </a:xfrm>
                  <a:prstGeom prst="rect">
                    <a:avLst/>
                  </a:prstGeom>
                  <a:noFill/>
                </p:spPr>
                <p:txBody>
                  <a:bodyPr wrap="square" rtlCol="0">
                    <a:spAutoFit/>
                  </a:bodyPr>
                  <a:lstStyle/>
                  <a:p>
                    <a:r>
                      <a:rPr lang="en-US" dirty="0">
                        <a:cs typeface="Times New Roman" panose="02020603050405020304" pitchFamily="18" charset="0"/>
                      </a:rPr>
                      <a:t>Airflow</a:t>
                    </a:r>
                  </a:p>
                </p:txBody>
              </p:sp>
              <p:cxnSp>
                <p:nvCxnSpPr>
                  <p:cNvPr id="67" name="Straight Arrow Connector 66">
                    <a:extLst>
                      <a:ext uri="{FF2B5EF4-FFF2-40B4-BE49-F238E27FC236}">
                        <a16:creationId xmlns:a16="http://schemas.microsoft.com/office/drawing/2014/main" id="{2335EFD6-AD48-4418-963E-A90C862852D1}"/>
                      </a:ext>
                    </a:extLst>
                  </p:cNvPr>
                  <p:cNvCxnSpPr>
                    <a:cxnSpLocks/>
                    <a:endCxn id="60" idx="2"/>
                  </p:cNvCxnSpPr>
                  <p:nvPr/>
                </p:nvCxnSpPr>
                <p:spPr>
                  <a:xfrm>
                    <a:off x="3437069" y="2743200"/>
                    <a:ext cx="0" cy="6043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7C765AB-9ACC-415E-8310-E490BC58A3D4}"/>
                      </a:ext>
                    </a:extLst>
                  </p:cNvPr>
                  <p:cNvSpPr txBox="1"/>
                  <p:nvPr/>
                </p:nvSpPr>
                <p:spPr>
                  <a:xfrm>
                    <a:off x="3435350" y="2857646"/>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a:t>
                    </a:r>
                  </a:p>
                </p:txBody>
              </p:sp>
              <p:sp>
                <p:nvSpPr>
                  <p:cNvPr id="69" name="TextBox 68">
                    <a:extLst>
                      <a:ext uri="{FF2B5EF4-FFF2-40B4-BE49-F238E27FC236}">
                        <a16:creationId xmlns:a16="http://schemas.microsoft.com/office/drawing/2014/main" id="{D43169B1-4B2C-4DE5-A519-8A9409F4A20C}"/>
                      </a:ext>
                    </a:extLst>
                  </p:cNvPr>
                  <p:cNvSpPr txBox="1"/>
                  <p:nvPr/>
                </p:nvSpPr>
                <p:spPr>
                  <a:xfrm>
                    <a:off x="1896375" y="3330715"/>
                    <a:ext cx="3092688" cy="369332"/>
                  </a:xfrm>
                  <a:prstGeom prst="rect">
                    <a:avLst/>
                  </a:prstGeom>
                  <a:solidFill>
                    <a:schemeClr val="bg1"/>
                  </a:solidFill>
                  <a:ln>
                    <a:noFill/>
                  </a:ln>
                </p:spPr>
                <p:txBody>
                  <a:bodyPr wrap="square" rtlCol="0">
                    <a:spAutoFit/>
                  </a:bodyPr>
                  <a:lstStyle/>
                  <a:p>
                    <a:endParaRPr lang="en-US" dirty="0"/>
                  </a:p>
                </p:txBody>
              </p:sp>
              <p:cxnSp>
                <p:nvCxnSpPr>
                  <p:cNvPr id="70" name="Straight Arrow Connector 69">
                    <a:extLst>
                      <a:ext uri="{FF2B5EF4-FFF2-40B4-BE49-F238E27FC236}">
                        <a16:creationId xmlns:a16="http://schemas.microsoft.com/office/drawing/2014/main" id="{F5A2A474-3393-46E2-B1B5-7AC279B6BF45}"/>
                      </a:ext>
                    </a:extLst>
                  </p:cNvPr>
                  <p:cNvCxnSpPr>
                    <a:cxnSpLocks/>
                  </p:cNvCxnSpPr>
                  <p:nvPr/>
                </p:nvCxnSpPr>
                <p:spPr>
                  <a:xfrm flipH="1">
                    <a:off x="3427399" y="3420303"/>
                    <a:ext cx="14649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E9D6AD3-CC61-4062-9CED-385637E87A45}"/>
                      </a:ext>
                    </a:extLst>
                  </p:cNvPr>
                  <p:cNvSpPr txBox="1"/>
                  <p:nvPr/>
                </p:nvSpPr>
                <p:spPr>
                  <a:xfrm>
                    <a:off x="3967573" y="3415191"/>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t>
                    </a:r>
                  </a:p>
                </p:txBody>
              </p:sp>
              <p:cxnSp>
                <p:nvCxnSpPr>
                  <p:cNvPr id="72" name="Straight Connector 71">
                    <a:extLst>
                      <a:ext uri="{FF2B5EF4-FFF2-40B4-BE49-F238E27FC236}">
                        <a16:creationId xmlns:a16="http://schemas.microsoft.com/office/drawing/2014/main" id="{D700D94D-0D07-420B-9BC1-EEF047749051}"/>
                      </a:ext>
                    </a:extLst>
                  </p:cNvPr>
                  <p:cNvCxnSpPr>
                    <a:cxnSpLocks/>
                  </p:cNvCxnSpPr>
                  <p:nvPr/>
                </p:nvCxnSpPr>
                <p:spPr>
                  <a:xfrm>
                    <a:off x="4892344" y="3159595"/>
                    <a:ext cx="0" cy="440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DB65A3A-9CA6-44F5-A267-A2E5E4084D0D}"/>
                      </a:ext>
                    </a:extLst>
                  </p:cNvPr>
                  <p:cNvCxnSpPr>
                    <a:cxnSpLocks/>
                  </p:cNvCxnSpPr>
                  <p:nvPr/>
                </p:nvCxnSpPr>
                <p:spPr>
                  <a:xfrm>
                    <a:off x="1983491" y="3145439"/>
                    <a:ext cx="0" cy="369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4DB438A-07F4-492C-A131-984BE15B770B}"/>
                      </a:ext>
                    </a:extLst>
                  </p:cNvPr>
                  <p:cNvCxnSpPr>
                    <a:cxnSpLocks/>
                  </p:cNvCxnSpPr>
                  <p:nvPr/>
                </p:nvCxnSpPr>
                <p:spPr>
                  <a:xfrm>
                    <a:off x="4878191" y="342900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0AB6F4C-0E91-4A76-B32E-2C6825D368FA}"/>
                      </a:ext>
                    </a:extLst>
                  </p:cNvPr>
                  <p:cNvCxnSpPr>
                    <a:cxnSpLocks/>
                  </p:cNvCxnSpPr>
                  <p:nvPr/>
                </p:nvCxnSpPr>
                <p:spPr>
                  <a:xfrm>
                    <a:off x="4886142" y="332797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4CA985E-D596-47B7-AAED-B5899CE0A019}"/>
                      </a:ext>
                    </a:extLst>
                  </p:cNvPr>
                  <p:cNvCxnSpPr>
                    <a:cxnSpLocks/>
                  </p:cNvCxnSpPr>
                  <p:nvPr/>
                </p:nvCxnSpPr>
                <p:spPr>
                  <a:xfrm>
                    <a:off x="4891266" y="3217713"/>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6F7BFA-682B-4A38-A4F5-BA61BA8E1757}"/>
                      </a:ext>
                    </a:extLst>
                  </p:cNvPr>
                  <p:cNvCxnSpPr>
                    <a:cxnSpLocks/>
                  </p:cNvCxnSpPr>
                  <p:nvPr/>
                </p:nvCxnSpPr>
                <p:spPr>
                  <a:xfrm flipV="1">
                    <a:off x="1841497" y="3217713"/>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D5C6846-F673-42D7-81DA-241EC2A51300}"/>
                      </a:ext>
                    </a:extLst>
                  </p:cNvPr>
                  <p:cNvCxnSpPr>
                    <a:cxnSpLocks/>
                  </p:cNvCxnSpPr>
                  <p:nvPr/>
                </p:nvCxnSpPr>
                <p:spPr>
                  <a:xfrm flipV="1">
                    <a:off x="1841497" y="3320008"/>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11004C8-A925-4CB2-BD1B-A33DB9EF92D4}"/>
                      </a:ext>
                    </a:extLst>
                  </p:cNvPr>
                  <p:cNvCxnSpPr>
                    <a:cxnSpLocks/>
                  </p:cNvCxnSpPr>
                  <p:nvPr/>
                </p:nvCxnSpPr>
                <p:spPr>
                  <a:xfrm flipV="1">
                    <a:off x="1841497" y="3419227"/>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Arrow: Down 12">
                    <a:extLst>
                      <a:ext uri="{FF2B5EF4-FFF2-40B4-BE49-F238E27FC236}">
                        <a16:creationId xmlns:a16="http://schemas.microsoft.com/office/drawing/2014/main" id="{5863EAC7-3A02-4256-AC54-D0C50D3451CB}"/>
                      </a:ext>
                    </a:extLst>
                  </p:cNvPr>
                  <p:cNvSpPr/>
                  <p:nvPr/>
                </p:nvSpPr>
                <p:spPr>
                  <a:xfrm rot="11880000">
                    <a:off x="3848420" y="2320968"/>
                    <a:ext cx="288431" cy="430547"/>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0" name="Straight Connector 89">
                  <a:extLst>
                    <a:ext uri="{FF2B5EF4-FFF2-40B4-BE49-F238E27FC236}">
                      <a16:creationId xmlns:a16="http://schemas.microsoft.com/office/drawing/2014/main" id="{418C5B7D-7436-436D-ACE9-BE3D5DDDE0EE}"/>
                    </a:ext>
                  </a:extLst>
                </p:cNvPr>
                <p:cNvCxnSpPr>
                  <a:cxnSpLocks/>
                </p:cNvCxnSpPr>
                <p:nvPr/>
              </p:nvCxnSpPr>
              <p:spPr>
                <a:xfrm>
                  <a:off x="10317199" y="1600190"/>
                  <a:ext cx="1" cy="1641101"/>
                </a:xfrm>
                <a:prstGeom prst="line">
                  <a:avLst/>
                </a:prstGeom>
                <a:ln w="19050">
                  <a:solidFill>
                    <a:srgbClr val="FF0000"/>
                  </a:solidFill>
                </a:ln>
              </p:spPr>
              <p:style>
                <a:lnRef idx="1">
                  <a:schemeClr val="accent6"/>
                </a:lnRef>
                <a:fillRef idx="0">
                  <a:schemeClr val="accent6"/>
                </a:fillRef>
                <a:effectRef idx="0">
                  <a:schemeClr val="accent6"/>
                </a:effectRef>
                <a:fontRef idx="minor">
                  <a:schemeClr val="tx1"/>
                </a:fontRef>
              </p:style>
            </p:cxnSp>
          </p:grpSp>
        </p:grpSp>
        <p:sp>
          <p:nvSpPr>
            <p:cNvPr id="92" name="TextBox 91">
              <a:extLst>
                <a:ext uri="{FF2B5EF4-FFF2-40B4-BE49-F238E27FC236}">
                  <a16:creationId xmlns:a16="http://schemas.microsoft.com/office/drawing/2014/main" id="{74A2035B-5315-48AD-9EE0-CF2850A92831}"/>
                </a:ext>
              </a:extLst>
            </p:cNvPr>
            <p:cNvSpPr txBox="1"/>
            <p:nvPr/>
          </p:nvSpPr>
          <p:spPr>
            <a:xfrm>
              <a:off x="8580632" y="1744470"/>
              <a:ext cx="1744951" cy="369332"/>
            </a:xfrm>
            <a:prstGeom prst="rect">
              <a:avLst/>
            </a:prstGeom>
            <a:noFill/>
          </p:spPr>
          <p:txBody>
            <a:bodyPr wrap="square" rtlCol="0">
              <a:spAutoFit/>
            </a:bodyPr>
            <a:lstStyle/>
            <a:p>
              <a:r>
                <a:rPr lang="en-US" dirty="0"/>
                <a:t>Laser Beam</a:t>
              </a:r>
            </a:p>
          </p:txBody>
        </p:sp>
        <p:cxnSp>
          <p:nvCxnSpPr>
            <p:cNvPr id="95" name="Straight Arrow Connector 94">
              <a:extLst>
                <a:ext uri="{FF2B5EF4-FFF2-40B4-BE49-F238E27FC236}">
                  <a16:creationId xmlns:a16="http://schemas.microsoft.com/office/drawing/2014/main" id="{A68D6F92-5E20-4754-BD95-DB2089B9E7D9}"/>
                </a:ext>
              </a:extLst>
            </p:cNvPr>
            <p:cNvCxnSpPr/>
            <p:nvPr/>
          </p:nvCxnSpPr>
          <p:spPr>
            <a:xfrm>
              <a:off x="7267575" y="2247900"/>
              <a:ext cx="390525" cy="13497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7845F16B-E093-4C7B-B32E-76235D911989}"/>
              </a:ext>
            </a:extLst>
          </p:cNvPr>
          <p:cNvGrpSpPr/>
          <p:nvPr/>
        </p:nvGrpSpPr>
        <p:grpSpPr>
          <a:xfrm>
            <a:off x="570211" y="1207858"/>
            <a:ext cx="10398943" cy="5435276"/>
            <a:chOff x="578265" y="1207858"/>
            <a:chExt cx="10398943" cy="5435276"/>
          </a:xfrm>
        </p:grpSpPr>
        <p:grpSp>
          <p:nvGrpSpPr>
            <p:cNvPr id="9" name="Group 8">
              <a:extLst>
                <a:ext uri="{FF2B5EF4-FFF2-40B4-BE49-F238E27FC236}">
                  <a16:creationId xmlns:a16="http://schemas.microsoft.com/office/drawing/2014/main" id="{3119DC5B-57FB-4FD9-BD14-A752E8C9ED89}"/>
                </a:ext>
              </a:extLst>
            </p:cNvPr>
            <p:cNvGrpSpPr/>
            <p:nvPr/>
          </p:nvGrpSpPr>
          <p:grpSpPr>
            <a:xfrm>
              <a:off x="578265" y="1207858"/>
              <a:ext cx="10398943" cy="5435276"/>
              <a:chOff x="1380266" y="1067904"/>
              <a:chExt cx="10398943" cy="5435276"/>
            </a:xfrm>
          </p:grpSpPr>
          <p:sp>
            <p:nvSpPr>
              <p:cNvPr id="19" name="Cylinder 18">
                <a:extLst>
                  <a:ext uri="{FF2B5EF4-FFF2-40B4-BE49-F238E27FC236}">
                    <a16:creationId xmlns:a16="http://schemas.microsoft.com/office/drawing/2014/main" id="{5E341D58-5BDA-45EC-9D74-5C49582CB0E4}"/>
                  </a:ext>
                </a:extLst>
              </p:cNvPr>
              <p:cNvSpPr/>
              <p:nvPr/>
            </p:nvSpPr>
            <p:spPr>
              <a:xfrm rot="5400000">
                <a:off x="7374973" y="1944739"/>
                <a:ext cx="137000" cy="6799501"/>
              </a:xfrm>
              <a:prstGeom prst="can">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E9F4E62-4596-4F3A-92D6-B755119C1890}"/>
                  </a:ext>
                </a:extLst>
              </p:cNvPr>
              <p:cNvGrpSpPr/>
              <p:nvPr/>
            </p:nvGrpSpPr>
            <p:grpSpPr>
              <a:xfrm>
                <a:off x="2756048" y="3391640"/>
                <a:ext cx="544539" cy="660186"/>
                <a:chOff x="4283036" y="2492182"/>
                <a:chExt cx="981216" cy="1174022"/>
              </a:xfrm>
            </p:grpSpPr>
            <p:sp>
              <p:nvSpPr>
                <p:cNvPr id="51" name="Cylinder 50">
                  <a:extLst>
                    <a:ext uri="{FF2B5EF4-FFF2-40B4-BE49-F238E27FC236}">
                      <a16:creationId xmlns:a16="http://schemas.microsoft.com/office/drawing/2014/main" id="{78581CE9-428A-409B-9B46-8B616A2CCF5C}"/>
                    </a:ext>
                  </a:extLst>
                </p:cNvPr>
                <p:cNvSpPr/>
                <p:nvPr/>
              </p:nvSpPr>
              <p:spPr>
                <a:xfrm>
                  <a:off x="4283036" y="2492182"/>
                  <a:ext cx="981216" cy="1174022"/>
                </a:xfrm>
                <a:prstGeom prst="can">
                  <a:avLst>
                    <a:gd name="adj" fmla="val 488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1F831D8-5D83-435F-B3D6-D32BECAAAD6A}"/>
                    </a:ext>
                  </a:extLst>
                </p:cNvPr>
                <p:cNvSpPr/>
                <p:nvPr/>
              </p:nvSpPr>
              <p:spPr>
                <a:xfrm>
                  <a:off x="4296776" y="2509218"/>
                  <a:ext cx="956353" cy="44809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E7566E15-0F31-4F34-9423-5AA85FC1C4BF}"/>
                  </a:ext>
                </a:extLst>
              </p:cNvPr>
              <p:cNvSpPr/>
              <p:nvPr/>
            </p:nvSpPr>
            <p:spPr>
              <a:xfrm rot="16200000">
                <a:off x="2848358" y="-183904"/>
                <a:ext cx="138512" cy="30459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Cylinder 12">
                <a:extLst>
                  <a:ext uri="{FF2B5EF4-FFF2-40B4-BE49-F238E27FC236}">
                    <a16:creationId xmlns:a16="http://schemas.microsoft.com/office/drawing/2014/main" id="{0C042BCE-336E-4949-BD8B-AD5F9954575D}"/>
                  </a:ext>
                </a:extLst>
              </p:cNvPr>
              <p:cNvSpPr/>
              <p:nvPr/>
            </p:nvSpPr>
            <p:spPr>
              <a:xfrm rot="5400000">
                <a:off x="4346873" y="1902308"/>
                <a:ext cx="138511" cy="1252656"/>
              </a:xfrm>
              <a:prstGeom prst="can">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22DDFCE-7885-4048-9F7C-AE824A1AA9B5}"/>
                  </a:ext>
                </a:extLst>
              </p:cNvPr>
              <p:cNvCxnSpPr>
                <a:cxnSpLocks/>
              </p:cNvCxnSpPr>
              <p:nvPr/>
            </p:nvCxnSpPr>
            <p:spPr>
              <a:xfrm flipH="1">
                <a:off x="3028656" y="1485596"/>
                <a:ext cx="6221" cy="2010433"/>
              </a:xfrm>
              <a:prstGeom prst="line">
                <a:avLst/>
              </a:prstGeom>
              <a:ln w="19050">
                <a:solidFill>
                  <a:srgbClr val="FF0000"/>
                </a:solidFill>
              </a:ln>
            </p:spPr>
            <p:style>
              <a:lnRef idx="1">
                <a:schemeClr val="accent6"/>
              </a:lnRef>
              <a:fillRef idx="0">
                <a:schemeClr val="accent6"/>
              </a:fillRef>
              <a:effectRef idx="0">
                <a:schemeClr val="accent6"/>
              </a:effectRef>
              <a:fontRef idx="minor">
                <a:schemeClr val="tx1"/>
              </a:fontRef>
            </p:style>
          </p:cxnSp>
          <p:grpSp>
            <p:nvGrpSpPr>
              <p:cNvPr id="17" name="Group 16">
                <a:extLst>
                  <a:ext uri="{FF2B5EF4-FFF2-40B4-BE49-F238E27FC236}">
                    <a16:creationId xmlns:a16="http://schemas.microsoft.com/office/drawing/2014/main" id="{D4EB5898-7F67-4D3D-A392-57C4FB1D7FE5}"/>
                  </a:ext>
                </a:extLst>
              </p:cNvPr>
              <p:cNvGrpSpPr/>
              <p:nvPr/>
            </p:nvGrpSpPr>
            <p:grpSpPr>
              <a:xfrm>
                <a:off x="7103555" y="4993024"/>
                <a:ext cx="999080" cy="709990"/>
                <a:chOff x="8930879" y="5022635"/>
                <a:chExt cx="1037602" cy="863004"/>
              </a:xfrm>
            </p:grpSpPr>
            <p:sp>
              <p:nvSpPr>
                <p:cNvPr id="49" name="Rectangle 48">
                  <a:extLst>
                    <a:ext uri="{FF2B5EF4-FFF2-40B4-BE49-F238E27FC236}">
                      <a16:creationId xmlns:a16="http://schemas.microsoft.com/office/drawing/2014/main" id="{BD3068F7-F60A-4AEA-AE91-5065D0DBFA0E}"/>
                    </a:ext>
                  </a:extLst>
                </p:cNvPr>
                <p:cNvSpPr/>
                <p:nvPr/>
              </p:nvSpPr>
              <p:spPr>
                <a:xfrm>
                  <a:off x="8930879" y="5022635"/>
                  <a:ext cx="1037602" cy="863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A32C1257-8312-46DD-B803-40A11A92A684}"/>
                    </a:ext>
                  </a:extLst>
                </p:cNvPr>
                <p:cNvSpPr txBox="1"/>
                <p:nvPr/>
              </p:nvSpPr>
              <p:spPr>
                <a:xfrm>
                  <a:off x="8997181" y="5114126"/>
                  <a:ext cx="916639" cy="710803"/>
                </a:xfrm>
                <a:prstGeom prst="rect">
                  <a:avLst/>
                </a:prstGeom>
                <a:noFill/>
              </p:spPr>
              <p:txBody>
                <a:bodyPr wrap="square" rtlCol="0">
                  <a:spAutoFit/>
                </a:bodyPr>
                <a:lstStyle/>
                <a:p>
                  <a:r>
                    <a:rPr lang="en-US" sz="1600" dirty="0">
                      <a:solidFill>
                        <a:schemeClr val="bg1"/>
                      </a:solidFill>
                    </a:rPr>
                    <a:t>Needle Valve</a:t>
                  </a:r>
                </a:p>
              </p:txBody>
            </p:sp>
          </p:grpSp>
          <p:grpSp>
            <p:nvGrpSpPr>
              <p:cNvPr id="18" name="Group 17">
                <a:extLst>
                  <a:ext uri="{FF2B5EF4-FFF2-40B4-BE49-F238E27FC236}">
                    <a16:creationId xmlns:a16="http://schemas.microsoft.com/office/drawing/2014/main" id="{1B447497-9C00-4B23-9E15-88E296EA106A}"/>
                  </a:ext>
                </a:extLst>
              </p:cNvPr>
              <p:cNvGrpSpPr/>
              <p:nvPr/>
            </p:nvGrpSpPr>
            <p:grpSpPr>
              <a:xfrm>
                <a:off x="5512399" y="4994302"/>
                <a:ext cx="1137640" cy="702382"/>
                <a:chOff x="6488728" y="5032504"/>
                <a:chExt cx="1463103" cy="853756"/>
              </a:xfrm>
            </p:grpSpPr>
            <p:sp>
              <p:nvSpPr>
                <p:cNvPr id="47" name="Rectangle 46">
                  <a:extLst>
                    <a:ext uri="{FF2B5EF4-FFF2-40B4-BE49-F238E27FC236}">
                      <a16:creationId xmlns:a16="http://schemas.microsoft.com/office/drawing/2014/main" id="{07E58DB4-5AC1-445E-AC3D-382961F44690}"/>
                    </a:ext>
                  </a:extLst>
                </p:cNvPr>
                <p:cNvSpPr/>
                <p:nvPr/>
              </p:nvSpPr>
              <p:spPr>
                <a:xfrm>
                  <a:off x="6534216" y="5032504"/>
                  <a:ext cx="1316844" cy="853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1E5C8DF-10E0-429B-A5E8-E70900A9766A}"/>
                    </a:ext>
                  </a:extLst>
                </p:cNvPr>
                <p:cNvSpPr txBox="1"/>
                <p:nvPr/>
              </p:nvSpPr>
              <p:spPr>
                <a:xfrm>
                  <a:off x="6488728" y="5219131"/>
                  <a:ext cx="1463103" cy="411516"/>
                </a:xfrm>
                <a:prstGeom prst="rect">
                  <a:avLst/>
                </a:prstGeom>
                <a:noFill/>
              </p:spPr>
              <p:txBody>
                <a:bodyPr wrap="square" rtlCol="0">
                  <a:spAutoFit/>
                </a:bodyPr>
                <a:lstStyle/>
                <a:p>
                  <a:r>
                    <a:rPr lang="en-US" sz="1600" dirty="0">
                      <a:solidFill>
                        <a:schemeClr val="bg1"/>
                      </a:solidFill>
                    </a:rPr>
                    <a:t>Flowmeter</a:t>
                  </a:r>
                </a:p>
              </p:txBody>
            </p:sp>
          </p:grpSp>
          <p:grpSp>
            <p:nvGrpSpPr>
              <p:cNvPr id="21" name="Group 20">
                <a:extLst>
                  <a:ext uri="{FF2B5EF4-FFF2-40B4-BE49-F238E27FC236}">
                    <a16:creationId xmlns:a16="http://schemas.microsoft.com/office/drawing/2014/main" id="{2EC10ED3-1756-4635-AE8A-91992102D6B0}"/>
                  </a:ext>
                </a:extLst>
              </p:cNvPr>
              <p:cNvGrpSpPr/>
              <p:nvPr/>
            </p:nvGrpSpPr>
            <p:grpSpPr>
              <a:xfrm>
                <a:off x="10318297" y="5008342"/>
                <a:ext cx="1460912" cy="688342"/>
                <a:chOff x="13322424" y="4924209"/>
                <a:chExt cx="1772898" cy="986850"/>
              </a:xfrm>
            </p:grpSpPr>
            <p:sp>
              <p:nvSpPr>
                <p:cNvPr id="43" name="Rectangle 42">
                  <a:extLst>
                    <a:ext uri="{FF2B5EF4-FFF2-40B4-BE49-F238E27FC236}">
                      <a16:creationId xmlns:a16="http://schemas.microsoft.com/office/drawing/2014/main" id="{DC877EA8-BB2D-4940-98C8-6030DD55D5FF}"/>
                    </a:ext>
                  </a:extLst>
                </p:cNvPr>
                <p:cNvSpPr/>
                <p:nvPr/>
              </p:nvSpPr>
              <p:spPr>
                <a:xfrm>
                  <a:off x="13339707" y="4924209"/>
                  <a:ext cx="1699270" cy="98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B648E3B-0667-4758-BA0E-A3B20D3F632E}"/>
                    </a:ext>
                  </a:extLst>
                </p:cNvPr>
                <p:cNvSpPr txBox="1"/>
                <p:nvPr/>
              </p:nvSpPr>
              <p:spPr>
                <a:xfrm>
                  <a:off x="13322424" y="5013042"/>
                  <a:ext cx="1772898" cy="838370"/>
                </a:xfrm>
                <a:prstGeom prst="rect">
                  <a:avLst/>
                </a:prstGeom>
                <a:noFill/>
              </p:spPr>
              <p:txBody>
                <a:bodyPr wrap="square" rtlCol="0">
                  <a:spAutoFit/>
                </a:bodyPr>
                <a:lstStyle/>
                <a:p>
                  <a:r>
                    <a:rPr lang="en-US" sz="1600" dirty="0">
                      <a:solidFill>
                        <a:schemeClr val="bg1"/>
                      </a:solidFill>
                    </a:rPr>
                    <a:t>Pressurized air</a:t>
                  </a:r>
                </a:p>
                <a:p>
                  <a:r>
                    <a:rPr lang="en-US" sz="1600" dirty="0">
                      <a:solidFill>
                        <a:schemeClr val="bg1"/>
                      </a:solidFill>
                    </a:rPr>
                    <a:t>from the wall</a:t>
                  </a:r>
                </a:p>
              </p:txBody>
            </p:sp>
          </p:grpSp>
          <p:sp>
            <p:nvSpPr>
              <p:cNvPr id="22" name="Rectangle 21">
                <a:extLst>
                  <a:ext uri="{FF2B5EF4-FFF2-40B4-BE49-F238E27FC236}">
                    <a16:creationId xmlns:a16="http://schemas.microsoft.com/office/drawing/2014/main" id="{B3686D7B-D16D-47E5-A132-542CCE9CBDEB}"/>
                  </a:ext>
                </a:extLst>
              </p:cNvPr>
              <p:cNvSpPr/>
              <p:nvPr/>
            </p:nvSpPr>
            <p:spPr>
              <a:xfrm>
                <a:off x="1817142" y="3844952"/>
                <a:ext cx="2241081" cy="2247323"/>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7974BD9-DB16-4817-9B2C-B5EA8D55CB8F}"/>
                  </a:ext>
                </a:extLst>
              </p:cNvPr>
              <p:cNvSpPr txBox="1"/>
              <p:nvPr/>
            </p:nvSpPr>
            <p:spPr>
              <a:xfrm>
                <a:off x="2314184" y="4799336"/>
                <a:ext cx="1684085" cy="338554"/>
              </a:xfrm>
              <a:prstGeom prst="rect">
                <a:avLst/>
              </a:prstGeom>
              <a:noFill/>
            </p:spPr>
            <p:txBody>
              <a:bodyPr wrap="square" rtlCol="0">
                <a:spAutoFit/>
              </a:bodyPr>
              <a:lstStyle/>
              <a:p>
                <a:r>
                  <a:rPr lang="en-US" sz="1600" dirty="0">
                    <a:solidFill>
                      <a:sysClr val="windowText" lastClr="000000"/>
                    </a:solidFill>
                  </a:rPr>
                  <a:t>Air Chamber</a:t>
                </a:r>
              </a:p>
            </p:txBody>
          </p:sp>
          <p:grpSp>
            <p:nvGrpSpPr>
              <p:cNvPr id="24" name="Group 23">
                <a:extLst>
                  <a:ext uri="{FF2B5EF4-FFF2-40B4-BE49-F238E27FC236}">
                    <a16:creationId xmlns:a16="http://schemas.microsoft.com/office/drawing/2014/main" id="{85E28E25-C0FB-48A8-8C88-4DC82FA41796}"/>
                  </a:ext>
                </a:extLst>
              </p:cNvPr>
              <p:cNvGrpSpPr/>
              <p:nvPr/>
            </p:nvGrpSpPr>
            <p:grpSpPr>
              <a:xfrm>
                <a:off x="4673215" y="2135817"/>
                <a:ext cx="1310467" cy="709990"/>
                <a:chOff x="5201262" y="1688327"/>
                <a:chExt cx="1685375" cy="863004"/>
              </a:xfrm>
            </p:grpSpPr>
            <p:sp>
              <p:nvSpPr>
                <p:cNvPr id="41" name="Rectangle 40">
                  <a:extLst>
                    <a:ext uri="{FF2B5EF4-FFF2-40B4-BE49-F238E27FC236}">
                      <a16:creationId xmlns:a16="http://schemas.microsoft.com/office/drawing/2014/main" id="{BFD67347-6472-4734-9A9C-B1A95EDA7B90}"/>
                    </a:ext>
                  </a:extLst>
                </p:cNvPr>
                <p:cNvSpPr/>
                <p:nvPr/>
              </p:nvSpPr>
              <p:spPr>
                <a:xfrm>
                  <a:off x="5201262" y="1688327"/>
                  <a:ext cx="1456810" cy="863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F4A823-F9D5-4023-8214-F37CC969F369}"/>
                    </a:ext>
                  </a:extLst>
                </p:cNvPr>
                <p:cNvSpPr txBox="1"/>
                <p:nvPr/>
              </p:nvSpPr>
              <p:spPr>
                <a:xfrm>
                  <a:off x="5261505" y="1787934"/>
                  <a:ext cx="1625132" cy="710803"/>
                </a:xfrm>
                <a:prstGeom prst="rect">
                  <a:avLst/>
                </a:prstGeom>
                <a:noFill/>
              </p:spPr>
              <p:txBody>
                <a:bodyPr wrap="square" rtlCol="0">
                  <a:spAutoFit/>
                </a:bodyPr>
                <a:lstStyle/>
                <a:p>
                  <a:r>
                    <a:rPr lang="en-US" sz="1600" dirty="0">
                      <a:solidFill>
                        <a:schemeClr val="bg1"/>
                      </a:solidFill>
                    </a:rPr>
                    <a:t>Pressure Transducer</a:t>
                  </a:r>
                </a:p>
              </p:txBody>
            </p:sp>
          </p:grpSp>
          <p:grpSp>
            <p:nvGrpSpPr>
              <p:cNvPr id="25" name="Group 24">
                <a:extLst>
                  <a:ext uri="{FF2B5EF4-FFF2-40B4-BE49-F238E27FC236}">
                    <a16:creationId xmlns:a16="http://schemas.microsoft.com/office/drawing/2014/main" id="{B557DE47-87B0-4473-AC41-EBDABF114ACB}"/>
                  </a:ext>
                </a:extLst>
              </p:cNvPr>
              <p:cNvGrpSpPr/>
              <p:nvPr/>
            </p:nvGrpSpPr>
            <p:grpSpPr>
              <a:xfrm>
                <a:off x="2204134" y="1067904"/>
                <a:ext cx="1806117" cy="712491"/>
                <a:chOff x="7482877" y="1709066"/>
                <a:chExt cx="2132981" cy="832351"/>
              </a:xfrm>
            </p:grpSpPr>
            <p:sp>
              <p:nvSpPr>
                <p:cNvPr id="39" name="Rectangle 38">
                  <a:extLst>
                    <a:ext uri="{FF2B5EF4-FFF2-40B4-BE49-F238E27FC236}">
                      <a16:creationId xmlns:a16="http://schemas.microsoft.com/office/drawing/2014/main" id="{6D2D071F-A785-4F02-8191-0DBA7E1CAA7D}"/>
                    </a:ext>
                  </a:extLst>
                </p:cNvPr>
                <p:cNvSpPr/>
                <p:nvPr/>
              </p:nvSpPr>
              <p:spPr>
                <a:xfrm>
                  <a:off x="7482877" y="1709066"/>
                  <a:ext cx="2124959" cy="83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4EDE137-8E75-459B-956F-09F74E2B2BB4}"/>
                    </a:ext>
                  </a:extLst>
                </p:cNvPr>
                <p:cNvSpPr txBox="1"/>
                <p:nvPr/>
              </p:nvSpPr>
              <p:spPr>
                <a:xfrm>
                  <a:off x="7482996" y="1798106"/>
                  <a:ext cx="2132862" cy="683150"/>
                </a:xfrm>
                <a:prstGeom prst="rect">
                  <a:avLst/>
                </a:prstGeom>
                <a:noFill/>
              </p:spPr>
              <p:txBody>
                <a:bodyPr wrap="square" rtlCol="0">
                  <a:spAutoFit/>
                </a:bodyPr>
                <a:lstStyle/>
                <a:p>
                  <a:r>
                    <a:rPr lang="en-US" sz="1600" dirty="0">
                      <a:solidFill>
                        <a:schemeClr val="bg1"/>
                      </a:solidFill>
                    </a:rPr>
                    <a:t>Laser Displacement Sensor</a:t>
                  </a:r>
                </a:p>
              </p:txBody>
            </p:sp>
          </p:grpSp>
          <p:sp>
            <p:nvSpPr>
              <p:cNvPr id="26" name="TextBox 25">
                <a:extLst>
                  <a:ext uri="{FF2B5EF4-FFF2-40B4-BE49-F238E27FC236}">
                    <a16:creationId xmlns:a16="http://schemas.microsoft.com/office/drawing/2014/main" id="{0371DA71-F11C-4671-82D7-18DDE1D94D66}"/>
                  </a:ext>
                </a:extLst>
              </p:cNvPr>
              <p:cNvSpPr txBox="1"/>
              <p:nvPr/>
            </p:nvSpPr>
            <p:spPr>
              <a:xfrm>
                <a:off x="1593502" y="3278653"/>
                <a:ext cx="1114085" cy="584775"/>
              </a:xfrm>
              <a:prstGeom prst="rect">
                <a:avLst/>
              </a:prstGeom>
              <a:noFill/>
            </p:spPr>
            <p:txBody>
              <a:bodyPr wrap="square" rtlCol="0">
                <a:spAutoFit/>
              </a:bodyPr>
              <a:lstStyle/>
              <a:p>
                <a:r>
                  <a:rPr lang="en-US" sz="1600" dirty="0"/>
                  <a:t>3D Printed Ring</a:t>
                </a:r>
              </a:p>
            </p:txBody>
          </p:sp>
          <p:sp>
            <p:nvSpPr>
              <p:cNvPr id="27" name="Arrow: Down 26">
                <a:extLst>
                  <a:ext uri="{FF2B5EF4-FFF2-40B4-BE49-F238E27FC236}">
                    <a16:creationId xmlns:a16="http://schemas.microsoft.com/office/drawing/2014/main" id="{2E963151-8F3E-48DF-AA47-8A013C01D16A}"/>
                  </a:ext>
                </a:extLst>
              </p:cNvPr>
              <p:cNvSpPr/>
              <p:nvPr/>
            </p:nvSpPr>
            <p:spPr>
              <a:xfrm rot="5400000">
                <a:off x="7620563" y="3760011"/>
                <a:ext cx="522045" cy="4674544"/>
              </a:xfrm>
              <a:prstGeom prst="downArrow">
                <a:avLst>
                  <a:gd name="adj1" fmla="val 29414"/>
                  <a:gd name="adj2" fmla="val 5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9FBF3C93-C82E-4844-90BD-2DE1423A93AB}"/>
                  </a:ext>
                </a:extLst>
              </p:cNvPr>
              <p:cNvSpPr/>
              <p:nvPr/>
            </p:nvSpPr>
            <p:spPr>
              <a:xfrm rot="10800000">
                <a:off x="3093513" y="2827141"/>
                <a:ext cx="234393" cy="309013"/>
              </a:xfrm>
              <a:prstGeom prst="downArrow">
                <a:avLst>
                  <a:gd name="adj1" fmla="val 29414"/>
                  <a:gd name="adj2" fmla="val 5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231F9B5-DDDE-457F-8BF7-94160E30AADD}"/>
                  </a:ext>
                </a:extLst>
              </p:cNvPr>
              <p:cNvSpPr/>
              <p:nvPr/>
            </p:nvSpPr>
            <p:spPr>
              <a:xfrm>
                <a:off x="4285389" y="1331873"/>
                <a:ext cx="161427" cy="5043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D5FBB73-0D99-466E-91C8-22A8D33830F3}"/>
                  </a:ext>
                </a:extLst>
              </p:cNvPr>
              <p:cNvSpPr/>
              <p:nvPr/>
            </p:nvSpPr>
            <p:spPr>
              <a:xfrm>
                <a:off x="1380266" y="1279919"/>
                <a:ext cx="161427" cy="5043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2512E0B-1502-467C-8A45-66949C8867C7}"/>
                  </a:ext>
                </a:extLst>
              </p:cNvPr>
              <p:cNvSpPr txBox="1"/>
              <p:nvPr/>
            </p:nvSpPr>
            <p:spPr>
              <a:xfrm>
                <a:off x="1672879" y="2435538"/>
                <a:ext cx="1114086" cy="584775"/>
              </a:xfrm>
              <a:prstGeom prst="rect">
                <a:avLst/>
              </a:prstGeom>
              <a:noFill/>
            </p:spPr>
            <p:txBody>
              <a:bodyPr wrap="square" rtlCol="0">
                <a:spAutoFit/>
              </a:bodyPr>
              <a:lstStyle/>
              <a:p>
                <a:r>
                  <a:rPr lang="en-US" sz="1600" dirty="0"/>
                  <a:t>Mask </a:t>
                </a:r>
              </a:p>
              <a:p>
                <a:r>
                  <a:rPr lang="en-US" sz="1600" dirty="0"/>
                  <a:t>Material</a:t>
                </a:r>
              </a:p>
            </p:txBody>
          </p:sp>
          <p:sp>
            <p:nvSpPr>
              <p:cNvPr id="32" name="TextBox 31">
                <a:extLst>
                  <a:ext uri="{FF2B5EF4-FFF2-40B4-BE49-F238E27FC236}">
                    <a16:creationId xmlns:a16="http://schemas.microsoft.com/office/drawing/2014/main" id="{F7652766-B4EC-423E-B016-0F7C1B096282}"/>
                  </a:ext>
                </a:extLst>
              </p:cNvPr>
              <p:cNvSpPr txBox="1"/>
              <p:nvPr/>
            </p:nvSpPr>
            <p:spPr>
              <a:xfrm>
                <a:off x="7558779" y="6195403"/>
                <a:ext cx="1369550" cy="307777"/>
              </a:xfrm>
              <a:prstGeom prst="rect">
                <a:avLst/>
              </a:prstGeom>
              <a:noFill/>
            </p:spPr>
            <p:txBody>
              <a:bodyPr wrap="square" rtlCol="0">
                <a:spAutoFit/>
              </a:bodyPr>
              <a:lstStyle/>
              <a:p>
                <a:r>
                  <a:rPr lang="en-US" sz="1400" dirty="0"/>
                  <a:t>Airflow</a:t>
                </a:r>
              </a:p>
            </p:txBody>
          </p:sp>
          <p:sp>
            <p:nvSpPr>
              <p:cNvPr id="35" name="Arrow: Down 63">
                <a:extLst>
                  <a:ext uri="{FF2B5EF4-FFF2-40B4-BE49-F238E27FC236}">
                    <a16:creationId xmlns:a16="http://schemas.microsoft.com/office/drawing/2014/main" id="{21E00374-23F4-4EBE-89F0-9497AA499E14}"/>
                  </a:ext>
                </a:extLst>
              </p:cNvPr>
              <p:cNvSpPr/>
              <p:nvPr/>
            </p:nvSpPr>
            <p:spPr>
              <a:xfrm rot="10800000">
                <a:off x="2707587" y="2821530"/>
                <a:ext cx="234393" cy="309013"/>
              </a:xfrm>
              <a:prstGeom prst="downArrow">
                <a:avLst>
                  <a:gd name="adj1" fmla="val 29414"/>
                  <a:gd name="adj2" fmla="val 5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EF7D656-437B-465E-ADFA-4719C16D2D99}"/>
                  </a:ext>
                </a:extLst>
              </p:cNvPr>
              <p:cNvSpPr/>
              <p:nvPr/>
            </p:nvSpPr>
            <p:spPr>
              <a:xfrm>
                <a:off x="3789802" y="2459377"/>
                <a:ext cx="162432" cy="1368541"/>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4ACACE4-F90A-42BD-BC62-C509A491CBE7}"/>
                  </a:ext>
                </a:extLst>
              </p:cNvPr>
              <p:cNvSpPr/>
              <p:nvPr/>
            </p:nvSpPr>
            <p:spPr>
              <a:xfrm rot="16200000">
                <a:off x="3901185" y="2442398"/>
                <a:ext cx="112370" cy="17270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Rectangle 83">
              <a:extLst>
                <a:ext uri="{FF2B5EF4-FFF2-40B4-BE49-F238E27FC236}">
                  <a16:creationId xmlns:a16="http://schemas.microsoft.com/office/drawing/2014/main" id="{9975A15F-4C14-4573-B788-6836063F3783}"/>
                </a:ext>
              </a:extLst>
            </p:cNvPr>
            <p:cNvSpPr/>
            <p:nvPr/>
          </p:nvSpPr>
          <p:spPr>
            <a:xfrm rot="16200000">
              <a:off x="3522839" y="5360515"/>
              <a:ext cx="112370" cy="2475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A6579D1-5632-4CD7-8D32-8E818B216B5C}"/>
                </a:ext>
              </a:extLst>
            </p:cNvPr>
            <p:cNvSpPr/>
            <p:nvPr/>
          </p:nvSpPr>
          <p:spPr>
            <a:xfrm rot="16200000">
              <a:off x="3012832" y="3921108"/>
              <a:ext cx="112370" cy="13606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Straight Arrow Connector 95">
              <a:extLst>
                <a:ext uri="{FF2B5EF4-FFF2-40B4-BE49-F238E27FC236}">
                  <a16:creationId xmlns:a16="http://schemas.microsoft.com/office/drawing/2014/main" id="{F909159D-68F7-4CE0-AB82-D1AB33AE8A8A}"/>
                </a:ext>
              </a:extLst>
            </p:cNvPr>
            <p:cNvCxnSpPr>
              <a:cxnSpLocks/>
            </p:cNvCxnSpPr>
            <p:nvPr/>
          </p:nvCxnSpPr>
          <p:spPr>
            <a:xfrm>
              <a:off x="1323842" y="3130157"/>
              <a:ext cx="566039" cy="3436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DB8BB91-ED35-4922-8316-DFE1562BE74C}"/>
                </a:ext>
              </a:extLst>
            </p:cNvPr>
            <p:cNvCxnSpPr>
              <a:cxnSpLocks/>
            </p:cNvCxnSpPr>
            <p:nvPr/>
          </p:nvCxnSpPr>
          <p:spPr>
            <a:xfrm>
              <a:off x="1402234" y="3806612"/>
              <a:ext cx="403590" cy="40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37B06D7E-4C1C-492D-8FCD-5A509B02A7C9}"/>
              </a:ext>
            </a:extLst>
          </p:cNvPr>
          <p:cNvSpPr/>
          <p:nvPr/>
        </p:nvSpPr>
        <p:spPr>
          <a:xfrm>
            <a:off x="7805955" y="5145025"/>
            <a:ext cx="1227925" cy="697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A449FEF2-D892-4272-A48F-26FFCB6ABD3A}"/>
              </a:ext>
            </a:extLst>
          </p:cNvPr>
          <p:cNvSpPr txBox="1"/>
          <p:nvPr/>
        </p:nvSpPr>
        <p:spPr>
          <a:xfrm>
            <a:off x="7879554" y="5210258"/>
            <a:ext cx="1460912" cy="584775"/>
          </a:xfrm>
          <a:prstGeom prst="rect">
            <a:avLst/>
          </a:prstGeom>
          <a:noFill/>
        </p:spPr>
        <p:txBody>
          <a:bodyPr wrap="square" rtlCol="0">
            <a:spAutoFit/>
          </a:bodyPr>
          <a:lstStyle/>
          <a:p>
            <a:r>
              <a:rPr lang="en-US" sz="1600" dirty="0">
                <a:solidFill>
                  <a:schemeClr val="bg1"/>
                </a:solidFill>
              </a:rPr>
              <a:t>Pressure Regulator</a:t>
            </a:r>
          </a:p>
        </p:txBody>
      </p:sp>
      <p:graphicFrame>
        <p:nvGraphicFramePr>
          <p:cNvPr id="106" name="Table 106">
            <a:extLst>
              <a:ext uri="{FF2B5EF4-FFF2-40B4-BE49-F238E27FC236}">
                <a16:creationId xmlns:a16="http://schemas.microsoft.com/office/drawing/2014/main" id="{9984E6D7-BE7F-4530-BF72-B3D8954F8160}"/>
              </a:ext>
            </a:extLst>
          </p:cNvPr>
          <p:cNvGraphicFramePr>
            <a:graphicFrameLocks noGrp="1"/>
          </p:cNvGraphicFramePr>
          <p:nvPr/>
        </p:nvGraphicFramePr>
        <p:xfrm>
          <a:off x="9063872" y="1394238"/>
          <a:ext cx="3149198" cy="2667000"/>
        </p:xfrm>
        <a:graphic>
          <a:graphicData uri="http://schemas.openxmlformats.org/drawingml/2006/table">
            <a:tbl>
              <a:tblPr firstRow="1" bandRow="1">
                <a:tableStyleId>{F5AB1C69-6EDB-4FF4-983F-18BD219EF322}</a:tableStyleId>
              </a:tblPr>
              <a:tblGrid>
                <a:gridCol w="1465831">
                  <a:extLst>
                    <a:ext uri="{9D8B030D-6E8A-4147-A177-3AD203B41FA5}">
                      <a16:colId xmlns:a16="http://schemas.microsoft.com/office/drawing/2014/main" val="3913025821"/>
                    </a:ext>
                  </a:extLst>
                </a:gridCol>
                <a:gridCol w="1683367">
                  <a:extLst>
                    <a:ext uri="{9D8B030D-6E8A-4147-A177-3AD203B41FA5}">
                      <a16:colId xmlns:a16="http://schemas.microsoft.com/office/drawing/2014/main" val="696325718"/>
                    </a:ext>
                  </a:extLst>
                </a:gridCol>
              </a:tblGrid>
              <a:tr h="370840">
                <a:tc gridSpan="2">
                  <a:txBody>
                    <a:bodyPr/>
                    <a:lstStyle/>
                    <a:p>
                      <a:pPr algn="ctr"/>
                      <a:r>
                        <a:rPr lang="en-US" dirty="0"/>
                        <a:t>Parameters</a:t>
                      </a:r>
                    </a:p>
                  </a:txBody>
                  <a:tcPr/>
                </a:tc>
                <a:tc hMerge="1">
                  <a:txBody>
                    <a:bodyPr/>
                    <a:lstStyle/>
                    <a:p>
                      <a:endParaRPr lang="en-US" dirty="0"/>
                    </a:p>
                  </a:txBody>
                  <a:tcPr/>
                </a:tc>
                <a:extLst>
                  <a:ext uri="{0D108BD9-81ED-4DB2-BD59-A6C34878D82A}">
                    <a16:rowId xmlns:a16="http://schemas.microsoft.com/office/drawing/2014/main" val="3142011665"/>
                  </a:ext>
                </a:extLst>
              </a:tr>
              <a:tr h="370840">
                <a:tc>
                  <a:txBody>
                    <a:bodyPr/>
                    <a:lstStyle/>
                    <a:p>
                      <a:pPr algn="ctr"/>
                      <a:r>
                        <a:rPr lang="en-US" dirty="0"/>
                        <a:t>Temperature</a:t>
                      </a:r>
                    </a:p>
                  </a:txBody>
                  <a:tcPr>
                    <a:solidFill>
                      <a:schemeClr val="bg1"/>
                    </a:solidFill>
                  </a:tcPr>
                </a:tc>
                <a:tc>
                  <a:txBody>
                    <a:bodyPr/>
                    <a:lstStyle/>
                    <a:p>
                      <a:pPr algn="ctr"/>
                      <a:r>
                        <a:rPr lang="en-US" dirty="0"/>
                        <a:t>20 – 25 </a:t>
                      </a:r>
                      <a:r>
                        <a:rPr lang="en-US" sz="1800" b="0" kern="1200" dirty="0">
                          <a:solidFill>
                            <a:schemeClr val="dk1"/>
                          </a:solidFill>
                          <a:effectLst/>
                        </a:rPr>
                        <a:t>°C</a:t>
                      </a:r>
                      <a:endParaRPr lang="en-US" dirty="0"/>
                    </a:p>
                  </a:txBody>
                  <a:tcPr>
                    <a:solidFill>
                      <a:schemeClr val="bg1"/>
                    </a:solidFill>
                  </a:tcPr>
                </a:tc>
                <a:extLst>
                  <a:ext uri="{0D108BD9-81ED-4DB2-BD59-A6C34878D82A}">
                    <a16:rowId xmlns:a16="http://schemas.microsoft.com/office/drawing/2014/main" val="2520852904"/>
                  </a:ext>
                </a:extLst>
              </a:tr>
              <a:tr h="370840">
                <a:tc>
                  <a:txBody>
                    <a:bodyPr/>
                    <a:lstStyle/>
                    <a:p>
                      <a:pPr algn="ctr"/>
                      <a:r>
                        <a:rPr lang="en-US" dirty="0"/>
                        <a:t>Relative Humidity</a:t>
                      </a:r>
                    </a:p>
                  </a:txBody>
                  <a:tcPr>
                    <a:solidFill>
                      <a:schemeClr val="bg1"/>
                    </a:solidFill>
                  </a:tcPr>
                </a:tc>
                <a:tc>
                  <a:txBody>
                    <a:bodyPr/>
                    <a:lstStyle/>
                    <a:p>
                      <a:pPr algn="ctr"/>
                      <a:r>
                        <a:rPr lang="en-US" dirty="0"/>
                        <a:t>30 – 60 %</a:t>
                      </a:r>
                    </a:p>
                  </a:txBody>
                  <a:tcPr>
                    <a:solidFill>
                      <a:schemeClr val="bg1"/>
                    </a:solidFill>
                  </a:tcPr>
                </a:tc>
                <a:extLst>
                  <a:ext uri="{0D108BD9-81ED-4DB2-BD59-A6C34878D82A}">
                    <a16:rowId xmlns:a16="http://schemas.microsoft.com/office/drawing/2014/main" val="1800522400"/>
                  </a:ext>
                </a:extLst>
              </a:tr>
              <a:tr h="370840">
                <a:tc>
                  <a:txBody>
                    <a:bodyPr/>
                    <a:lstStyle/>
                    <a:p>
                      <a:pPr algn="ctr"/>
                      <a:r>
                        <a:rPr lang="en-US" dirty="0"/>
                        <a:t>Flow rate</a:t>
                      </a:r>
                    </a:p>
                  </a:txBody>
                  <a:tcPr>
                    <a:solidFill>
                      <a:schemeClr val="bg1"/>
                    </a:solidFill>
                  </a:tcPr>
                </a:tc>
                <a:tc>
                  <a:txBody>
                    <a:bodyPr/>
                    <a:lstStyle/>
                    <a:p>
                      <a:pPr algn="ctr"/>
                      <a:r>
                        <a:rPr lang="en-US" dirty="0"/>
                        <a:t>0 – 100 SLPM</a:t>
                      </a:r>
                    </a:p>
                  </a:txBody>
                  <a:tcPr>
                    <a:solidFill>
                      <a:schemeClr val="bg1"/>
                    </a:solidFill>
                  </a:tcPr>
                </a:tc>
                <a:extLst>
                  <a:ext uri="{0D108BD9-81ED-4DB2-BD59-A6C34878D82A}">
                    <a16:rowId xmlns:a16="http://schemas.microsoft.com/office/drawing/2014/main" val="2116197267"/>
                  </a:ext>
                </a:extLst>
              </a:tr>
              <a:tr h="370840">
                <a:tc>
                  <a:txBody>
                    <a:bodyPr/>
                    <a:lstStyle/>
                    <a:p>
                      <a:pPr algn="ctr"/>
                      <a:r>
                        <a:rPr lang="en-US" dirty="0"/>
                        <a:t>Differential pressure (across mask)</a:t>
                      </a:r>
                    </a:p>
                  </a:txBody>
                  <a:tcPr>
                    <a:solidFill>
                      <a:schemeClr val="bg1"/>
                    </a:solidFill>
                  </a:tcPr>
                </a:tc>
                <a:tc>
                  <a:txBody>
                    <a:bodyPr/>
                    <a:lstStyle/>
                    <a:p>
                      <a:pPr algn="ctr"/>
                      <a:endParaRPr lang="en-US" dirty="0"/>
                    </a:p>
                    <a:p>
                      <a:pPr algn="ctr"/>
                      <a:r>
                        <a:rPr lang="en-US" dirty="0"/>
                        <a:t>0 – 600 Pa</a:t>
                      </a:r>
                    </a:p>
                  </a:txBody>
                  <a:tcPr>
                    <a:solidFill>
                      <a:schemeClr val="bg1"/>
                    </a:solidFill>
                  </a:tcPr>
                </a:tc>
                <a:extLst>
                  <a:ext uri="{0D108BD9-81ED-4DB2-BD59-A6C34878D82A}">
                    <a16:rowId xmlns:a16="http://schemas.microsoft.com/office/drawing/2014/main" val="3637179129"/>
                  </a:ext>
                </a:extLst>
              </a:tr>
            </a:tbl>
          </a:graphicData>
        </a:graphic>
      </p:graphicFrame>
      <p:sp>
        <p:nvSpPr>
          <p:cNvPr id="107" name="Rectangle 106">
            <a:extLst>
              <a:ext uri="{FF2B5EF4-FFF2-40B4-BE49-F238E27FC236}">
                <a16:creationId xmlns:a16="http://schemas.microsoft.com/office/drawing/2014/main" id="{79C00CBC-3A0B-4052-916A-A74C66719F32}"/>
              </a:ext>
            </a:extLst>
          </p:cNvPr>
          <p:cNvSpPr/>
          <p:nvPr/>
        </p:nvSpPr>
        <p:spPr>
          <a:xfrm rot="16200000">
            <a:off x="3163460" y="5402066"/>
            <a:ext cx="112369" cy="16443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1473C20-111A-4F4B-A8DA-0657611AE125}"/>
              </a:ext>
            </a:extLst>
          </p:cNvPr>
          <p:cNvSpPr/>
          <p:nvPr/>
        </p:nvSpPr>
        <p:spPr>
          <a:xfrm rot="16200000">
            <a:off x="3523726" y="2505960"/>
            <a:ext cx="112370" cy="33186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198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37</a:t>
            </a:fld>
            <a:endParaRPr lang="en-US" dirty="0"/>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chemeClr val="accent1"/>
                </a:solidFill>
                <a:latin typeface="+mn-lt"/>
              </a:rPr>
              <a:t>Darcy’s Law for airflow through masks</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5" y="1287565"/>
            <a:ext cx="11605190" cy="5194197"/>
          </a:xfrm>
        </p:spPr>
        <p:txBody>
          <a:bodyPr/>
          <a:lstStyle/>
          <a:p>
            <a:endParaRPr lang="en-US" dirty="0"/>
          </a:p>
          <a:p>
            <a:endParaRPr lang="en-US" dirty="0"/>
          </a:p>
          <a:p>
            <a:endParaRPr lang="en-US" dirty="0"/>
          </a:p>
          <a:p>
            <a:endParaRPr lang="en-US" dirty="0"/>
          </a:p>
          <a:p>
            <a:pPr marL="285750" indent="-285750" fontAlgn="base">
              <a:buFont typeface="Wingdings" pitchFamily="2" charset="2"/>
              <a:buChar char="§"/>
            </a:pPr>
            <a:r>
              <a:rPr lang="en-US" sz="2400" dirty="0">
                <a:cs typeface="Times New Roman" panose="02020603050405020304" pitchFamily="18" charset="0"/>
              </a:rPr>
              <a:t>For Re &lt; 10 :</a:t>
            </a:r>
          </a:p>
          <a:p>
            <a:pPr marL="0" indent="0" fontAlgn="base">
              <a:buNone/>
            </a:pPr>
            <a:endParaRPr lang="en-US" sz="1000" dirty="0">
              <a:cs typeface="Times New Roman" panose="02020603050405020304" pitchFamily="18" charset="0"/>
            </a:endParaRPr>
          </a:p>
          <a:p>
            <a:pPr marL="285750" indent="-285750" fontAlgn="base">
              <a:buFont typeface="Wingdings" pitchFamily="2" charset="2"/>
              <a:buChar char="§"/>
            </a:pPr>
            <a:r>
              <a:rPr lang="en-US" sz="2400" dirty="0">
                <a:cs typeface="Times New Roman" panose="02020603050405020304" pitchFamily="18" charset="0"/>
              </a:rPr>
              <a:t>For Re &gt; 10, the inertial term (</a:t>
            </a:r>
            <a:r>
              <a:rPr lang="en-US" sz="2400" dirty="0" err="1">
                <a:cs typeface="Times New Roman" panose="02020603050405020304" pitchFamily="18" charset="0"/>
              </a:rPr>
              <a:t>Forchheimer</a:t>
            </a:r>
            <a:r>
              <a:rPr lang="en-US" sz="2400" dirty="0">
                <a:cs typeface="Times New Roman" panose="02020603050405020304" pitchFamily="18" charset="0"/>
              </a:rPr>
              <a:t> term) is added.</a:t>
            </a:r>
          </a:p>
          <a:p>
            <a:pPr marL="285750" indent="-285750" fontAlgn="base">
              <a:buFont typeface="Wingdings" pitchFamily="2" charset="2"/>
              <a:buChar char="§"/>
            </a:pPr>
            <a:endParaRPr lang="en-US" sz="1000" dirty="0">
              <a:cs typeface="Times New Roman" panose="02020603050405020304" pitchFamily="18" charset="0"/>
            </a:endParaRPr>
          </a:p>
          <a:p>
            <a:pPr marL="285750" indent="-285750" fontAlgn="base">
              <a:buFont typeface="Wingdings" pitchFamily="2" charset="2"/>
              <a:buChar char="§"/>
            </a:pPr>
            <a:r>
              <a:rPr lang="en-US" sz="2400" dirty="0">
                <a:cs typeface="Times New Roman" panose="02020603050405020304" pitchFamily="18" charset="0"/>
              </a:rPr>
              <a:t>Material thickness is very small. The final form:</a:t>
            </a:r>
          </a:p>
          <a:p>
            <a:endParaRPr lang="en-US" dirty="0"/>
          </a:p>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84DA7F-3A02-4CB2-85AB-830AE02688CB}"/>
                  </a:ext>
                </a:extLst>
              </p:cNvPr>
              <p:cNvSpPr txBox="1"/>
              <p:nvPr/>
            </p:nvSpPr>
            <p:spPr>
              <a:xfrm>
                <a:off x="2066407" y="1780876"/>
                <a:ext cx="3455162" cy="892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𝜇</m:t>
                          </m:r>
                        </m:num>
                        <m:den>
                          <m:r>
                            <a:rPr lang="en-US" sz="2800" b="0" i="1" smtClean="0">
                              <a:latin typeface="Cambria Math" panose="02040503050406030204" pitchFamily="18" charset="0"/>
                            </a:rPr>
                            <m:t>𝑘</m:t>
                          </m:r>
                        </m:den>
                      </m:f>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𝜌</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den>
                      </m:f>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𝑣</m:t>
                          </m:r>
                        </m:e>
                        <m:sup>
                          <m:r>
                            <a:rPr lang="en-US" sz="2800" b="0" i="1" smtClean="0">
                              <a:latin typeface="Cambria Math" panose="02040503050406030204" pitchFamily="18" charset="0"/>
                            </a:rPr>
                            <m:t>2</m:t>
                          </m:r>
                        </m:sup>
                      </m:sSup>
                    </m:oMath>
                  </m:oMathPara>
                </a14:m>
                <a:endParaRPr lang="en-US" dirty="0"/>
              </a:p>
            </p:txBody>
          </p:sp>
        </mc:Choice>
        <mc:Fallback xmlns="">
          <p:sp>
            <p:nvSpPr>
              <p:cNvPr id="17" name="TextBox 16">
                <a:extLst>
                  <a:ext uri="{FF2B5EF4-FFF2-40B4-BE49-F238E27FC236}">
                    <a16:creationId xmlns:a16="http://schemas.microsoft.com/office/drawing/2014/main" id="{7D84DA7F-3A02-4CB2-85AB-830AE02688CB}"/>
                  </a:ext>
                </a:extLst>
              </p:cNvPr>
              <p:cNvSpPr txBox="1">
                <a:spLocks noRot="1" noChangeAspect="1" noMove="1" noResize="1" noEditPoints="1" noAdjustHandles="1" noChangeArrowheads="1" noChangeShapeType="1" noTextEdit="1"/>
              </p:cNvSpPr>
              <p:nvPr/>
            </p:nvSpPr>
            <p:spPr>
              <a:xfrm>
                <a:off x="2066407" y="1780876"/>
                <a:ext cx="3455162" cy="8920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F74F7F0-A53C-4F60-A149-20556754E2A2}"/>
                  </a:ext>
                </a:extLst>
              </p:cNvPr>
              <p:cNvSpPr txBox="1"/>
              <p:nvPr/>
            </p:nvSpPr>
            <p:spPr>
              <a:xfrm>
                <a:off x="0" y="5365938"/>
                <a:ext cx="12192000" cy="71731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𝑃</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𝜇</m:t>
                          </m:r>
                        </m:num>
                        <m:den>
                          <m:sSup>
                            <m:sSupPr>
                              <m:ctrlPr>
                                <a:rPr lang="en-US" sz="2400" i="1">
                                  <a:latin typeface="Cambria Math" panose="02040503050406030204" pitchFamily="18" charset="0"/>
                                </a:rPr>
                              </m:ctrlPr>
                            </m:sSupPr>
                            <m:e>
                              <m:r>
                                <a:rPr lang="en-US" sz="2400" i="1">
                                  <a:latin typeface="Cambria Math" panose="02040503050406030204" pitchFamily="18" charset="0"/>
                                </a:rPr>
                                <m:t>𝑘</m:t>
                              </m:r>
                            </m:e>
                            <m:sup>
                              <m:r>
                                <a:rPr lang="en-US" sz="2400" i="1">
                                  <a:latin typeface="Cambria Math" panose="02040503050406030204" pitchFamily="18" charset="0"/>
                                </a:rPr>
                                <m:t>′</m:t>
                              </m:r>
                            </m:sup>
                          </m:sSup>
                        </m:den>
                      </m:f>
                      <m:r>
                        <a:rPr lang="en-US" sz="2400" i="1">
                          <a:latin typeface="Cambria Math" panose="02040503050406030204" pitchFamily="18" charset="0"/>
                        </a:rPr>
                        <m:t>𝑣</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𝜌</m:t>
                          </m:r>
                        </m:num>
                        <m:den>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a:rPr lang="en-US" sz="2400" i="1">
                                  <a:latin typeface="Cambria Math" panose="02040503050406030204" pitchFamily="18" charset="0"/>
                                </a:rPr>
                                <m:t>𝑖</m:t>
                              </m:r>
                            </m:sub>
                            <m:sup>
                              <m:r>
                                <a:rPr lang="en-US" sz="2400" i="1">
                                  <a:latin typeface="Cambria Math" panose="02040503050406030204" pitchFamily="18" charset="0"/>
                                </a:rPr>
                                <m:t>′</m:t>
                              </m:r>
                            </m:sup>
                          </m:sSubSup>
                        </m:den>
                      </m:f>
                      <m:sSup>
                        <m:sSupPr>
                          <m:ctrlPr>
                            <a:rPr lang="en-US" sz="2400" i="1">
                              <a:latin typeface="Cambria Math" panose="02040503050406030204" pitchFamily="18" charset="0"/>
                            </a:rPr>
                          </m:ctrlPr>
                        </m:sSupPr>
                        <m:e>
                          <m:r>
                            <a:rPr lang="en-US" sz="2400" i="1">
                              <a:latin typeface="Cambria Math" panose="02040503050406030204" pitchFamily="18" charset="0"/>
                            </a:rPr>
                            <m:t>𝑣</m:t>
                          </m:r>
                        </m:e>
                        <m:sup>
                          <m:r>
                            <a:rPr lang="en-US" sz="2400" i="1">
                              <a:latin typeface="Cambria Math" panose="02040503050406030204" pitchFamily="18" charset="0"/>
                            </a:rPr>
                            <m:t>2</m:t>
                          </m:r>
                        </m:sup>
                      </m:sSup>
                      <m:r>
                        <a:rPr lang="en-US" sz="2400" b="0" i="0"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𝑜𝑟</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m:t>
                              </m:r>
                            </m:sup>
                          </m:sSup>
                        </m:sub>
                      </m:sSub>
                      <m:r>
                        <a:rPr lang="en-US" sz="2400" b="0" i="1" smtClean="0">
                          <a:latin typeface="Cambria Math" panose="02040503050406030204" pitchFamily="18" charset="0"/>
                        </a:rPr>
                        <m:t>𝑣</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𝑣</m:t>
                          </m:r>
                        </m:e>
                        <m:sup>
                          <m:r>
                            <a:rPr lang="en-US" sz="2400" b="0" i="1" smtClean="0">
                              <a:latin typeface="Cambria Math" panose="02040503050406030204" pitchFamily="18" charset="0"/>
                            </a:rPr>
                            <m:t>2</m:t>
                          </m:r>
                        </m:sup>
                      </m:sSup>
                    </m:oMath>
                  </m:oMathPara>
                </a14:m>
                <a:endParaRPr lang="en-US" sz="2400" dirty="0"/>
              </a:p>
            </p:txBody>
          </p:sp>
        </mc:Choice>
        <mc:Fallback xmlns="">
          <p:sp>
            <p:nvSpPr>
              <p:cNvPr id="19" name="TextBox 18">
                <a:extLst>
                  <a:ext uri="{FF2B5EF4-FFF2-40B4-BE49-F238E27FC236}">
                    <a16:creationId xmlns:a16="http://schemas.microsoft.com/office/drawing/2014/main" id="{DF74F7F0-A53C-4F60-A149-20556754E2A2}"/>
                  </a:ext>
                </a:extLst>
              </p:cNvPr>
              <p:cNvSpPr txBox="1">
                <a:spLocks noRot="1" noChangeAspect="1" noMove="1" noResize="1" noEditPoints="1" noAdjustHandles="1" noChangeArrowheads="1" noChangeShapeType="1" noTextEdit="1"/>
              </p:cNvSpPr>
              <p:nvPr/>
            </p:nvSpPr>
            <p:spPr>
              <a:xfrm>
                <a:off x="0" y="5365938"/>
                <a:ext cx="12192000" cy="7173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18F99AF-611D-48E3-BA06-EDB279DD2AA0}"/>
                  </a:ext>
                </a:extLst>
              </p:cNvPr>
              <p:cNvSpPr txBox="1"/>
              <p:nvPr/>
            </p:nvSpPr>
            <p:spPr>
              <a:xfrm>
                <a:off x="2450547" y="3124876"/>
                <a:ext cx="2263167" cy="7023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𝜇</m:t>
                          </m:r>
                        </m:num>
                        <m:den>
                          <m:r>
                            <a:rPr lang="en-US" sz="2400" b="0" i="1" smtClean="0">
                              <a:latin typeface="Cambria Math" panose="02040503050406030204" pitchFamily="18" charset="0"/>
                            </a:rPr>
                            <m:t>𝑘</m:t>
                          </m:r>
                        </m:den>
                      </m:f>
                      <m:r>
                        <a:rPr lang="en-US" sz="2400" b="0" i="1" smtClean="0">
                          <a:latin typeface="Cambria Math" panose="02040503050406030204" pitchFamily="18" charset="0"/>
                        </a:rPr>
                        <m:t>𝑣</m:t>
                      </m:r>
                    </m:oMath>
                  </m:oMathPara>
                </a14:m>
                <a:endParaRPr lang="en-US" dirty="0"/>
              </a:p>
            </p:txBody>
          </p:sp>
        </mc:Choice>
        <mc:Fallback xmlns="">
          <p:sp>
            <p:nvSpPr>
              <p:cNvPr id="20" name="TextBox 19">
                <a:extLst>
                  <a:ext uri="{FF2B5EF4-FFF2-40B4-BE49-F238E27FC236}">
                    <a16:creationId xmlns:a16="http://schemas.microsoft.com/office/drawing/2014/main" id="{718F99AF-611D-48E3-BA06-EDB279DD2AA0}"/>
                  </a:ext>
                </a:extLst>
              </p:cNvPr>
              <p:cNvSpPr txBox="1">
                <a:spLocks noRot="1" noChangeAspect="1" noMove="1" noResize="1" noEditPoints="1" noAdjustHandles="1" noChangeArrowheads="1" noChangeShapeType="1" noTextEdit="1"/>
              </p:cNvSpPr>
              <p:nvPr/>
            </p:nvSpPr>
            <p:spPr>
              <a:xfrm>
                <a:off x="2450547" y="3124876"/>
                <a:ext cx="2263167" cy="7023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79B3F79E-5742-4AF1-9F5F-E95CB3C8DFBD}"/>
                  </a:ext>
                </a:extLst>
              </p:cNvPr>
              <p:cNvGraphicFramePr>
                <a:graphicFrameLocks noGrp="1"/>
              </p:cNvGraphicFramePr>
              <p:nvPr>
                <p:extLst>
                  <p:ext uri="{D42A27DB-BD31-4B8C-83A1-F6EECF244321}">
                    <p14:modId xmlns:p14="http://schemas.microsoft.com/office/powerpoint/2010/main" val="3204052398"/>
                  </p:ext>
                </p:extLst>
              </p:nvPr>
            </p:nvGraphicFramePr>
            <p:xfrm>
              <a:off x="6380860" y="1593600"/>
              <a:ext cx="5728305" cy="2072640"/>
            </p:xfrm>
            <a:graphic>
              <a:graphicData uri="http://schemas.openxmlformats.org/drawingml/2006/table">
                <a:tbl>
                  <a:tblPr firstRow="1" bandRow="1">
                    <a:tableStyleId>{D7AC3CCA-C797-4891-BE02-D94E43425B78}</a:tableStyleId>
                  </a:tblPr>
                  <a:tblGrid>
                    <a:gridCol w="899885">
                      <a:extLst>
                        <a:ext uri="{9D8B030D-6E8A-4147-A177-3AD203B41FA5}">
                          <a16:colId xmlns:a16="http://schemas.microsoft.com/office/drawing/2014/main" val="2597561551"/>
                        </a:ext>
                      </a:extLst>
                    </a:gridCol>
                    <a:gridCol w="4828420">
                      <a:extLst>
                        <a:ext uri="{9D8B030D-6E8A-4147-A177-3AD203B41FA5}">
                          <a16:colId xmlns:a16="http://schemas.microsoft.com/office/drawing/2014/main" val="1183584623"/>
                        </a:ext>
                      </a:extLst>
                    </a:gridCol>
                  </a:tblGrid>
                  <a:tr h="370840">
                    <a:tc>
                      <a:txBody>
                        <a:bodyPr/>
                        <a:lstStyle/>
                        <a:p>
                          <a:pPr algn="ct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𝑃</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den>
                              </m:f>
                            </m:oMath>
                          </a14:m>
                          <a:r>
                            <a:rPr lang="en-US" sz="2400" dirty="0">
                              <a:cs typeface="Times New Roman" panose="02020603050405020304" pitchFamily="18" charset="0"/>
                            </a:rPr>
                            <a:t> </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Times New Roman" panose="02020603050405020304" pitchFamily="18" charset="0"/>
                            </a:rPr>
                            <a:t>Pressure change across the mask/fabric thickness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322247"/>
                      </a:ext>
                    </a:extLst>
                  </a:tr>
                  <a:tr h="370840">
                    <a:tc>
                      <a:txBody>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𝑣</m:t>
                                </m:r>
                              </m:oMath>
                            </m:oMathPara>
                          </a14:m>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000" dirty="0">
                              <a:cs typeface="Times New Roman" panose="02020603050405020304" pitchFamily="18" charset="0"/>
                            </a:rPr>
                            <a:t>Airflow velocity</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7988769"/>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𝑘</m:t>
                                </m:r>
                              </m:oMath>
                            </m:oMathPara>
                          </a14:m>
                          <a:endParaRPr lang="en-US" sz="2400"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000" dirty="0">
                              <a:solidFill>
                                <a:srgbClr val="C00000"/>
                              </a:solidFill>
                              <a:cs typeface="Times New Roman" panose="02020603050405020304" pitchFamily="18" charset="0"/>
                            </a:rPr>
                            <a:t>Permeability of the medium</a:t>
                          </a:r>
                          <a:endParaRPr lang="en-US" sz="2000"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081107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oMath>
                            </m:oMathPara>
                          </a14:m>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000" dirty="0">
                              <a:cs typeface="Times New Roman" panose="02020603050405020304" pitchFamily="18" charset="0"/>
                            </a:rPr>
                            <a:t>Inertial permeability of the medium</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2609789"/>
                      </a:ext>
                    </a:extLst>
                  </a:tr>
                </a:tbl>
              </a:graphicData>
            </a:graphic>
          </p:graphicFrame>
        </mc:Choice>
        <mc:Fallback xmlns="">
          <p:graphicFrame>
            <p:nvGraphicFramePr>
              <p:cNvPr id="2" name="Table 2">
                <a:extLst>
                  <a:ext uri="{FF2B5EF4-FFF2-40B4-BE49-F238E27FC236}">
                    <a16:creationId xmlns:a16="http://schemas.microsoft.com/office/drawing/2014/main" id="{79B3F79E-5742-4AF1-9F5F-E95CB3C8DFBD}"/>
                  </a:ext>
                </a:extLst>
              </p:cNvPr>
              <p:cNvGraphicFramePr>
                <a:graphicFrameLocks noGrp="1"/>
              </p:cNvGraphicFramePr>
              <p:nvPr>
                <p:extLst>
                  <p:ext uri="{D42A27DB-BD31-4B8C-83A1-F6EECF244321}">
                    <p14:modId xmlns:p14="http://schemas.microsoft.com/office/powerpoint/2010/main" val="3204052398"/>
                  </p:ext>
                </p:extLst>
              </p:nvPr>
            </p:nvGraphicFramePr>
            <p:xfrm>
              <a:off x="6380860" y="1593600"/>
              <a:ext cx="5728305" cy="2072640"/>
            </p:xfrm>
            <a:graphic>
              <a:graphicData uri="http://schemas.openxmlformats.org/drawingml/2006/table">
                <a:tbl>
                  <a:tblPr firstRow="1" bandRow="1">
                    <a:tableStyleId>{D7AC3CCA-C797-4891-BE02-D94E43425B78}</a:tableStyleId>
                  </a:tblPr>
                  <a:tblGrid>
                    <a:gridCol w="899885">
                      <a:extLst>
                        <a:ext uri="{9D8B030D-6E8A-4147-A177-3AD203B41FA5}">
                          <a16:colId xmlns:a16="http://schemas.microsoft.com/office/drawing/2014/main" val="2597561551"/>
                        </a:ext>
                      </a:extLst>
                    </a:gridCol>
                    <a:gridCol w="4828420">
                      <a:extLst>
                        <a:ext uri="{9D8B030D-6E8A-4147-A177-3AD203B41FA5}">
                          <a16:colId xmlns:a16="http://schemas.microsoft.com/office/drawing/2014/main" val="1183584623"/>
                        </a:ext>
                      </a:extLst>
                    </a:gridCol>
                  </a:tblGrid>
                  <a:tr h="70104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4348" r="-535811" b="-20260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Times New Roman" panose="02020603050405020304" pitchFamily="18" charset="0"/>
                            </a:rPr>
                            <a:t>Pressure change across the mask/fabric thickness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322247"/>
                      </a:ext>
                    </a:extLst>
                  </a:tr>
                  <a:tr h="4572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157895" r="-535811" b="-206579"/>
                          </a:stretch>
                        </a:blipFill>
                      </a:tcPr>
                    </a:tc>
                    <a:tc>
                      <a:txBody>
                        <a:bodyPr/>
                        <a:lstStyle/>
                        <a:p>
                          <a:r>
                            <a:rPr lang="en-US" sz="2000" dirty="0">
                              <a:cs typeface="Times New Roman" panose="02020603050405020304" pitchFamily="18" charset="0"/>
                            </a:rPr>
                            <a:t>Airflow velocity</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7988769"/>
                      </a:ext>
                    </a:extLst>
                  </a:tr>
                  <a:tr h="4572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261333" r="-535811" b="-109333"/>
                          </a:stretch>
                        </a:blipFill>
                      </a:tcPr>
                    </a:tc>
                    <a:tc>
                      <a:txBody>
                        <a:bodyPr/>
                        <a:lstStyle/>
                        <a:p>
                          <a:r>
                            <a:rPr lang="en-US" sz="2000" dirty="0">
                              <a:solidFill>
                                <a:srgbClr val="C00000"/>
                              </a:solidFill>
                              <a:cs typeface="Times New Roman" panose="02020603050405020304" pitchFamily="18" charset="0"/>
                            </a:rPr>
                            <a:t>Permeability of the medium</a:t>
                          </a:r>
                          <a:endParaRPr lang="en-US" sz="2000"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0811071"/>
                      </a:ext>
                    </a:extLst>
                  </a:tr>
                  <a:tr h="4572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361333" r="-535811" b="-9333"/>
                          </a:stretch>
                        </a:blipFill>
                      </a:tcPr>
                    </a:tc>
                    <a:tc>
                      <a:txBody>
                        <a:bodyPr/>
                        <a:lstStyle/>
                        <a:p>
                          <a:r>
                            <a:rPr lang="en-US" sz="2000" dirty="0">
                              <a:cs typeface="Times New Roman" panose="02020603050405020304" pitchFamily="18" charset="0"/>
                            </a:rPr>
                            <a:t>Inertial permeability of the medium</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2609789"/>
                      </a:ext>
                    </a:extLst>
                  </a:tr>
                </a:tbl>
              </a:graphicData>
            </a:graphic>
          </p:graphicFrame>
        </mc:Fallback>
      </mc:AlternateContent>
    </p:spTree>
    <p:extLst>
      <p:ext uri="{BB962C8B-B14F-4D97-AF65-F5344CB8AC3E}">
        <p14:creationId xmlns:p14="http://schemas.microsoft.com/office/powerpoint/2010/main" val="1803790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AF4588-25E3-294D-833B-BACA45ED8C31}"/>
              </a:ext>
            </a:extLst>
          </p:cNvPr>
          <p:cNvSpPr>
            <a:spLocks noGrp="1"/>
          </p:cNvSpPr>
          <p:nvPr>
            <p:ph type="sldNum" sz="quarter" idx="12"/>
          </p:nvPr>
        </p:nvSpPr>
        <p:spPr/>
        <p:txBody>
          <a:bodyPr/>
          <a:lstStyle/>
          <a:p>
            <a:fld id="{C35817E2-E966-084E-8858-34F07F2CB565}" type="slidenum">
              <a:rPr lang="en-US" smtClean="0"/>
              <a:t>38</a:t>
            </a:fld>
            <a:endParaRPr lang="en-US"/>
          </a:p>
        </p:txBody>
      </p:sp>
      <p:sp>
        <p:nvSpPr>
          <p:cNvPr id="9" name="TextBox 8">
            <a:extLst>
              <a:ext uri="{FF2B5EF4-FFF2-40B4-BE49-F238E27FC236}">
                <a16:creationId xmlns:a16="http://schemas.microsoft.com/office/drawing/2014/main" id="{112FD669-DBA9-8241-9A14-E701A846D028}"/>
              </a:ext>
            </a:extLst>
          </p:cNvPr>
          <p:cNvSpPr txBox="1"/>
          <p:nvPr/>
        </p:nvSpPr>
        <p:spPr>
          <a:xfrm>
            <a:off x="7290391" y="4641774"/>
            <a:ext cx="4023161" cy="1000274"/>
          </a:xfrm>
          <a:prstGeom prst="rect">
            <a:avLst/>
          </a:prstGeom>
          <a:noFill/>
        </p:spPr>
        <p:txBody>
          <a:bodyPr wrap="square" rtlCol="0">
            <a:spAutoFit/>
          </a:bodyPr>
          <a:lstStyle/>
          <a:p>
            <a:r>
              <a:rPr lang="en-US" sz="1600" dirty="0"/>
              <a:t>Aydin </a:t>
            </a:r>
            <a:r>
              <a:rPr lang="en-US" sz="1600" i="1" dirty="0"/>
              <a:t>et al., Extreme Mechanics Letters</a:t>
            </a:r>
            <a:r>
              <a:rPr lang="en-US" sz="1600" dirty="0"/>
              <a:t>, 2020</a:t>
            </a:r>
            <a:r>
              <a:rPr lang="en-US" sz="1600" i="1" dirty="0"/>
              <a:t>.</a:t>
            </a:r>
          </a:p>
          <a:p>
            <a:r>
              <a:rPr lang="en-US" sz="1600" dirty="0" err="1"/>
              <a:t>Rengasamy</a:t>
            </a:r>
            <a:r>
              <a:rPr lang="en-US" sz="1600" dirty="0"/>
              <a:t> et al</a:t>
            </a:r>
            <a:r>
              <a:rPr lang="en-US" sz="1600" i="1" dirty="0"/>
              <a:t>., </a:t>
            </a:r>
            <a:r>
              <a:rPr lang="en-US" sz="1600" dirty="0"/>
              <a:t>Ann. </a:t>
            </a:r>
            <a:r>
              <a:rPr lang="en-US" sz="1600" dirty="0" err="1"/>
              <a:t>Occup</a:t>
            </a:r>
            <a:r>
              <a:rPr lang="en-US" sz="1600" dirty="0"/>
              <a:t>. </a:t>
            </a:r>
            <a:r>
              <a:rPr lang="en-US" sz="1600" dirty="0" err="1"/>
              <a:t>Hyg</a:t>
            </a:r>
            <a:r>
              <a:rPr lang="en-US" sz="1600" dirty="0"/>
              <a:t>., 2010.</a:t>
            </a:r>
          </a:p>
          <a:p>
            <a:r>
              <a:rPr lang="en-US" sz="1600" dirty="0" err="1"/>
              <a:t>Zangmeister</a:t>
            </a:r>
            <a:r>
              <a:rPr lang="en-US" sz="1600" dirty="0"/>
              <a:t> </a:t>
            </a:r>
            <a:r>
              <a:rPr lang="en-US" sz="1600" i="1" dirty="0"/>
              <a:t>et al</a:t>
            </a:r>
            <a:r>
              <a:rPr lang="en-US" sz="1600" dirty="0"/>
              <a:t>., ACS Nano, 2020</a:t>
            </a:r>
            <a:endParaRPr lang="en-US" sz="1600" i="1" dirty="0"/>
          </a:p>
          <a:p>
            <a:endParaRPr lang="en-US" sz="1100" i="1" dirty="0"/>
          </a:p>
        </p:txBody>
      </p:sp>
      <p:sp>
        <p:nvSpPr>
          <p:cNvPr id="8" name="Title 1">
            <a:extLst>
              <a:ext uri="{FF2B5EF4-FFF2-40B4-BE49-F238E27FC236}">
                <a16:creationId xmlns:a16="http://schemas.microsoft.com/office/drawing/2014/main" id="{C07C4122-1BB0-417A-9240-AF694831CDDE}"/>
              </a:ext>
            </a:extLst>
          </p:cNvPr>
          <p:cNvSpPr txBox="1">
            <a:spLocks/>
          </p:cNvSpPr>
          <p:nvPr/>
        </p:nvSpPr>
        <p:spPr>
          <a:xfrm>
            <a:off x="578265" y="493566"/>
            <a:ext cx="11605190" cy="5205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solidFill>
                <a:latin typeface="+mn-lt"/>
              </a:rPr>
              <a:t>Comparison with available research data </a:t>
            </a:r>
          </a:p>
        </p:txBody>
      </p:sp>
      <p:pic>
        <p:nvPicPr>
          <p:cNvPr id="5" name="Picture 4" descr="Chart, scatter chart&#10;&#10;Description automatically generated">
            <a:extLst>
              <a:ext uri="{FF2B5EF4-FFF2-40B4-BE49-F238E27FC236}">
                <a16:creationId xmlns:a16="http://schemas.microsoft.com/office/drawing/2014/main" id="{74033673-9251-144A-9810-C25A31BED7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761" y="1089324"/>
            <a:ext cx="6551889" cy="4913917"/>
          </a:xfrm>
          <a:prstGeom prst="rect">
            <a:avLst/>
          </a:prstGeo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4E6D2BF5-7ED3-4AD6-BDE4-25E683A6B13A}"/>
                  </a:ext>
                </a:extLst>
              </p:cNvPr>
              <p:cNvGraphicFramePr>
                <a:graphicFrameLocks noGrp="1"/>
              </p:cNvGraphicFramePr>
              <p:nvPr>
                <p:extLst>
                  <p:ext uri="{D42A27DB-BD31-4B8C-83A1-F6EECF244321}">
                    <p14:modId xmlns:p14="http://schemas.microsoft.com/office/powerpoint/2010/main" val="1182671692"/>
                  </p:ext>
                </p:extLst>
              </p:nvPr>
            </p:nvGraphicFramePr>
            <p:xfrm>
              <a:off x="7309650" y="4101743"/>
              <a:ext cx="4023162" cy="365760"/>
            </p:xfrm>
            <a:graphic>
              <a:graphicData uri="http://schemas.openxmlformats.org/drawingml/2006/table">
                <a:tbl>
                  <a:tblPr firstRow="1" bandRow="1">
                    <a:tableStyleId>{D7AC3CCA-C797-4891-BE02-D94E43425B78}</a:tableStyleId>
                  </a:tblPr>
                  <a:tblGrid>
                    <a:gridCol w="632016">
                      <a:extLst>
                        <a:ext uri="{9D8B030D-6E8A-4147-A177-3AD203B41FA5}">
                          <a16:colId xmlns:a16="http://schemas.microsoft.com/office/drawing/2014/main" val="1492432108"/>
                        </a:ext>
                      </a:extLst>
                    </a:gridCol>
                    <a:gridCol w="3391146">
                      <a:extLst>
                        <a:ext uri="{9D8B030D-6E8A-4147-A177-3AD203B41FA5}">
                          <a16:colId xmlns:a16="http://schemas.microsoft.com/office/drawing/2014/main" val="2290022862"/>
                        </a:ext>
                      </a:extLst>
                    </a:gridCol>
                  </a:tblGrid>
                  <a:tr h="350713">
                    <a:tc>
                      <a:txBody>
                        <a:bodyPr/>
                        <a:lstStyle/>
                        <a:p>
                          <a14:m>
                            <m:oMath xmlns:m="http://schemas.openxmlformats.org/officeDocument/2006/math">
                              <m:r>
                                <a:rPr lang="en-US" sz="1800" b="0" i="1" kern="300" baseline="0" smtClean="0">
                                  <a:solidFill>
                                    <a:schemeClr val="tx1"/>
                                  </a:solidFill>
                                  <a:latin typeface="Cambria Math" panose="02040503050406030204" pitchFamily="18" charset="0"/>
                                </a:rPr>
                                <m:t>𝑘</m:t>
                              </m:r>
                              <m:r>
                                <a:rPr lang="en-US" sz="1800" b="0" i="1" kern="300" baseline="0" smtClean="0">
                                  <a:solidFill>
                                    <a:schemeClr val="tx1"/>
                                  </a:solidFill>
                                  <a:latin typeface="Cambria Math" panose="02040503050406030204" pitchFamily="18" charset="0"/>
                                </a:rPr>
                                <m:t>′</m:t>
                              </m:r>
                            </m:oMath>
                          </a14:m>
                          <a:r>
                            <a:rPr lang="en-US" sz="1800" b="0" kern="300" baseline="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b="0" kern="300" baseline="0" dirty="0">
                              <a:solidFill>
                                <a:schemeClr val="tx1"/>
                              </a:solidFill>
                              <a:cs typeface="Times New Roman" panose="02020603050405020304" pitchFamily="18" charset="0"/>
                            </a:rPr>
                            <a:t>Permeability of the material</a:t>
                          </a:r>
                          <a:endParaRPr lang="en-US" sz="1800" b="0" kern="300" baseline="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8284"/>
                      </a:ext>
                    </a:extLst>
                  </a:tr>
                </a:tbl>
              </a:graphicData>
            </a:graphic>
          </p:graphicFrame>
        </mc:Choice>
        <mc:Fallback xmlns="">
          <p:graphicFrame>
            <p:nvGraphicFramePr>
              <p:cNvPr id="3" name="Table 2">
                <a:extLst>
                  <a:ext uri="{FF2B5EF4-FFF2-40B4-BE49-F238E27FC236}">
                    <a16:creationId xmlns:a16="http://schemas.microsoft.com/office/drawing/2014/main" id="{4E6D2BF5-7ED3-4AD6-BDE4-25E683A6B13A}"/>
                  </a:ext>
                </a:extLst>
              </p:cNvPr>
              <p:cNvGraphicFramePr>
                <a:graphicFrameLocks noGrp="1"/>
              </p:cNvGraphicFramePr>
              <p:nvPr>
                <p:extLst>
                  <p:ext uri="{D42A27DB-BD31-4B8C-83A1-F6EECF244321}">
                    <p14:modId xmlns:p14="http://schemas.microsoft.com/office/powerpoint/2010/main" val="1182671692"/>
                  </p:ext>
                </p:extLst>
              </p:nvPr>
            </p:nvGraphicFramePr>
            <p:xfrm>
              <a:off x="7309650" y="4101743"/>
              <a:ext cx="4023162" cy="365760"/>
            </p:xfrm>
            <a:graphic>
              <a:graphicData uri="http://schemas.openxmlformats.org/drawingml/2006/table">
                <a:tbl>
                  <a:tblPr firstRow="1" bandRow="1">
                    <a:tableStyleId>{D7AC3CCA-C797-4891-BE02-D94E43425B78}</a:tableStyleId>
                  </a:tblPr>
                  <a:tblGrid>
                    <a:gridCol w="632016">
                      <a:extLst>
                        <a:ext uri="{9D8B030D-6E8A-4147-A177-3AD203B41FA5}">
                          <a16:colId xmlns:a16="http://schemas.microsoft.com/office/drawing/2014/main" val="1492432108"/>
                        </a:ext>
                      </a:extLst>
                    </a:gridCol>
                    <a:gridCol w="3391146">
                      <a:extLst>
                        <a:ext uri="{9D8B030D-6E8A-4147-A177-3AD203B41FA5}">
                          <a16:colId xmlns:a16="http://schemas.microsoft.com/office/drawing/2014/main" val="2290022862"/>
                        </a:ext>
                      </a:extLst>
                    </a:gridCol>
                  </a:tblGrid>
                  <a:tr h="36576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8197" r="-535577" b="-26230"/>
                          </a:stretch>
                        </a:blipFill>
                      </a:tcPr>
                    </a:tc>
                    <a:tc>
                      <a:txBody>
                        <a:bodyPr/>
                        <a:lstStyle/>
                        <a:p>
                          <a:r>
                            <a:rPr lang="en-US" sz="1800" b="0" kern="300" baseline="0" dirty="0">
                              <a:solidFill>
                                <a:schemeClr val="tx1"/>
                              </a:solidFill>
                              <a:cs typeface="Times New Roman" panose="02020603050405020304" pitchFamily="18" charset="0"/>
                            </a:rPr>
                            <a:t>Permeability of the material</a:t>
                          </a:r>
                          <a:endParaRPr lang="en-US" sz="1800" b="0" kern="300" baseline="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8284"/>
                      </a:ext>
                    </a:extLst>
                  </a:tr>
                </a:tbl>
              </a:graphicData>
            </a:graphic>
          </p:graphicFrame>
        </mc:Fallback>
      </mc:AlternateContent>
      <p:sp>
        <p:nvSpPr>
          <p:cNvPr id="6" name="TextBox 5">
            <a:extLst>
              <a:ext uri="{FF2B5EF4-FFF2-40B4-BE49-F238E27FC236}">
                <a16:creationId xmlns:a16="http://schemas.microsoft.com/office/drawing/2014/main" id="{BE1D0EB1-6150-254E-8231-24A3D3F8F31B}"/>
              </a:ext>
            </a:extLst>
          </p:cNvPr>
          <p:cNvSpPr txBox="1"/>
          <p:nvPr/>
        </p:nvSpPr>
        <p:spPr>
          <a:xfrm>
            <a:off x="2614224" y="6356067"/>
            <a:ext cx="4676167" cy="307777"/>
          </a:xfrm>
          <a:prstGeom prst="rect">
            <a:avLst/>
          </a:prstGeom>
          <a:noFill/>
        </p:spPr>
        <p:txBody>
          <a:bodyPr wrap="square" rtlCol="0">
            <a:spAutoFit/>
          </a:bodyPr>
          <a:lstStyle/>
          <a:p>
            <a:r>
              <a:rPr lang="en-US" sz="1400" dirty="0"/>
              <a:t>*All data are for a single layer material.  </a:t>
            </a:r>
          </a:p>
        </p:txBody>
      </p:sp>
    </p:spTree>
    <p:extLst>
      <p:ext uri="{BB962C8B-B14F-4D97-AF65-F5344CB8AC3E}">
        <p14:creationId xmlns:p14="http://schemas.microsoft.com/office/powerpoint/2010/main" val="3024473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scatter chart&#10;&#10;Description automatically generated">
            <a:extLst>
              <a:ext uri="{FF2B5EF4-FFF2-40B4-BE49-F238E27FC236}">
                <a16:creationId xmlns:a16="http://schemas.microsoft.com/office/drawing/2014/main" id="{3470384A-41C4-1C46-9EEB-FEAADD6F6F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886" y="1201662"/>
            <a:ext cx="5097100" cy="3822825"/>
          </a:xfrm>
          <a:prstGeom prst="rect">
            <a:avLst/>
          </a:prstGeom>
        </p:spPr>
      </p:pic>
      <p:sp>
        <p:nvSpPr>
          <p:cNvPr id="2" name="Slide Number Placeholder 1">
            <a:extLst>
              <a:ext uri="{FF2B5EF4-FFF2-40B4-BE49-F238E27FC236}">
                <a16:creationId xmlns:a16="http://schemas.microsoft.com/office/drawing/2014/main" id="{D48729F1-FB93-DE4C-87B8-AADEBFADF431}"/>
              </a:ext>
            </a:extLst>
          </p:cNvPr>
          <p:cNvSpPr>
            <a:spLocks noGrp="1"/>
          </p:cNvSpPr>
          <p:nvPr>
            <p:ph type="sldNum" sz="quarter" idx="12"/>
          </p:nvPr>
        </p:nvSpPr>
        <p:spPr>
          <a:xfrm>
            <a:off x="10917767" y="6491307"/>
            <a:ext cx="952499" cy="274320"/>
          </a:xfrm>
        </p:spPr>
        <p:txBody>
          <a:bodyPr>
            <a:normAutofit/>
          </a:bodyPr>
          <a:lstStyle/>
          <a:p>
            <a:pPr>
              <a:spcAft>
                <a:spcPts val="600"/>
              </a:spcAft>
            </a:pPr>
            <a:fld id="{C35817E2-E966-084E-8858-34F07F2CB565}" type="slidenum">
              <a:rPr lang="en-US">
                <a:solidFill>
                  <a:schemeClr val="tx1">
                    <a:lumMod val="75000"/>
                    <a:lumOff val="25000"/>
                  </a:schemeClr>
                </a:solidFill>
              </a:rPr>
              <a:pPr>
                <a:spcAft>
                  <a:spcPts val="600"/>
                </a:spcAft>
              </a:pPr>
              <a:t>39</a:t>
            </a:fld>
            <a:endParaRPr lang="en-US">
              <a:solidFill>
                <a:schemeClr val="tx1">
                  <a:lumMod val="75000"/>
                  <a:lumOff val="25000"/>
                </a:schemeClr>
              </a:solidFill>
            </a:endParaRPr>
          </a:p>
        </p:txBody>
      </p:sp>
      <p:sp>
        <p:nvSpPr>
          <p:cNvPr id="26" name="TextBox 25">
            <a:extLst>
              <a:ext uri="{FF2B5EF4-FFF2-40B4-BE49-F238E27FC236}">
                <a16:creationId xmlns:a16="http://schemas.microsoft.com/office/drawing/2014/main" id="{A93E30DC-F3E8-CA4A-B72F-EB4D00668501}"/>
              </a:ext>
            </a:extLst>
          </p:cNvPr>
          <p:cNvSpPr txBox="1"/>
          <p:nvPr/>
        </p:nvSpPr>
        <p:spPr>
          <a:xfrm>
            <a:off x="576072" y="493776"/>
            <a:ext cx="7997278" cy="707886"/>
          </a:xfrm>
          <a:prstGeom prst="rect">
            <a:avLst/>
          </a:prstGeom>
          <a:noFill/>
        </p:spPr>
        <p:txBody>
          <a:bodyPr wrap="square" rtlCol="0">
            <a:spAutoFit/>
          </a:bodyPr>
          <a:lstStyle/>
          <a:p>
            <a:pPr algn="ctr"/>
            <a:r>
              <a:rPr lang="en-US" sz="4000" dirty="0">
                <a:solidFill>
                  <a:schemeClr val="accent1"/>
                </a:solidFill>
              </a:rPr>
              <a:t>Permeability of multiple fabric layers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FB84716-B8DB-F448-9C0B-A98CD4614B66}"/>
                  </a:ext>
                </a:extLst>
              </p:cNvPr>
              <p:cNvSpPr/>
              <p:nvPr/>
            </p:nvSpPr>
            <p:spPr>
              <a:xfrm>
                <a:off x="892548" y="6305258"/>
                <a:ext cx="6726279" cy="369332"/>
              </a:xfrm>
              <a:prstGeom prst="rect">
                <a:avLst/>
              </a:prstGeom>
            </p:spPr>
            <p:txBody>
              <a:bodyPr wrap="square">
                <a:spAutoFit/>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𝑛</m:t>
                        </m:r>
                      </m:sub>
                      <m:sup>
                        <m:r>
                          <a:rPr lang="en-US" i="1">
                            <a:latin typeface="Cambria Math" panose="02040503050406030204" pitchFamily="18" charset="0"/>
                          </a:rPr>
                          <m:t>′</m:t>
                        </m:r>
                      </m:sup>
                    </m:sSubSup>
                  </m:oMath>
                </a14:m>
                <a:r>
                  <a:rPr lang="en-US" dirty="0"/>
                  <a:t> : permeability of </a:t>
                </a:r>
                <a14:m>
                  <m:oMath xmlns:m="http://schemas.openxmlformats.org/officeDocument/2006/math">
                    <m:r>
                      <a:rPr lang="en-US" i="1" dirty="0" smtClean="0">
                        <a:latin typeface="Cambria Math" panose="02040503050406030204" pitchFamily="18" charset="0"/>
                      </a:rPr>
                      <m:t>𝑛</m:t>
                    </m:r>
                  </m:oMath>
                </a14:m>
                <a:r>
                  <a:rPr lang="en-US" dirty="0"/>
                  <a:t> layers of mask material with thickness ignored </a:t>
                </a:r>
              </a:p>
            </p:txBody>
          </p:sp>
        </mc:Choice>
        <mc:Fallback xmlns="">
          <p:sp>
            <p:nvSpPr>
              <p:cNvPr id="24" name="Rectangle 23">
                <a:extLst>
                  <a:ext uri="{FF2B5EF4-FFF2-40B4-BE49-F238E27FC236}">
                    <a16:creationId xmlns:a16="http://schemas.microsoft.com/office/drawing/2014/main" id="{2FB84716-B8DB-F448-9C0B-A98CD4614B66}"/>
                  </a:ext>
                </a:extLst>
              </p:cNvPr>
              <p:cNvSpPr>
                <a:spLocks noRot="1" noChangeAspect="1" noMove="1" noResize="1" noEditPoints="1" noAdjustHandles="1" noChangeArrowheads="1" noChangeShapeType="1" noTextEdit="1"/>
              </p:cNvSpPr>
              <p:nvPr/>
            </p:nvSpPr>
            <p:spPr>
              <a:xfrm>
                <a:off x="892548" y="6305258"/>
                <a:ext cx="6726279" cy="369332"/>
              </a:xfrm>
              <a:prstGeom prst="rect">
                <a:avLst/>
              </a:prstGeom>
              <a:blipFill>
                <a:blip r:embed="rId4"/>
                <a:stretch>
                  <a:fillRect t="-8197" b="-24590"/>
                </a:stretch>
              </a:blipFill>
            </p:spPr>
            <p:txBody>
              <a:bodyPr/>
              <a:lstStyle/>
              <a:p>
                <a:r>
                  <a:rPr lang="en-US">
                    <a:noFill/>
                  </a:rPr>
                  <a:t> </a:t>
                </a:r>
              </a:p>
            </p:txBody>
          </p:sp>
        </mc:Fallback>
      </mc:AlternateContent>
      <p:pic>
        <p:nvPicPr>
          <p:cNvPr id="15" name="Picture 14" descr="Chart, scatter chart&#10;&#10;Description automatically generated">
            <a:extLst>
              <a:ext uri="{FF2B5EF4-FFF2-40B4-BE49-F238E27FC236}">
                <a16:creationId xmlns:a16="http://schemas.microsoft.com/office/drawing/2014/main" id="{A1DB8FE4-75CF-E547-A58C-65D025E281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25795" y="1565168"/>
            <a:ext cx="5990272" cy="4492704"/>
          </a:xfrm>
          <a:prstGeom prst="rect">
            <a:avLst/>
          </a:prstGeom>
        </p:spPr>
      </p:pic>
      <p:sp>
        <p:nvSpPr>
          <p:cNvPr id="25" name="TextBox 24">
            <a:extLst>
              <a:ext uri="{FF2B5EF4-FFF2-40B4-BE49-F238E27FC236}">
                <a16:creationId xmlns:a16="http://schemas.microsoft.com/office/drawing/2014/main" id="{051D98C8-A338-B74F-8861-CD26E6C8D0FD}"/>
              </a:ext>
            </a:extLst>
          </p:cNvPr>
          <p:cNvSpPr txBox="1"/>
          <p:nvPr/>
        </p:nvSpPr>
        <p:spPr>
          <a:xfrm>
            <a:off x="892547" y="5070935"/>
            <a:ext cx="5090983" cy="523220"/>
          </a:xfrm>
          <a:prstGeom prst="rect">
            <a:avLst/>
          </a:prstGeom>
          <a:noFill/>
        </p:spPr>
        <p:txBody>
          <a:bodyPr wrap="square" rtlCol="0">
            <a:spAutoFit/>
          </a:bodyPr>
          <a:lstStyle/>
          <a:p>
            <a:r>
              <a:rPr lang="en-US" sz="1400" dirty="0"/>
              <a:t>Various symbols represent different samples of the same mask/fabric type from the same manufacturer.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1F0CA2-E730-4144-9FCD-032229A9905D}"/>
                  </a:ext>
                </a:extLst>
              </p:cNvPr>
              <p:cNvSpPr txBox="1"/>
              <p:nvPr/>
            </p:nvSpPr>
            <p:spPr>
              <a:xfrm>
                <a:off x="1990202" y="5534785"/>
                <a:ext cx="1858784" cy="82984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𝑛</m:t>
                          </m:r>
                        </m:sub>
                        <m:sup>
                          <m:r>
                            <a:rPr lang="en-US" sz="2400" i="1">
                              <a:solidFill>
                                <a:schemeClr val="tx1"/>
                              </a:solidFill>
                              <a:latin typeface="Cambria Math" panose="02040503050406030204" pitchFamily="18" charset="0"/>
                            </a:rPr>
                            <m:t>′</m:t>
                          </m:r>
                        </m:sup>
                      </m:sSubSup>
                      <m:r>
                        <a:rPr lang="en-US" sz="2400" b="0" i="1" smtClean="0">
                          <a:solidFill>
                            <a:schemeClr val="tx1"/>
                          </a:solidFill>
                          <a:latin typeface="Cambria Math" panose="02040503050406030204" pitchFamily="18" charset="0"/>
                        </a:rPr>
                        <m:t>=</m:t>
                      </m:r>
                      <m:f>
                        <m:fPr>
                          <m:ctrlPr>
                            <a:rPr lang="en-US" sz="2400" i="1" smtClean="0">
                              <a:solidFill>
                                <a:schemeClr val="tx1"/>
                              </a:solidFill>
                              <a:latin typeface="Cambria Math" panose="02040503050406030204" pitchFamily="18" charset="0"/>
                            </a:rPr>
                          </m:ctrlPr>
                        </m:fPr>
                        <m:num>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sup>
                          </m:sSubSup>
                        </m:num>
                        <m:den>
                          <m:r>
                            <a:rPr lang="en-US" sz="2400" b="0" i="1" smtClean="0">
                              <a:solidFill>
                                <a:schemeClr val="tx1"/>
                              </a:solidFill>
                              <a:latin typeface="Cambria Math" panose="02040503050406030204" pitchFamily="18" charset="0"/>
                            </a:rPr>
                            <m:t>𝑛</m:t>
                          </m:r>
                        </m:den>
                      </m:f>
                    </m:oMath>
                  </m:oMathPara>
                </a14:m>
                <a:endParaRPr lang="en-US" sz="2400" dirty="0">
                  <a:solidFill>
                    <a:schemeClr val="tx1"/>
                  </a:solidFill>
                </a:endParaRPr>
              </a:p>
            </p:txBody>
          </p:sp>
        </mc:Choice>
        <mc:Fallback xmlns="">
          <p:sp>
            <p:nvSpPr>
              <p:cNvPr id="9" name="TextBox 8">
                <a:extLst>
                  <a:ext uri="{FF2B5EF4-FFF2-40B4-BE49-F238E27FC236}">
                    <a16:creationId xmlns:a16="http://schemas.microsoft.com/office/drawing/2014/main" id="{361F0CA2-E730-4144-9FCD-032229A9905D}"/>
                  </a:ext>
                </a:extLst>
              </p:cNvPr>
              <p:cNvSpPr txBox="1">
                <a:spLocks noRot="1" noChangeAspect="1" noMove="1" noResize="1" noEditPoints="1" noAdjustHandles="1" noChangeArrowheads="1" noChangeShapeType="1" noTextEdit="1"/>
              </p:cNvSpPr>
              <p:nvPr/>
            </p:nvSpPr>
            <p:spPr>
              <a:xfrm>
                <a:off x="1990202" y="5534785"/>
                <a:ext cx="1858784" cy="829843"/>
              </a:xfrm>
              <a:prstGeom prst="rect">
                <a:avLst/>
              </a:prstGeom>
              <a:blipFill>
                <a:blip r:embed="rId6"/>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0B51FD7-53DD-4987-8D21-00EF4CDDC609}"/>
              </a:ext>
            </a:extLst>
          </p:cNvPr>
          <p:cNvSpPr/>
          <p:nvPr/>
        </p:nvSpPr>
        <p:spPr>
          <a:xfrm>
            <a:off x="4082325" y="3188521"/>
            <a:ext cx="1205803" cy="128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08F714B-13D9-4D2C-9779-202C5556BB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32034" y="3113074"/>
            <a:ext cx="1328238" cy="1444630"/>
          </a:xfrm>
          <a:prstGeom prst="rect">
            <a:avLst/>
          </a:prstGeom>
        </p:spPr>
      </p:pic>
    </p:spTree>
    <p:extLst>
      <p:ext uri="{BB962C8B-B14F-4D97-AF65-F5344CB8AC3E}">
        <p14:creationId xmlns:p14="http://schemas.microsoft.com/office/powerpoint/2010/main" val="4069666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3A3FCF-C208-D92E-E30C-138E58BDE4A0}"/>
              </a:ext>
            </a:extLst>
          </p:cNvPr>
          <p:cNvSpPr>
            <a:spLocks noGrp="1"/>
          </p:cNvSpPr>
          <p:nvPr>
            <p:ph type="sldNum" sz="quarter" idx="12"/>
          </p:nvPr>
        </p:nvSpPr>
        <p:spPr/>
        <p:txBody>
          <a:bodyPr/>
          <a:lstStyle/>
          <a:p>
            <a:fld id="{15530B12-77AA-4F8A-BB96-7B022F2BE984}" type="slidenum">
              <a:rPr lang="en-US" smtClean="0"/>
              <a:t>4</a:t>
            </a:fld>
            <a:endParaRPr lang="en-US"/>
          </a:p>
        </p:txBody>
      </p:sp>
      <p:sp>
        <p:nvSpPr>
          <p:cNvPr id="10" name="TextBox 9">
            <a:extLst>
              <a:ext uri="{FF2B5EF4-FFF2-40B4-BE49-F238E27FC236}">
                <a16:creationId xmlns:a16="http://schemas.microsoft.com/office/drawing/2014/main" id="{55720137-5457-D65F-9D0A-72D7B3395398}"/>
              </a:ext>
            </a:extLst>
          </p:cNvPr>
          <p:cNvSpPr txBox="1"/>
          <p:nvPr/>
        </p:nvSpPr>
        <p:spPr>
          <a:xfrm>
            <a:off x="3865133" y="2627597"/>
            <a:ext cx="910762" cy="369332"/>
          </a:xfrm>
          <a:prstGeom prst="rect">
            <a:avLst/>
          </a:prstGeom>
          <a:noFill/>
        </p:spPr>
        <p:txBody>
          <a:bodyPr wrap="none" rtlCol="0">
            <a:spAutoFit/>
          </a:bodyPr>
          <a:lstStyle/>
          <a:p>
            <a:r>
              <a:rPr lang="en-US" dirty="0">
                <a:solidFill>
                  <a:schemeClr val="bg1"/>
                </a:solidFill>
              </a:rPr>
              <a:t>Military</a:t>
            </a:r>
          </a:p>
        </p:txBody>
      </p:sp>
      <p:sp>
        <p:nvSpPr>
          <p:cNvPr id="12" name="TextBox 11">
            <a:extLst>
              <a:ext uri="{FF2B5EF4-FFF2-40B4-BE49-F238E27FC236}">
                <a16:creationId xmlns:a16="http://schemas.microsoft.com/office/drawing/2014/main" id="{C34C2302-A761-54AE-7544-DF573A57A5E6}"/>
              </a:ext>
            </a:extLst>
          </p:cNvPr>
          <p:cNvSpPr txBox="1"/>
          <p:nvPr/>
        </p:nvSpPr>
        <p:spPr>
          <a:xfrm>
            <a:off x="-143435" y="2042822"/>
            <a:ext cx="12098712" cy="2123658"/>
          </a:xfrm>
          <a:prstGeom prst="rect">
            <a:avLst/>
          </a:prstGeom>
          <a:noFill/>
        </p:spPr>
        <p:txBody>
          <a:bodyPr wrap="square" rtlCol="0">
            <a:spAutoFit/>
          </a:bodyPr>
          <a:lstStyle/>
          <a:p>
            <a:pPr algn="ctr"/>
            <a:r>
              <a:rPr lang="en-US" sz="4400" dirty="0"/>
              <a:t>What</a:t>
            </a:r>
            <a:r>
              <a:rPr lang="en-US" sz="3200" dirty="0"/>
              <a:t> </a:t>
            </a:r>
            <a:r>
              <a:rPr lang="en-US" sz="4400" dirty="0"/>
              <a:t>if the drone is hit by a gust?</a:t>
            </a:r>
          </a:p>
          <a:p>
            <a:pPr algn="ctr"/>
            <a:endParaRPr lang="en-US" sz="4400" dirty="0"/>
          </a:p>
          <a:p>
            <a:pPr algn="ctr"/>
            <a:r>
              <a:rPr lang="en-US" sz="4400" dirty="0"/>
              <a:t>Can it survive?</a:t>
            </a:r>
          </a:p>
        </p:txBody>
      </p:sp>
      <p:sp>
        <p:nvSpPr>
          <p:cNvPr id="14" name="TextBox 13">
            <a:extLst>
              <a:ext uri="{FF2B5EF4-FFF2-40B4-BE49-F238E27FC236}">
                <a16:creationId xmlns:a16="http://schemas.microsoft.com/office/drawing/2014/main" id="{79AEEA19-9054-F25C-4577-C8ED7EDDDBAC}"/>
              </a:ext>
            </a:extLst>
          </p:cNvPr>
          <p:cNvSpPr txBox="1"/>
          <p:nvPr/>
        </p:nvSpPr>
        <p:spPr>
          <a:xfrm>
            <a:off x="7888695" y="3244334"/>
            <a:ext cx="910762" cy="369332"/>
          </a:xfrm>
          <a:prstGeom prst="rect">
            <a:avLst/>
          </a:prstGeom>
          <a:noFill/>
        </p:spPr>
        <p:txBody>
          <a:bodyPr wrap="none" rtlCol="0">
            <a:spAutoFit/>
          </a:bodyPr>
          <a:lstStyle/>
          <a:p>
            <a:r>
              <a:rPr lang="en-US" dirty="0">
                <a:solidFill>
                  <a:schemeClr val="bg1"/>
                </a:solidFill>
              </a:rPr>
              <a:t>Military</a:t>
            </a:r>
          </a:p>
        </p:txBody>
      </p:sp>
    </p:spTree>
    <p:extLst>
      <p:ext uri="{BB962C8B-B14F-4D97-AF65-F5344CB8AC3E}">
        <p14:creationId xmlns:p14="http://schemas.microsoft.com/office/powerpoint/2010/main" val="152769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E7574E6-F50B-4541-BAF3-6F14204FCF2B}"/>
              </a:ext>
            </a:extLst>
          </p:cNvPr>
          <p:cNvSpPr/>
          <p:nvPr/>
        </p:nvSpPr>
        <p:spPr>
          <a:xfrm>
            <a:off x="4017668" y="4919473"/>
            <a:ext cx="4856825" cy="15830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3836370-78C6-4B17-B6AE-9C540C845A71}"/>
              </a:ext>
            </a:extLst>
          </p:cNvPr>
          <p:cNvSpPr/>
          <p:nvPr/>
        </p:nvSpPr>
        <p:spPr>
          <a:xfrm>
            <a:off x="83942" y="4894928"/>
            <a:ext cx="3698866" cy="160757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8C5F491-453A-9D4C-9689-559A7E2FBD34}"/>
              </a:ext>
            </a:extLst>
          </p:cNvPr>
          <p:cNvSpPr>
            <a:spLocks noGrp="1"/>
          </p:cNvSpPr>
          <p:nvPr>
            <p:ph type="sldNum" sz="quarter" idx="12"/>
          </p:nvPr>
        </p:nvSpPr>
        <p:spPr>
          <a:xfrm>
            <a:off x="9047837" y="6373453"/>
            <a:ext cx="2743200" cy="365125"/>
          </a:xfrm>
        </p:spPr>
        <p:txBody>
          <a:bodyPr/>
          <a:lstStyle/>
          <a:p>
            <a:fld id="{C35817E2-E966-084E-8858-34F07F2CB565}" type="slidenum">
              <a:rPr lang="en-US" smtClean="0"/>
              <a:t>40</a:t>
            </a:fld>
            <a:endParaRPr lang="en-US" dirty="0"/>
          </a:p>
        </p:txBody>
      </p:sp>
      <p:sp>
        <p:nvSpPr>
          <p:cNvPr id="6" name="TextBox 5">
            <a:extLst>
              <a:ext uri="{FF2B5EF4-FFF2-40B4-BE49-F238E27FC236}">
                <a16:creationId xmlns:a16="http://schemas.microsoft.com/office/drawing/2014/main" id="{71B19072-F420-A540-B5A4-63F845A2E038}"/>
              </a:ext>
            </a:extLst>
          </p:cNvPr>
          <p:cNvSpPr txBox="1"/>
          <p:nvPr/>
        </p:nvSpPr>
        <p:spPr>
          <a:xfrm>
            <a:off x="557855" y="267718"/>
            <a:ext cx="9220200" cy="707886"/>
          </a:xfrm>
          <a:prstGeom prst="rect">
            <a:avLst/>
          </a:prstGeom>
          <a:noFill/>
        </p:spPr>
        <p:txBody>
          <a:bodyPr wrap="square" rtlCol="0">
            <a:spAutoFit/>
          </a:bodyPr>
          <a:lstStyle/>
          <a:p>
            <a:r>
              <a:rPr lang="en-US" sz="4000" dirty="0">
                <a:solidFill>
                  <a:schemeClr val="accent1"/>
                </a:solidFill>
              </a:rPr>
              <a:t>Mask material deflection under pressure</a:t>
            </a:r>
          </a:p>
        </p:txBody>
      </p:sp>
      <p:sp>
        <p:nvSpPr>
          <p:cNvPr id="11" name="TextBox 10">
            <a:extLst>
              <a:ext uri="{FF2B5EF4-FFF2-40B4-BE49-F238E27FC236}">
                <a16:creationId xmlns:a16="http://schemas.microsoft.com/office/drawing/2014/main" id="{4CB660CD-CF0D-DA4F-918D-AD3B6F3F3585}"/>
              </a:ext>
            </a:extLst>
          </p:cNvPr>
          <p:cNvSpPr txBox="1"/>
          <p:nvPr/>
        </p:nvSpPr>
        <p:spPr>
          <a:xfrm>
            <a:off x="1933375" y="6536142"/>
            <a:ext cx="2120819" cy="307777"/>
          </a:xfrm>
          <a:prstGeom prst="rect">
            <a:avLst/>
          </a:prstGeom>
          <a:noFill/>
        </p:spPr>
        <p:txBody>
          <a:bodyPr wrap="square" rtlCol="0">
            <a:spAutoFit/>
          </a:bodyPr>
          <a:lstStyle/>
          <a:p>
            <a:r>
              <a:rPr lang="en-US" sz="1400" dirty="0"/>
              <a:t>[1]  Eaton </a:t>
            </a:r>
            <a:r>
              <a:rPr lang="en-US" sz="1400" i="1" dirty="0"/>
              <a:t>et al</a:t>
            </a:r>
            <a:r>
              <a:rPr lang="en-US" sz="1400" dirty="0"/>
              <a:t>., MSM 99</a:t>
            </a:r>
          </a:p>
        </p:txBody>
      </p:sp>
      <p:grpSp>
        <p:nvGrpSpPr>
          <p:cNvPr id="12" name="Group 11">
            <a:extLst>
              <a:ext uri="{FF2B5EF4-FFF2-40B4-BE49-F238E27FC236}">
                <a16:creationId xmlns:a16="http://schemas.microsoft.com/office/drawing/2014/main" id="{E010133E-B495-E041-8E49-8682173DBADD}"/>
              </a:ext>
            </a:extLst>
          </p:cNvPr>
          <p:cNvGrpSpPr/>
          <p:nvPr/>
        </p:nvGrpSpPr>
        <p:grpSpPr>
          <a:xfrm>
            <a:off x="138464" y="1751440"/>
            <a:ext cx="2915792" cy="3778597"/>
            <a:chOff x="1377951" y="1768361"/>
            <a:chExt cx="4114800" cy="5089639"/>
          </a:xfrm>
        </p:grpSpPr>
        <p:sp>
          <p:nvSpPr>
            <p:cNvPr id="13" name="Chord 12">
              <a:extLst>
                <a:ext uri="{FF2B5EF4-FFF2-40B4-BE49-F238E27FC236}">
                  <a16:creationId xmlns:a16="http://schemas.microsoft.com/office/drawing/2014/main" id="{A60A1DA5-02BC-1F41-A408-8D5F57498B7C}"/>
                </a:ext>
              </a:extLst>
            </p:cNvPr>
            <p:cNvSpPr/>
            <p:nvPr/>
          </p:nvSpPr>
          <p:spPr>
            <a:xfrm rot="10800000">
              <a:off x="1377951" y="2743200"/>
              <a:ext cx="4114800" cy="4114800"/>
            </a:xfrm>
            <a:prstGeom prst="chord">
              <a:avLst>
                <a:gd name="adj1" fmla="val 2700000"/>
                <a:gd name="adj2" fmla="val 8108131"/>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
              <a:extLst>
                <a:ext uri="{FF2B5EF4-FFF2-40B4-BE49-F238E27FC236}">
                  <a16:creationId xmlns:a16="http://schemas.microsoft.com/office/drawing/2014/main" id="{15581735-2F3B-6443-A647-E8B79B4B3151}"/>
                </a:ext>
              </a:extLst>
            </p:cNvPr>
            <p:cNvSpPr/>
            <p:nvPr/>
          </p:nvSpPr>
          <p:spPr>
            <a:xfrm rot="10800000">
              <a:off x="3318122" y="2232770"/>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2">
              <a:extLst>
                <a:ext uri="{FF2B5EF4-FFF2-40B4-BE49-F238E27FC236}">
                  <a16:creationId xmlns:a16="http://schemas.microsoft.com/office/drawing/2014/main" id="{35E40888-B95B-E446-B8B1-2D376CDB95EE}"/>
                </a:ext>
              </a:extLst>
            </p:cNvPr>
            <p:cNvSpPr/>
            <p:nvPr/>
          </p:nvSpPr>
          <p:spPr>
            <a:xfrm rot="12000000">
              <a:off x="4032504" y="2331720"/>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02158763-1B6C-B84E-85B7-0CF0A1D3D4F9}"/>
                </a:ext>
              </a:extLst>
            </p:cNvPr>
            <p:cNvSpPr/>
            <p:nvPr/>
          </p:nvSpPr>
          <p:spPr>
            <a:xfrm rot="9600000">
              <a:off x="2606040" y="2331720"/>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7">
              <a:extLst>
                <a:ext uri="{FF2B5EF4-FFF2-40B4-BE49-F238E27FC236}">
                  <a16:creationId xmlns:a16="http://schemas.microsoft.com/office/drawing/2014/main" id="{112B440E-4E19-1043-ABB8-F2C081EB9CD0}"/>
                </a:ext>
              </a:extLst>
            </p:cNvPr>
            <p:cNvSpPr/>
            <p:nvPr/>
          </p:nvSpPr>
          <p:spPr>
            <a:xfrm rot="12900000">
              <a:off x="4645152" y="2633472"/>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8">
              <a:extLst>
                <a:ext uri="{FF2B5EF4-FFF2-40B4-BE49-F238E27FC236}">
                  <a16:creationId xmlns:a16="http://schemas.microsoft.com/office/drawing/2014/main" id="{DE0CD8BF-543D-3E4D-880A-E92BD4583672}"/>
                </a:ext>
              </a:extLst>
            </p:cNvPr>
            <p:cNvSpPr/>
            <p:nvPr/>
          </p:nvSpPr>
          <p:spPr>
            <a:xfrm rot="8700000">
              <a:off x="1993769" y="2633472"/>
              <a:ext cx="288431" cy="430547"/>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76D98FD-0196-9F42-B9CB-B91F56D86509}"/>
                </a:ext>
              </a:extLst>
            </p:cNvPr>
            <p:cNvSpPr txBox="1"/>
            <p:nvPr/>
          </p:nvSpPr>
          <p:spPr>
            <a:xfrm>
              <a:off x="3056959" y="1768361"/>
              <a:ext cx="1374162" cy="4974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Airflow</a:t>
              </a:r>
            </a:p>
          </p:txBody>
        </p:sp>
        <p:cxnSp>
          <p:nvCxnSpPr>
            <p:cNvPr id="20" name="Straight Arrow Connector 19">
              <a:extLst>
                <a:ext uri="{FF2B5EF4-FFF2-40B4-BE49-F238E27FC236}">
                  <a16:creationId xmlns:a16="http://schemas.microsoft.com/office/drawing/2014/main" id="{E312B7A0-C31F-414F-B9C2-2CE941559674}"/>
                </a:ext>
              </a:extLst>
            </p:cNvPr>
            <p:cNvCxnSpPr>
              <a:cxnSpLocks/>
              <a:endCxn id="13" idx="2"/>
            </p:cNvCxnSpPr>
            <p:nvPr/>
          </p:nvCxnSpPr>
          <p:spPr>
            <a:xfrm>
              <a:off x="3437069" y="2743200"/>
              <a:ext cx="0" cy="6043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309FE1-9301-084C-8C8B-27320037EC69}"/>
                </a:ext>
              </a:extLst>
            </p:cNvPr>
            <p:cNvSpPr txBox="1"/>
            <p:nvPr/>
          </p:nvSpPr>
          <p:spPr>
            <a:xfrm>
              <a:off x="3435350" y="2857646"/>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a:t>
              </a:r>
            </a:p>
          </p:txBody>
        </p:sp>
        <p:sp>
          <p:nvSpPr>
            <p:cNvPr id="22" name="TextBox 21">
              <a:extLst>
                <a:ext uri="{FF2B5EF4-FFF2-40B4-BE49-F238E27FC236}">
                  <a16:creationId xmlns:a16="http://schemas.microsoft.com/office/drawing/2014/main" id="{4EE367A4-E90A-D044-98F3-86EEDF1C4BEE}"/>
                </a:ext>
              </a:extLst>
            </p:cNvPr>
            <p:cNvSpPr txBox="1"/>
            <p:nvPr/>
          </p:nvSpPr>
          <p:spPr>
            <a:xfrm>
              <a:off x="1896375" y="3330715"/>
              <a:ext cx="3092688" cy="369332"/>
            </a:xfrm>
            <a:prstGeom prst="rect">
              <a:avLst/>
            </a:prstGeom>
            <a:solidFill>
              <a:schemeClr val="bg1"/>
            </a:solidFill>
            <a:ln>
              <a:noFill/>
            </a:ln>
          </p:spPr>
          <p:txBody>
            <a:bodyPr wrap="square" rtlCol="0">
              <a:spAutoFit/>
            </a:bodyPr>
            <a:lstStyle/>
            <a:p>
              <a:endParaRPr lang="en-US" dirty="0"/>
            </a:p>
          </p:txBody>
        </p:sp>
        <p:cxnSp>
          <p:nvCxnSpPr>
            <p:cNvPr id="23" name="Straight Arrow Connector 22">
              <a:extLst>
                <a:ext uri="{FF2B5EF4-FFF2-40B4-BE49-F238E27FC236}">
                  <a16:creationId xmlns:a16="http://schemas.microsoft.com/office/drawing/2014/main" id="{155E107C-D352-E044-BA8B-B5AEEC090D75}"/>
                </a:ext>
              </a:extLst>
            </p:cNvPr>
            <p:cNvCxnSpPr>
              <a:cxnSpLocks/>
            </p:cNvCxnSpPr>
            <p:nvPr/>
          </p:nvCxnSpPr>
          <p:spPr>
            <a:xfrm flipH="1">
              <a:off x="3427399" y="3420303"/>
              <a:ext cx="14649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85E217E-5E3F-BE4C-95B9-75110B863FBB}"/>
                </a:ext>
              </a:extLst>
            </p:cNvPr>
            <p:cNvSpPr txBox="1"/>
            <p:nvPr/>
          </p:nvSpPr>
          <p:spPr>
            <a:xfrm>
              <a:off x="3967573" y="3415191"/>
              <a:ext cx="4635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t>
              </a:r>
            </a:p>
          </p:txBody>
        </p:sp>
        <p:cxnSp>
          <p:nvCxnSpPr>
            <p:cNvPr id="25" name="Straight Connector 24">
              <a:extLst>
                <a:ext uri="{FF2B5EF4-FFF2-40B4-BE49-F238E27FC236}">
                  <a16:creationId xmlns:a16="http://schemas.microsoft.com/office/drawing/2014/main" id="{FF521520-510E-A14E-8C19-C81601DB7D82}"/>
                </a:ext>
              </a:extLst>
            </p:cNvPr>
            <p:cNvCxnSpPr>
              <a:cxnSpLocks/>
            </p:cNvCxnSpPr>
            <p:nvPr/>
          </p:nvCxnSpPr>
          <p:spPr>
            <a:xfrm>
              <a:off x="4892344" y="3159595"/>
              <a:ext cx="0" cy="4402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F603E8-1A62-F14B-9C59-6EF42458CB7C}"/>
                </a:ext>
              </a:extLst>
            </p:cNvPr>
            <p:cNvCxnSpPr>
              <a:cxnSpLocks/>
            </p:cNvCxnSpPr>
            <p:nvPr/>
          </p:nvCxnSpPr>
          <p:spPr>
            <a:xfrm>
              <a:off x="1983491" y="3145439"/>
              <a:ext cx="0" cy="369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1B98B51-47D8-8B4B-81DB-E85B04FE6EAD}"/>
                </a:ext>
              </a:extLst>
            </p:cNvPr>
            <p:cNvCxnSpPr>
              <a:cxnSpLocks/>
            </p:cNvCxnSpPr>
            <p:nvPr/>
          </p:nvCxnSpPr>
          <p:spPr>
            <a:xfrm>
              <a:off x="4878191" y="342900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5B6C57-6D00-D545-87CD-E389DC9DF842}"/>
                </a:ext>
              </a:extLst>
            </p:cNvPr>
            <p:cNvCxnSpPr>
              <a:cxnSpLocks/>
            </p:cNvCxnSpPr>
            <p:nvPr/>
          </p:nvCxnSpPr>
          <p:spPr>
            <a:xfrm>
              <a:off x="4886142" y="3327970"/>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9E8546-A802-6646-B4DC-BDEFF0CB08AE}"/>
                </a:ext>
              </a:extLst>
            </p:cNvPr>
            <p:cNvCxnSpPr>
              <a:cxnSpLocks/>
            </p:cNvCxnSpPr>
            <p:nvPr/>
          </p:nvCxnSpPr>
          <p:spPr>
            <a:xfrm>
              <a:off x="4891266" y="3217713"/>
              <a:ext cx="94970"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A76B49-922E-2E46-B14B-FE1F06957190}"/>
                </a:ext>
              </a:extLst>
            </p:cNvPr>
            <p:cNvCxnSpPr>
              <a:cxnSpLocks/>
            </p:cNvCxnSpPr>
            <p:nvPr/>
          </p:nvCxnSpPr>
          <p:spPr>
            <a:xfrm flipV="1">
              <a:off x="1841497" y="3217713"/>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4126C-B39E-4D44-A76B-F3D73152669E}"/>
                </a:ext>
              </a:extLst>
            </p:cNvPr>
            <p:cNvCxnSpPr>
              <a:cxnSpLocks/>
            </p:cNvCxnSpPr>
            <p:nvPr/>
          </p:nvCxnSpPr>
          <p:spPr>
            <a:xfrm flipV="1">
              <a:off x="1841497" y="3320008"/>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FE84BF-F295-7C4D-84BA-02C8825CE8FC}"/>
                </a:ext>
              </a:extLst>
            </p:cNvPr>
            <p:cNvCxnSpPr>
              <a:cxnSpLocks/>
            </p:cNvCxnSpPr>
            <p:nvPr/>
          </p:nvCxnSpPr>
          <p:spPr>
            <a:xfrm flipV="1">
              <a:off x="1841497" y="3419227"/>
              <a:ext cx="141376" cy="863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27430EC-BAFF-A448-A3FD-C29235549B38}"/>
                  </a:ext>
                </a:extLst>
              </p:cNvPr>
              <p:cNvSpPr/>
              <p:nvPr/>
            </p:nvSpPr>
            <p:spPr>
              <a:xfrm>
                <a:off x="9225701" y="5008945"/>
                <a:ext cx="2842951" cy="1477328"/>
              </a:xfrm>
              <a:prstGeom prst="rect">
                <a:avLst/>
              </a:prstGeom>
              <a:ln>
                <a:solidFill>
                  <a:schemeClr val="bg1"/>
                </a:solidFill>
              </a:ln>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h</m:t>
                    </m:r>
                  </m:oMath>
                </a14:m>
                <a:r>
                  <a:rPr lang="en-US" dirty="0">
                    <a:ea typeface="Cambria Math" panose="02040503050406030204" pitchFamily="18" charset="0"/>
                  </a:rPr>
                  <a:t>: Maximum deflection</a:t>
                </a:r>
              </a:p>
              <a:p>
                <a14:m>
                  <m:oMath xmlns:m="http://schemas.openxmlformats.org/officeDocument/2006/math">
                    <m:r>
                      <a:rPr lang="en-US" i="1" smtClean="0">
                        <a:latin typeface="Cambria Math" panose="02040503050406030204" pitchFamily="18" charset="0"/>
                        <a:ea typeface="Cambria Math" panose="02040503050406030204" pitchFamily="18" charset="0"/>
                      </a:rPr>
                      <m:t>𝐸</m:t>
                    </m:r>
                  </m:oMath>
                </a14:m>
                <a:r>
                  <a:rPr lang="en-US" dirty="0"/>
                  <a:t>: Elastic modulus </a:t>
                </a:r>
              </a:p>
              <a:p>
                <a14:m>
                  <m:oMath xmlns:m="http://schemas.openxmlformats.org/officeDocument/2006/math">
                    <m:r>
                      <a:rPr lang="en-US" i="1">
                        <a:latin typeface="Cambria Math" panose="02040503050406030204" pitchFamily="18" charset="0"/>
                        <a:ea typeface="Cambria Math" panose="02040503050406030204" pitchFamily="18" charset="0"/>
                      </a:rPr>
                      <m:t>𝜈</m:t>
                    </m:r>
                  </m:oMath>
                </a14:m>
                <a:r>
                  <a:rPr lang="en-US" dirty="0"/>
                  <a:t>: Poisson’s ratio</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ea typeface="Cambria Math" panose="02040503050406030204" pitchFamily="18" charset="0"/>
                          </a:rPr>
                          <m:t>𝑖</m:t>
                        </m:r>
                      </m:sub>
                    </m:sSub>
                  </m:oMath>
                </a14:m>
                <a:r>
                  <a:rPr lang="en-US" dirty="0"/>
                  <a:t>: Initial strain</a:t>
                </a:r>
              </a:p>
              <a:p>
                <a14:m>
                  <m:oMath xmlns:m="http://schemas.openxmlformats.org/officeDocument/2006/math">
                    <m:r>
                      <a:rPr lang="en-US" i="1">
                        <a:latin typeface="Cambria Math" panose="02040503050406030204" pitchFamily="18" charset="0"/>
                        <a:ea typeface="Cambria Math" panose="02040503050406030204" pitchFamily="18" charset="0"/>
                      </a:rPr>
                      <m:t>𝑡</m:t>
                    </m:r>
                  </m:oMath>
                </a14:m>
                <a:r>
                  <a:rPr lang="en-US" dirty="0"/>
                  <a:t>: Thickness </a:t>
                </a:r>
                <a:endParaRPr lang="en-US" i="1" dirty="0">
                  <a:latin typeface="Cambria Math" panose="02040503050406030204" pitchFamily="18" charset="0"/>
                  <a:ea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127430EC-BAFF-A448-A3FD-C29235549B38}"/>
                  </a:ext>
                </a:extLst>
              </p:cNvPr>
              <p:cNvSpPr>
                <a:spLocks noRot="1" noChangeAspect="1" noMove="1" noResize="1" noEditPoints="1" noAdjustHandles="1" noChangeArrowheads="1" noChangeShapeType="1" noTextEdit="1"/>
              </p:cNvSpPr>
              <p:nvPr/>
            </p:nvSpPr>
            <p:spPr>
              <a:xfrm>
                <a:off x="9225701" y="5008945"/>
                <a:ext cx="2842951" cy="1477328"/>
              </a:xfrm>
              <a:prstGeom prst="rect">
                <a:avLst/>
              </a:prstGeom>
              <a:blipFill>
                <a:blip r:embed="rId3"/>
                <a:stretch>
                  <a:fillRect t="-1695" b="-508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EC38D86-4F09-6142-9A7A-4F9BDAA09CBE}"/>
                  </a:ext>
                </a:extLst>
              </p:cNvPr>
              <p:cNvSpPr txBox="1"/>
              <p:nvPr/>
            </p:nvSpPr>
            <p:spPr>
              <a:xfrm>
                <a:off x="90226" y="4926711"/>
                <a:ext cx="4216731" cy="1787092"/>
              </a:xfrm>
              <a:prstGeom prst="rect">
                <a:avLst/>
              </a:prstGeom>
              <a:noFill/>
            </p:spPr>
            <p:txBody>
              <a:bodyPr wrap="square" rtlCol="0">
                <a:spAutoFit/>
              </a:bodyPr>
              <a:lstStyle/>
              <a:p>
                <a:r>
                  <a:rPr lang="en-US" dirty="0"/>
                  <a:t>Small membrane deflection</a:t>
                </a:r>
                <a:r>
                  <a:rPr lang="en-US" baseline="30000" dirty="0"/>
                  <a:t> [1]</a:t>
                </a:r>
                <a:r>
                  <a:rPr lang="en-US" dirty="0"/>
                  <a:t> (h &lt; t/5) </a:t>
                </a:r>
              </a:p>
              <a:p>
                <a:pPr lvl="1"/>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0.1875</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𝜈</m:t>
                                  </m:r>
                                </m:e>
                                <m:sup>
                                  <m:r>
                                    <a:rPr lang="en-US" sz="2000" i="1">
                                      <a:latin typeface="Cambria Math" panose="02040503050406030204" pitchFamily="18" charset="0"/>
                                      <a:ea typeface="Cambria Math" panose="02040503050406030204" pitchFamily="18" charset="0"/>
                                    </a:rPr>
                                    <m:t>2</m:t>
                                  </m:r>
                                </m:sup>
                              </m:sSup>
                            </m:e>
                          </m:d>
                        </m:num>
                        <m:den>
                          <m:r>
                            <a:rPr lang="en-US" sz="2000" b="0" i="1" smtClean="0">
                              <a:latin typeface="Cambria Math" panose="02040503050406030204" pitchFamily="18" charset="0"/>
                              <a:ea typeface="Cambria Math" panose="02040503050406030204" pitchFamily="18" charset="0"/>
                            </a:rPr>
                            <m:t>𝐸</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3</m:t>
                              </m:r>
                            </m:sup>
                          </m:sSup>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oMath>
                  </m:oMathPara>
                </a14:m>
                <a:endParaRPr lang="en-US" sz="2000" b="0" dirty="0">
                  <a:latin typeface="Cambria Math" panose="02040503050406030204" pitchFamily="18" charset="0"/>
                  <a:ea typeface="Cambria Math" panose="02040503050406030204" pitchFamily="18" charset="0"/>
                </a:endParaRPr>
              </a:p>
              <a:p>
                <a:endParaRPr lang="en-US" sz="1600" dirty="0"/>
              </a:p>
              <a:p>
                <a:endParaRPr lang="en-US" dirty="0"/>
              </a:p>
              <a:p>
                <a:endParaRPr lang="en-US" dirty="0"/>
              </a:p>
            </p:txBody>
          </p:sp>
        </mc:Choice>
        <mc:Fallback xmlns="">
          <p:sp>
            <p:nvSpPr>
              <p:cNvPr id="3" name="TextBox 2">
                <a:extLst>
                  <a:ext uri="{FF2B5EF4-FFF2-40B4-BE49-F238E27FC236}">
                    <a16:creationId xmlns:a16="http://schemas.microsoft.com/office/drawing/2014/main" id="{DEC38D86-4F09-6142-9A7A-4F9BDAA09CBE}"/>
                  </a:ext>
                </a:extLst>
              </p:cNvPr>
              <p:cNvSpPr txBox="1">
                <a:spLocks noRot="1" noChangeAspect="1" noMove="1" noResize="1" noEditPoints="1" noAdjustHandles="1" noChangeArrowheads="1" noChangeShapeType="1" noTextEdit="1"/>
              </p:cNvSpPr>
              <p:nvPr/>
            </p:nvSpPr>
            <p:spPr>
              <a:xfrm>
                <a:off x="90226" y="4926711"/>
                <a:ext cx="4216731" cy="1787092"/>
              </a:xfrm>
              <a:prstGeom prst="rect">
                <a:avLst/>
              </a:prstGeom>
              <a:blipFill>
                <a:blip r:embed="rId4"/>
                <a:stretch>
                  <a:fillRect l="-1301" t="-1706"/>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14C08EF4-FAB3-8F40-B46F-8E74B61D602A}"/>
              </a:ext>
            </a:extLst>
          </p:cNvPr>
          <p:cNvSpPr/>
          <p:nvPr/>
        </p:nvSpPr>
        <p:spPr>
          <a:xfrm rot="16200000">
            <a:off x="1754184" y="5113993"/>
            <a:ext cx="442913" cy="1658571"/>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9CFA1-6B21-B441-B917-9BACBDA6A0E2}"/>
                  </a:ext>
                </a:extLst>
              </p:cNvPr>
              <p:cNvSpPr txBox="1"/>
              <p:nvPr/>
            </p:nvSpPr>
            <p:spPr>
              <a:xfrm>
                <a:off x="1891637" y="6225500"/>
                <a:ext cx="119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oMath>
                  </m:oMathPara>
                </a14:m>
                <a:endParaRPr lang="en-US" dirty="0"/>
              </a:p>
            </p:txBody>
          </p:sp>
        </mc:Choice>
        <mc:Fallback xmlns="">
          <p:sp>
            <p:nvSpPr>
              <p:cNvPr id="9" name="TextBox 8">
                <a:extLst>
                  <a:ext uri="{FF2B5EF4-FFF2-40B4-BE49-F238E27FC236}">
                    <a16:creationId xmlns:a16="http://schemas.microsoft.com/office/drawing/2014/main" id="{AB69CFA1-6B21-B441-B917-9BACBDA6A0E2}"/>
                  </a:ext>
                </a:extLst>
              </p:cNvPr>
              <p:cNvSpPr txBox="1">
                <a:spLocks noRot="1" noChangeAspect="1" noMove="1" noResize="1" noEditPoints="1" noAdjustHandles="1" noChangeArrowheads="1" noChangeShapeType="1" noTextEdit="1"/>
              </p:cNvSpPr>
              <p:nvPr/>
            </p:nvSpPr>
            <p:spPr>
              <a:xfrm>
                <a:off x="1891637" y="6225500"/>
                <a:ext cx="119628" cy="276999"/>
              </a:xfrm>
              <a:prstGeom prst="rect">
                <a:avLst/>
              </a:prstGeom>
              <a:blipFill>
                <a:blip r:embed="rId5"/>
                <a:stretch>
                  <a:fillRect l="-90000" t="-2174" r="-12500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8D4799D-1783-384E-BDD8-7D80E6386BBE}"/>
                  </a:ext>
                </a:extLst>
              </p:cNvPr>
              <p:cNvSpPr txBox="1"/>
              <p:nvPr/>
            </p:nvSpPr>
            <p:spPr>
              <a:xfrm>
                <a:off x="4017668" y="4919473"/>
                <a:ext cx="6299858" cy="1303434"/>
              </a:xfrm>
              <a:prstGeom prst="rect">
                <a:avLst/>
              </a:prstGeom>
              <a:noFill/>
            </p:spPr>
            <p:txBody>
              <a:bodyPr wrap="square">
                <a:spAutoFit/>
              </a:bodyPr>
              <a:lstStyle/>
              <a:p>
                <a:r>
                  <a:rPr lang="en-US" dirty="0"/>
                  <a:t>Large membrane deflection</a:t>
                </a:r>
                <a:r>
                  <a:rPr lang="en-US" baseline="30000" dirty="0"/>
                  <a:t>1</a:t>
                </a:r>
                <a:r>
                  <a:rPr lang="en-US" dirty="0"/>
                  <a:t> (t/5 &lt; h &lt;3t) </a:t>
                </a:r>
                <a:endParaRPr lang="en-US" sz="2000" b="0" i="1" dirty="0">
                  <a:latin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 </m:t>
                    </m:r>
                    <m:rad>
                      <m:radPr>
                        <m:ctrlPr>
                          <a:rPr lang="en-US" sz="2000" b="0" i="1" smtClean="0">
                            <a:latin typeface="Cambria Math" panose="02040503050406030204" pitchFamily="18" charset="0"/>
                          </a:rPr>
                        </m:ctrlPr>
                      </m:radPr>
                      <m:deg>
                        <m:r>
                          <m:rPr>
                            <m:brk m:alnAt="7"/>
                          </m:rPr>
                          <a:rPr lang="en-US" sz="2000" b="0" i="1" smtClean="0">
                            <a:latin typeface="Cambria Math" panose="02040503050406030204" pitchFamily="18" charset="0"/>
                          </a:rPr>
                          <m:t>3</m:t>
                        </m:r>
                      </m:deg>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𝛽</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e>
                    </m:rad>
                    <m:r>
                      <a:rPr lang="en-US" sz="2000" b="0" i="1" smtClean="0">
                        <a:latin typeface="Cambria Math" panose="02040503050406030204" pitchFamily="18" charset="0"/>
                      </a:rPr>
                      <m:t>+</m:t>
                    </m:r>
                    <m:rad>
                      <m:radPr>
                        <m:ctrlPr>
                          <a:rPr lang="en-US" sz="2000" i="1">
                            <a:latin typeface="Cambria Math" panose="02040503050406030204" pitchFamily="18" charset="0"/>
                          </a:rPr>
                        </m:ctrlPr>
                      </m:radPr>
                      <m:deg>
                        <m:r>
                          <m:rPr>
                            <m:brk m:alnAt="7"/>
                          </m:rPr>
                          <a:rPr lang="en-US" sz="2000" i="1">
                            <a:latin typeface="Cambria Math" panose="02040503050406030204" pitchFamily="18" charset="0"/>
                          </a:rPr>
                          <m:t>3</m:t>
                        </m:r>
                      </m:deg>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e>
                    </m:rad>
                  </m:oMath>
                </a14:m>
                <a:r>
                  <a:rPr lang="en-US" sz="1600" dirty="0"/>
                  <a:t>.     </a:t>
                </a:r>
                <a:endParaRPr lang="en-US" sz="1600" i="1" dirty="0">
                  <a:latin typeface="Cambria Math" panose="02040503050406030204" pitchFamily="18" charset="0"/>
                  <a:ea typeface="Cambria Math" panose="02040503050406030204" pitchFamily="18" charset="0"/>
                </a:endParaRPr>
              </a:p>
              <a:p>
                <a14:m>
                  <m:oMath xmlns:m="http://schemas.openxmlformats.org/officeDocument/2006/math">
                    <m:r>
                      <a:rPr lang="en-US" sz="2000" b="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e>
                    </m:d>
                  </m:oMath>
                </a14:m>
                <a:r>
                  <a:rPr lang="en-US" sz="2000" dirty="0"/>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𝜈</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e>
                    </m:d>
                  </m:oMath>
                </a14:m>
                <a:r>
                  <a:rPr lang="en-US" dirty="0"/>
                  <a:t> </a:t>
                </a:r>
              </a:p>
            </p:txBody>
          </p:sp>
        </mc:Choice>
        <mc:Fallback xmlns="">
          <p:sp>
            <p:nvSpPr>
              <p:cNvPr id="38" name="TextBox 37">
                <a:extLst>
                  <a:ext uri="{FF2B5EF4-FFF2-40B4-BE49-F238E27FC236}">
                    <a16:creationId xmlns:a16="http://schemas.microsoft.com/office/drawing/2014/main" id="{08D4799D-1783-384E-BDD8-7D80E6386BBE}"/>
                  </a:ext>
                </a:extLst>
              </p:cNvPr>
              <p:cNvSpPr txBox="1">
                <a:spLocks noRot="1" noChangeAspect="1" noMove="1" noResize="1" noEditPoints="1" noAdjustHandles="1" noChangeArrowheads="1" noChangeShapeType="1" noTextEdit="1"/>
              </p:cNvSpPr>
              <p:nvPr/>
            </p:nvSpPr>
            <p:spPr>
              <a:xfrm>
                <a:off x="4017668" y="4919473"/>
                <a:ext cx="6299858" cy="1303434"/>
              </a:xfrm>
              <a:prstGeom prst="rect">
                <a:avLst/>
              </a:prstGeom>
              <a:blipFill>
                <a:blip r:embed="rId6"/>
                <a:stretch>
                  <a:fillRect l="-774" t="-2336" b="-7477"/>
                </a:stretch>
              </a:blipFill>
            </p:spPr>
            <p:txBody>
              <a:bodyPr/>
              <a:lstStyle/>
              <a:p>
                <a:r>
                  <a:rPr lang="en-US">
                    <a:noFill/>
                  </a:rPr>
                  <a:t> </a:t>
                </a:r>
              </a:p>
            </p:txBody>
          </p:sp>
        </mc:Fallback>
      </mc:AlternateContent>
      <p:pic>
        <p:nvPicPr>
          <p:cNvPr id="33" name="Picture 32" descr="Chart, scatter chart&#10;&#10;Description automatically generated">
            <a:extLst>
              <a:ext uri="{FF2B5EF4-FFF2-40B4-BE49-F238E27FC236}">
                <a16:creationId xmlns:a16="http://schemas.microsoft.com/office/drawing/2014/main" id="{F181103D-DE17-E349-BD80-EB9B8BB42B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31136" y="1269075"/>
            <a:ext cx="4665955" cy="3499467"/>
          </a:xfrm>
          <a:prstGeom prst="rect">
            <a:avLst/>
          </a:prstGeom>
        </p:spPr>
      </p:pic>
      <p:pic>
        <p:nvPicPr>
          <p:cNvPr id="37" name="Picture 36" descr="Chart, scatter chart&#10;&#10;Description automatically generated">
            <a:extLst>
              <a:ext uri="{FF2B5EF4-FFF2-40B4-BE49-F238E27FC236}">
                <a16:creationId xmlns:a16="http://schemas.microsoft.com/office/drawing/2014/main" id="{AF5BEB15-0158-E841-ABC5-227F2A09AD9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78573" y="1306163"/>
            <a:ext cx="4665955" cy="3499466"/>
          </a:xfrm>
          <a:prstGeom prst="rect">
            <a:avLst/>
          </a:prstGeom>
        </p:spPr>
      </p:pic>
      <p:sp>
        <p:nvSpPr>
          <p:cNvPr id="5" name="TextBox 4">
            <a:extLst>
              <a:ext uri="{FF2B5EF4-FFF2-40B4-BE49-F238E27FC236}">
                <a16:creationId xmlns:a16="http://schemas.microsoft.com/office/drawing/2014/main" id="{BE90791D-451D-4B5A-A785-25ACDE0EAF7F}"/>
              </a:ext>
            </a:extLst>
          </p:cNvPr>
          <p:cNvSpPr txBox="1"/>
          <p:nvPr/>
        </p:nvSpPr>
        <p:spPr>
          <a:xfrm>
            <a:off x="6578656" y="1110906"/>
            <a:ext cx="2577244" cy="369332"/>
          </a:xfrm>
          <a:prstGeom prst="rect">
            <a:avLst/>
          </a:prstGeom>
          <a:noFill/>
        </p:spPr>
        <p:txBody>
          <a:bodyPr wrap="none" rtlCol="0">
            <a:spAutoFit/>
          </a:bodyPr>
          <a:lstStyle/>
          <a:p>
            <a:r>
              <a:rPr lang="en-US" b="1" dirty="0"/>
              <a:t>High thread count cotton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C56821-CED8-284A-92DD-1B72B49E3F68}"/>
                  </a:ext>
                </a:extLst>
              </p:cNvPr>
              <p:cNvSpPr txBox="1"/>
              <p:nvPr/>
            </p:nvSpPr>
            <p:spPr>
              <a:xfrm>
                <a:off x="9583771" y="3437281"/>
                <a:ext cx="2056627" cy="830997"/>
              </a:xfrm>
              <a:prstGeom prst="rect">
                <a:avLst/>
              </a:prstGeom>
              <a:noFill/>
            </p:spPr>
            <p:txBody>
              <a:bodyPr wrap="square" rtlCol="0">
                <a:spAutoFit/>
              </a:bodyPr>
              <a:lstStyle/>
              <a:p>
                <a14:m>
                  <m:oMath xmlns:m="http://schemas.openxmlformats.org/officeDocument/2006/math">
                    <m:r>
                      <a:rPr lang="en-US" sz="1600" b="0" i="1" smtClean="0">
                        <a:solidFill>
                          <a:srgbClr val="FF2600"/>
                        </a:solidFill>
                        <a:latin typeface="Cambria Math" panose="02040503050406030204" pitchFamily="18" charset="0"/>
                        <a:ea typeface="Cambria Math" panose="02040503050406030204" pitchFamily="18" charset="0"/>
                      </a:rPr>
                      <m:t>1/</m:t>
                    </m:r>
                    <m:r>
                      <a:rPr lang="en-US" sz="1600" i="1" smtClean="0">
                        <a:solidFill>
                          <a:srgbClr val="FF2600"/>
                        </a:solidFill>
                        <a:latin typeface="Cambria Math" panose="02040503050406030204" pitchFamily="18" charset="0"/>
                        <a:ea typeface="Cambria Math" panose="02040503050406030204" pitchFamily="18" charset="0"/>
                      </a:rPr>
                      <m:t>𝜓</m:t>
                    </m:r>
                  </m:oMath>
                </a14:m>
                <a:r>
                  <a:rPr lang="en-US" sz="1600" dirty="0">
                    <a:solidFill>
                      <a:srgbClr val="FF2600"/>
                    </a:solidFill>
                  </a:rPr>
                  <a:t> = 0.036</a:t>
                </a:r>
                <a:r>
                  <a:rPr lang="en-US" sz="1600" dirty="0">
                    <a:solidFill>
                      <a:srgbClr val="BE2E0E"/>
                    </a:solidFill>
                  </a:rPr>
                  <a:t> </a:t>
                </a:r>
                <a:r>
                  <a:rPr lang="en-US" sz="1600" dirty="0">
                    <a:solidFill>
                      <a:srgbClr val="FF2600"/>
                    </a:solidFill>
                  </a:rPr>
                  <a:t>m</a:t>
                </a:r>
                <a:r>
                  <a:rPr lang="en-US" sz="1600" baseline="30000" dirty="0">
                    <a:solidFill>
                      <a:srgbClr val="FF2600"/>
                    </a:solidFill>
                  </a:rPr>
                  <a:t>3</a:t>
                </a:r>
                <a:r>
                  <a:rPr lang="en-US" sz="1600" dirty="0">
                    <a:solidFill>
                      <a:srgbClr val="FF2600"/>
                    </a:solidFill>
                  </a:rPr>
                  <a:t>.Pa</a:t>
                </a:r>
              </a:p>
              <a:p>
                <a:endParaRPr lang="en-US" sz="1600" dirty="0"/>
              </a:p>
              <a:p>
                <a:endParaRPr lang="en-US" sz="1600" dirty="0"/>
              </a:p>
            </p:txBody>
          </p:sp>
        </mc:Choice>
        <mc:Fallback xmlns="">
          <p:sp>
            <p:nvSpPr>
              <p:cNvPr id="10" name="TextBox 9">
                <a:extLst>
                  <a:ext uri="{FF2B5EF4-FFF2-40B4-BE49-F238E27FC236}">
                    <a16:creationId xmlns:a16="http://schemas.microsoft.com/office/drawing/2014/main" id="{99C56821-CED8-284A-92DD-1B72B49E3F68}"/>
                  </a:ext>
                </a:extLst>
              </p:cNvPr>
              <p:cNvSpPr txBox="1">
                <a:spLocks noRot="1" noChangeAspect="1" noMove="1" noResize="1" noEditPoints="1" noAdjustHandles="1" noChangeArrowheads="1" noChangeShapeType="1" noTextEdit="1"/>
              </p:cNvSpPr>
              <p:nvPr/>
            </p:nvSpPr>
            <p:spPr>
              <a:xfrm>
                <a:off x="9583771" y="3437281"/>
                <a:ext cx="2056627" cy="830997"/>
              </a:xfrm>
              <a:prstGeom prst="rect">
                <a:avLst/>
              </a:prstGeom>
              <a:blipFill>
                <a:blip r:embed="rId9"/>
                <a:stretch>
                  <a:fillRect t="-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3A16986-5BCD-C24A-ABD7-7EEEFC3625CB}"/>
                  </a:ext>
                </a:extLst>
              </p:cNvPr>
              <p:cNvSpPr txBox="1"/>
              <p:nvPr/>
            </p:nvSpPr>
            <p:spPr>
              <a:xfrm>
                <a:off x="10087901" y="2332134"/>
                <a:ext cx="2056627" cy="830997"/>
              </a:xfrm>
              <a:prstGeom prst="rect">
                <a:avLst/>
              </a:prstGeom>
              <a:noFill/>
            </p:spPr>
            <p:txBody>
              <a:bodyPr wrap="square" rtlCol="0">
                <a:spAutoFit/>
              </a:bodyPr>
              <a:lstStyle/>
              <a:p>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1/</m:t>
                    </m:r>
                    <m:r>
                      <a:rPr lang="en-US" sz="1600" i="1" smtClean="0">
                        <a:solidFill>
                          <a:schemeClr val="tx1"/>
                        </a:solidFill>
                        <a:latin typeface="Cambria Math" panose="02040503050406030204" pitchFamily="18" charset="0"/>
                        <a:ea typeface="Cambria Math" panose="02040503050406030204" pitchFamily="18" charset="0"/>
                      </a:rPr>
                      <m:t>𝜓</m:t>
                    </m:r>
                  </m:oMath>
                </a14:m>
                <a:r>
                  <a:rPr lang="en-US" sz="1600" dirty="0">
                    <a:solidFill>
                      <a:schemeClr val="tx1"/>
                    </a:solidFill>
                  </a:rPr>
                  <a:t> = </a:t>
                </a:r>
                <a:r>
                  <a:rPr lang="en-US" sz="1600" dirty="0"/>
                  <a:t>0.008 </a:t>
                </a:r>
                <a:r>
                  <a:rPr lang="en-US" sz="1600" dirty="0">
                    <a:solidFill>
                      <a:schemeClr val="tx1"/>
                    </a:solidFill>
                  </a:rPr>
                  <a:t>m</a:t>
                </a:r>
                <a:r>
                  <a:rPr lang="en-US" sz="1600" baseline="30000" dirty="0">
                    <a:solidFill>
                      <a:schemeClr val="tx1"/>
                    </a:solidFill>
                  </a:rPr>
                  <a:t>3</a:t>
                </a:r>
                <a:r>
                  <a:rPr lang="en-US" sz="1600" dirty="0">
                    <a:solidFill>
                      <a:schemeClr val="tx1"/>
                    </a:solidFill>
                  </a:rPr>
                  <a:t>.Pa</a:t>
                </a:r>
              </a:p>
              <a:p>
                <a:endParaRPr lang="en-US" sz="1600" dirty="0"/>
              </a:p>
              <a:p>
                <a:endParaRPr lang="en-US" sz="1600" dirty="0"/>
              </a:p>
            </p:txBody>
          </p:sp>
        </mc:Choice>
        <mc:Fallback xmlns="">
          <p:sp>
            <p:nvSpPr>
              <p:cNvPr id="40" name="TextBox 39">
                <a:extLst>
                  <a:ext uri="{FF2B5EF4-FFF2-40B4-BE49-F238E27FC236}">
                    <a16:creationId xmlns:a16="http://schemas.microsoft.com/office/drawing/2014/main" id="{E3A16986-5BCD-C24A-ABD7-7EEEFC3625CB}"/>
                  </a:ext>
                </a:extLst>
              </p:cNvPr>
              <p:cNvSpPr txBox="1">
                <a:spLocks noRot="1" noChangeAspect="1" noMove="1" noResize="1" noEditPoints="1" noAdjustHandles="1" noChangeArrowheads="1" noChangeShapeType="1" noTextEdit="1"/>
              </p:cNvSpPr>
              <p:nvPr/>
            </p:nvSpPr>
            <p:spPr>
              <a:xfrm>
                <a:off x="10087901" y="2332134"/>
                <a:ext cx="2056627" cy="830997"/>
              </a:xfrm>
              <a:prstGeom prst="rect">
                <a:avLst/>
              </a:prstGeom>
              <a:blipFill>
                <a:blip r:embed="rId10"/>
                <a:stretch>
                  <a:fillRect t="-220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9A7FE14-C90C-48AC-96DD-C22BA9DE1BEF}"/>
              </a:ext>
            </a:extLst>
          </p:cNvPr>
          <p:cNvSpPr txBox="1"/>
          <p:nvPr/>
        </p:nvSpPr>
        <p:spPr>
          <a:xfrm>
            <a:off x="369113" y="3288291"/>
            <a:ext cx="1784945" cy="646331"/>
          </a:xfrm>
          <a:prstGeom prst="rect">
            <a:avLst/>
          </a:prstGeom>
          <a:noFill/>
        </p:spPr>
        <p:txBody>
          <a:bodyPr wrap="square" rtlCol="0">
            <a:spAutoFit/>
          </a:bodyPr>
          <a:lstStyle/>
          <a:p>
            <a:r>
              <a:rPr lang="en-US" dirty="0"/>
              <a:t>h : Deflection</a:t>
            </a:r>
          </a:p>
          <a:p>
            <a:r>
              <a:rPr lang="en-US" dirty="0"/>
              <a:t>R : radius </a:t>
            </a:r>
          </a:p>
        </p:txBody>
      </p:sp>
    </p:spTree>
    <p:extLst>
      <p:ext uri="{BB962C8B-B14F-4D97-AF65-F5344CB8AC3E}">
        <p14:creationId xmlns:p14="http://schemas.microsoft.com/office/powerpoint/2010/main" val="3381343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ABF56-6268-41D5-ACBD-D78A55FCD8A2}"/>
              </a:ext>
            </a:extLst>
          </p:cNvPr>
          <p:cNvSpPr>
            <a:spLocks noGrp="1"/>
          </p:cNvSpPr>
          <p:nvPr>
            <p:ph type="sldNum" sz="quarter" idx="12"/>
          </p:nvPr>
        </p:nvSpPr>
        <p:spPr/>
        <p:txBody>
          <a:bodyPr/>
          <a:lstStyle/>
          <a:p>
            <a:fld id="{C35817E2-E966-084E-8858-34F07F2CB565}" type="slidenum">
              <a:rPr lang="en-US" smtClean="0"/>
              <a:t>41</a:t>
            </a:fld>
            <a:endParaRPr lang="en-US"/>
          </a:p>
        </p:txBody>
      </p:sp>
      <p:sp>
        <p:nvSpPr>
          <p:cNvPr id="5" name="TextBox 4">
            <a:extLst>
              <a:ext uri="{FF2B5EF4-FFF2-40B4-BE49-F238E27FC236}">
                <a16:creationId xmlns:a16="http://schemas.microsoft.com/office/drawing/2014/main" id="{CF437CEA-9958-8346-AF7E-801F65390677}"/>
              </a:ext>
            </a:extLst>
          </p:cNvPr>
          <p:cNvSpPr txBox="1"/>
          <p:nvPr/>
        </p:nvSpPr>
        <p:spPr>
          <a:xfrm>
            <a:off x="576072" y="493776"/>
            <a:ext cx="9220200" cy="707886"/>
          </a:xfrm>
          <a:prstGeom prst="rect">
            <a:avLst/>
          </a:prstGeom>
          <a:noFill/>
        </p:spPr>
        <p:txBody>
          <a:bodyPr wrap="square" rtlCol="0">
            <a:spAutoFit/>
          </a:bodyPr>
          <a:lstStyle/>
          <a:p>
            <a:r>
              <a:rPr lang="en-US" sz="4000" dirty="0">
                <a:solidFill>
                  <a:schemeClr val="accent1"/>
                </a:solidFill>
              </a:rPr>
              <a:t>Structural property of mask materials</a:t>
            </a:r>
          </a:p>
        </p:txBody>
      </p:sp>
      <p:grpSp>
        <p:nvGrpSpPr>
          <p:cNvPr id="6" name="Group 5">
            <a:extLst>
              <a:ext uri="{FF2B5EF4-FFF2-40B4-BE49-F238E27FC236}">
                <a16:creationId xmlns:a16="http://schemas.microsoft.com/office/drawing/2014/main" id="{3B2FBD57-BFA0-D34D-A2A3-20E337D01724}"/>
              </a:ext>
            </a:extLst>
          </p:cNvPr>
          <p:cNvGrpSpPr/>
          <p:nvPr/>
        </p:nvGrpSpPr>
        <p:grpSpPr>
          <a:xfrm>
            <a:off x="8183777" y="2885460"/>
            <a:ext cx="4216731" cy="1787092"/>
            <a:chOff x="153388" y="4941502"/>
            <a:chExt cx="4216731" cy="178709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A6FF2A-8A2E-3548-8C48-31DDEA1F43B2}"/>
                    </a:ext>
                  </a:extLst>
                </p:cNvPr>
                <p:cNvSpPr txBox="1"/>
                <p:nvPr/>
              </p:nvSpPr>
              <p:spPr>
                <a:xfrm>
                  <a:off x="153388" y="4941502"/>
                  <a:ext cx="4216731" cy="1787092"/>
                </a:xfrm>
                <a:prstGeom prst="rect">
                  <a:avLst/>
                </a:prstGeom>
                <a:noFill/>
              </p:spPr>
              <p:txBody>
                <a:bodyPr wrap="square" rtlCol="0">
                  <a:spAutoFit/>
                </a:bodyPr>
                <a:lstStyle/>
                <a:p>
                  <a:r>
                    <a:rPr lang="en-US" dirty="0"/>
                    <a:t>Thin plate small deflection (h &lt; t/5), </a:t>
                  </a:r>
                </a:p>
                <a:p>
                  <a:pPr lvl="1"/>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0.1875</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𝜈</m:t>
                                    </m:r>
                                  </m:e>
                                  <m:sup>
                                    <m:r>
                                      <a:rPr lang="en-US" sz="2000" i="1">
                                        <a:latin typeface="Cambria Math" panose="02040503050406030204" pitchFamily="18" charset="0"/>
                                        <a:ea typeface="Cambria Math" panose="02040503050406030204" pitchFamily="18" charset="0"/>
                                      </a:rPr>
                                      <m:t>2</m:t>
                                    </m:r>
                                  </m:sup>
                                </m:sSup>
                              </m:e>
                            </m:d>
                          </m:num>
                          <m:den>
                            <m:r>
                              <a:rPr lang="en-US" sz="2000" b="0" i="1" smtClean="0">
                                <a:latin typeface="Cambria Math" panose="02040503050406030204" pitchFamily="18" charset="0"/>
                                <a:ea typeface="Cambria Math" panose="02040503050406030204" pitchFamily="18" charset="0"/>
                              </a:rPr>
                              <m:t>𝐸</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𝑡</m:t>
                                </m:r>
                              </m:e>
                              <m:sup>
                                <m:r>
                                  <a:rPr lang="en-US" sz="2000" b="0" i="1" smtClean="0">
                                    <a:latin typeface="Cambria Math" panose="02040503050406030204" pitchFamily="18" charset="0"/>
                                    <a:ea typeface="Cambria Math" panose="02040503050406030204" pitchFamily="18" charset="0"/>
                                  </a:rPr>
                                  <m:t>3</m:t>
                                </m:r>
                              </m:sup>
                            </m:sSup>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𝑅</m:t>
                            </m:r>
                          </m:e>
                          <m:sup>
                            <m:r>
                              <a:rPr lang="en-US" sz="2000" i="1">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oMath>
                    </m:oMathPara>
                  </a14:m>
                  <a:endParaRPr lang="en-US" sz="2000" b="0" dirty="0">
                    <a:latin typeface="Cambria Math" panose="02040503050406030204" pitchFamily="18" charset="0"/>
                    <a:ea typeface="Cambria Math" panose="02040503050406030204" pitchFamily="18" charset="0"/>
                  </a:endParaRPr>
                </a:p>
                <a:p>
                  <a:endParaRPr lang="en-US" sz="1600" dirty="0"/>
                </a:p>
                <a:p>
                  <a:endParaRPr lang="en-US" dirty="0"/>
                </a:p>
                <a:p>
                  <a:endParaRPr lang="en-US" dirty="0"/>
                </a:p>
              </p:txBody>
            </p:sp>
          </mc:Choice>
          <mc:Fallback xmlns="">
            <p:sp>
              <p:nvSpPr>
                <p:cNvPr id="7" name="TextBox 6">
                  <a:extLst>
                    <a:ext uri="{FF2B5EF4-FFF2-40B4-BE49-F238E27FC236}">
                      <a16:creationId xmlns:a16="http://schemas.microsoft.com/office/drawing/2014/main" id="{D6A6FF2A-8A2E-3548-8C48-31DDEA1F43B2}"/>
                    </a:ext>
                  </a:extLst>
                </p:cNvPr>
                <p:cNvSpPr txBox="1">
                  <a:spLocks noRot="1" noChangeAspect="1" noMove="1" noResize="1" noEditPoints="1" noAdjustHandles="1" noChangeArrowheads="1" noChangeShapeType="1" noTextEdit="1"/>
                </p:cNvSpPr>
                <p:nvPr/>
              </p:nvSpPr>
              <p:spPr>
                <a:xfrm>
                  <a:off x="153388" y="4941502"/>
                  <a:ext cx="4216731" cy="1787092"/>
                </a:xfrm>
                <a:prstGeom prst="rect">
                  <a:avLst/>
                </a:prstGeom>
                <a:blipFill>
                  <a:blip r:embed="rId2"/>
                  <a:stretch>
                    <a:fillRect l="-1201" t="-1418"/>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E1D0DBFD-1E9A-C24D-97CB-A7A238013EA6}"/>
                </a:ext>
              </a:extLst>
            </p:cNvPr>
            <p:cNvSpPr/>
            <p:nvPr/>
          </p:nvSpPr>
          <p:spPr>
            <a:xfrm rot="16200000">
              <a:off x="1823630" y="5160567"/>
              <a:ext cx="442913" cy="1658571"/>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D093AE-03E0-7345-B07F-2EDBB667DABB}"/>
                    </a:ext>
                  </a:extLst>
                </p:cNvPr>
                <p:cNvSpPr txBox="1"/>
                <p:nvPr/>
              </p:nvSpPr>
              <p:spPr>
                <a:xfrm>
                  <a:off x="1961083" y="6272074"/>
                  <a:ext cx="119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𝜓</m:t>
                        </m:r>
                      </m:oMath>
                    </m:oMathPara>
                  </a14:m>
                  <a:endParaRPr lang="en-US" dirty="0"/>
                </a:p>
              </p:txBody>
            </p:sp>
          </mc:Choice>
          <mc:Fallback xmlns="">
            <p:sp>
              <p:nvSpPr>
                <p:cNvPr id="9" name="TextBox 8">
                  <a:extLst>
                    <a:ext uri="{FF2B5EF4-FFF2-40B4-BE49-F238E27FC236}">
                      <a16:creationId xmlns:a16="http://schemas.microsoft.com/office/drawing/2014/main" id="{AB69CFA1-6B21-B441-B917-9BACBDA6A0E2}"/>
                    </a:ext>
                  </a:extLst>
                </p:cNvPr>
                <p:cNvSpPr txBox="1">
                  <a:spLocks noRot="1" noChangeAspect="1" noMove="1" noResize="1" noEditPoints="1" noAdjustHandles="1" noChangeArrowheads="1" noChangeShapeType="1" noTextEdit="1"/>
                </p:cNvSpPr>
                <p:nvPr/>
              </p:nvSpPr>
              <p:spPr>
                <a:xfrm>
                  <a:off x="1961083" y="6272074"/>
                  <a:ext cx="119628" cy="276999"/>
                </a:xfrm>
                <a:prstGeom prst="rect">
                  <a:avLst/>
                </a:prstGeom>
                <a:blipFill>
                  <a:blip r:embed="rId5"/>
                  <a:stretch>
                    <a:fillRect l="-72727" r="-100000" b="-30435"/>
                  </a:stretch>
                </a:blipFill>
              </p:spPr>
              <p:txBody>
                <a:bodyPr/>
                <a:lstStyle/>
                <a:p>
                  <a:r>
                    <a:rPr lang="en-US">
                      <a:noFill/>
                    </a:rPr>
                    <a:t> </a:t>
                  </a:r>
                </a:p>
              </p:txBody>
            </p:sp>
          </mc:Fallback>
        </mc:AlternateContent>
      </p:grpSp>
      <p:pic>
        <p:nvPicPr>
          <p:cNvPr id="10" name="Picture 9" descr="Chart, bar chart&#10;&#10;Description automatically generated">
            <a:extLst>
              <a:ext uri="{FF2B5EF4-FFF2-40B4-BE49-F238E27FC236}">
                <a16:creationId xmlns:a16="http://schemas.microsoft.com/office/drawing/2014/main" id="{E7BCF86E-A1CE-FD49-AD87-EB658A60559B}"/>
              </a:ext>
            </a:extLst>
          </p:cNvPr>
          <p:cNvPicPr>
            <a:picLocks noChangeAspect="1"/>
          </p:cNvPicPr>
          <p:nvPr/>
        </p:nvPicPr>
        <p:blipFill>
          <a:blip r:embed="rId6"/>
          <a:stretch>
            <a:fillRect/>
          </a:stretch>
        </p:blipFill>
        <p:spPr>
          <a:xfrm>
            <a:off x="967394" y="1201662"/>
            <a:ext cx="7112000" cy="5334000"/>
          </a:xfrm>
          <a:prstGeom prst="rect">
            <a:avLst/>
          </a:prstGeom>
        </p:spPr>
      </p:pic>
    </p:spTree>
    <p:extLst>
      <p:ext uri="{BB962C8B-B14F-4D97-AF65-F5344CB8AC3E}">
        <p14:creationId xmlns:p14="http://schemas.microsoft.com/office/powerpoint/2010/main" val="2652069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42</a:t>
            </a:fld>
            <a:endParaRPr lang="en-US"/>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86810" y="332330"/>
            <a:ext cx="11605190" cy="520536"/>
          </a:xfrm>
        </p:spPr>
        <p:txBody>
          <a:bodyPr>
            <a:normAutofit fontScale="90000"/>
          </a:bodyPr>
          <a:lstStyle/>
          <a:p>
            <a:r>
              <a:rPr lang="en-US" sz="4400" dirty="0">
                <a:solidFill>
                  <a:srgbClr val="0070C0"/>
                </a:solidFill>
                <a:latin typeface="+mn-lt"/>
              </a:rPr>
              <a:t>Summary</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4" y="957464"/>
            <a:ext cx="11092119" cy="5194197"/>
          </a:xfrm>
        </p:spPr>
        <p:txBody>
          <a:bodyPr/>
          <a:lstStyle/>
          <a:p>
            <a:pPr marL="285750" indent="-285750">
              <a:buFont typeface="Arial" panose="020B0604020202020204" pitchFamily="34" charset="0"/>
              <a:buChar char="•"/>
            </a:pPr>
            <a:r>
              <a:rPr lang="en-US" sz="2000" dirty="0"/>
              <a:t>Analyzed permeability coefficients under a range of flow velocities using Darcy’s Law </a:t>
            </a:r>
          </a:p>
          <a:p>
            <a:pPr marL="285750" indent="-285750">
              <a:buFont typeface="Arial" panose="020B0604020202020204" pitchFamily="34" charset="0"/>
              <a:buChar char="•"/>
            </a:pPr>
            <a:r>
              <a:rPr lang="en-US" sz="2000" dirty="0"/>
              <a:t>Found air permeability and its hyperbolic relationship to number of layers for various kinds of mask materials </a:t>
            </a:r>
          </a:p>
          <a:p>
            <a:pPr marL="285750" indent="-285750">
              <a:buFont typeface="Arial" panose="020B0604020202020204" pitchFamily="34" charset="0"/>
              <a:buChar char="•"/>
            </a:pPr>
            <a:r>
              <a:rPr lang="en-US" sz="2000" dirty="0"/>
              <a:t>Investigated structural property related to elastic modulus from the variation of mask material deflection with pressure change </a:t>
            </a:r>
            <a:endParaRPr lang="en-US" dirty="0"/>
          </a:p>
        </p:txBody>
      </p:sp>
      <p:sp>
        <p:nvSpPr>
          <p:cNvPr id="2" name="TextBox 1">
            <a:extLst>
              <a:ext uri="{FF2B5EF4-FFF2-40B4-BE49-F238E27FC236}">
                <a16:creationId xmlns:a16="http://schemas.microsoft.com/office/drawing/2014/main" id="{3D7C3263-F975-4CFD-84BB-2BC5ABCCDB4C}"/>
              </a:ext>
            </a:extLst>
          </p:cNvPr>
          <p:cNvSpPr txBox="1"/>
          <p:nvPr/>
        </p:nvSpPr>
        <p:spPr>
          <a:xfrm>
            <a:off x="578264" y="3243587"/>
            <a:ext cx="10021151" cy="3018775"/>
          </a:xfrm>
          <a:prstGeom prst="rect">
            <a:avLst/>
          </a:prstGeom>
          <a:noFill/>
        </p:spPr>
        <p:txBody>
          <a:bodyPr wrap="square" rtlCol="0">
            <a:spAutoFit/>
          </a:bodyPr>
          <a:lstStyle/>
          <a:p>
            <a:pPr marL="0" indent="0">
              <a:lnSpc>
                <a:spcPct val="90000"/>
              </a:lnSpc>
              <a:spcBef>
                <a:spcPts val="1000"/>
              </a:spcBef>
              <a:buFont typeface="Arial" panose="020B0604020202020204" pitchFamily="34" charset="0"/>
              <a:buNone/>
            </a:pPr>
            <a:r>
              <a:rPr lang="en-US" sz="2800" dirty="0">
                <a:solidFill>
                  <a:srgbClr val="0070C0"/>
                </a:solidFill>
              </a:rPr>
              <a:t>Future Work</a:t>
            </a:r>
          </a:p>
          <a:p>
            <a:pPr marL="285750" indent="-285750">
              <a:lnSpc>
                <a:spcPct val="90000"/>
              </a:lnSpc>
              <a:spcBef>
                <a:spcPts val="1000"/>
              </a:spcBef>
              <a:buFont typeface="Arial" panose="020B0604020202020204" pitchFamily="34" charset="0"/>
              <a:buChar char="•"/>
            </a:pPr>
            <a:r>
              <a:rPr lang="en-US" sz="2000" dirty="0"/>
              <a:t>Effects of humidity, higher velocity, and unsteadiness (transient) on material and mechanical properties</a:t>
            </a:r>
          </a:p>
          <a:p>
            <a:pPr marL="285750" indent="-285750">
              <a:lnSpc>
                <a:spcPct val="90000"/>
              </a:lnSpc>
              <a:spcBef>
                <a:spcPts val="1000"/>
              </a:spcBef>
              <a:buFont typeface="Arial" panose="020B0604020202020204" pitchFamily="34" charset="0"/>
              <a:buChar char="•"/>
            </a:pPr>
            <a:r>
              <a:rPr lang="en-US" sz="2000" dirty="0"/>
              <a:t>Flow visualization to investigate flow through mask and gaps</a:t>
            </a:r>
          </a:p>
          <a:p>
            <a:pPr marL="285750" indent="-285750">
              <a:lnSpc>
                <a:spcPct val="90000"/>
              </a:lnSpc>
              <a:spcBef>
                <a:spcPts val="1000"/>
              </a:spcBef>
              <a:buFont typeface="Arial" panose="020B0604020202020204" pitchFamily="34" charset="0"/>
              <a:buChar char="•"/>
            </a:pPr>
            <a:endParaRPr lang="en-US" sz="900" dirty="0"/>
          </a:p>
          <a:p>
            <a:pPr>
              <a:lnSpc>
                <a:spcPct val="90000"/>
              </a:lnSpc>
              <a:spcBef>
                <a:spcPts val="1000"/>
              </a:spcBef>
            </a:pPr>
            <a:r>
              <a:rPr lang="en-US" sz="2800" dirty="0">
                <a:solidFill>
                  <a:srgbClr val="0070C0"/>
                </a:solidFill>
              </a:rPr>
              <a:t>Acknowledgments</a:t>
            </a:r>
          </a:p>
          <a:p>
            <a:pPr marL="342900" indent="-342900">
              <a:lnSpc>
                <a:spcPct val="90000"/>
              </a:lnSpc>
              <a:spcBef>
                <a:spcPts val="1000"/>
              </a:spcBef>
              <a:buFont typeface="Arial" panose="020B0604020202020204" pitchFamily="34" charset="0"/>
              <a:buChar char="•"/>
            </a:pPr>
            <a:r>
              <a:rPr lang="en-US" sz="2000" dirty="0"/>
              <a:t>Thanks to the sponsor, National Science Foundation, and Ben Lyons (Brown University), Prof. </a:t>
            </a:r>
            <a:r>
              <a:rPr lang="en-US" sz="2000" dirty="0" err="1"/>
              <a:t>Kourosh</a:t>
            </a:r>
            <a:r>
              <a:rPr lang="en-US" sz="2000" dirty="0"/>
              <a:t> </a:t>
            </a:r>
            <a:r>
              <a:rPr lang="en-US" sz="2000" dirty="0" err="1"/>
              <a:t>Shoele</a:t>
            </a:r>
            <a:r>
              <a:rPr lang="en-US" sz="2000" dirty="0"/>
              <a:t> (FSU) and Prof. Rajat Mittal (JHU)</a:t>
            </a:r>
          </a:p>
        </p:txBody>
      </p:sp>
      <p:pic>
        <p:nvPicPr>
          <p:cNvPr id="8" name="Picture 2" descr="NSF Logo | NSF - National Science Foundation">
            <a:extLst>
              <a:ext uri="{FF2B5EF4-FFF2-40B4-BE49-F238E27FC236}">
                <a16:creationId xmlns:a16="http://schemas.microsoft.com/office/drawing/2014/main" id="{D01F1D1F-3D1E-4466-A9CA-8176559B7F7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753708" y="5479792"/>
            <a:ext cx="1337767" cy="134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762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369" y="1975819"/>
            <a:ext cx="2615139" cy="769441"/>
          </a:xfrm>
          <a:prstGeom prst="rect">
            <a:avLst/>
          </a:prstGeom>
          <a:noFill/>
        </p:spPr>
        <p:txBody>
          <a:bodyPr wrap="none" rtlCol="0">
            <a:spAutoFit/>
          </a:bodyPr>
          <a:lstStyle/>
          <a:p>
            <a:r>
              <a:rPr lang="en-US" sz="4400" b="1" dirty="0">
                <a:solidFill>
                  <a:schemeClr val="accent1">
                    <a:lumMod val="75000"/>
                  </a:schemeClr>
                </a:solidFill>
              </a:rPr>
              <a:t>Thank you</a:t>
            </a:r>
          </a:p>
        </p:txBody>
      </p:sp>
      <p:sp>
        <p:nvSpPr>
          <p:cNvPr id="3" name="Slide Number Placeholder 2">
            <a:extLst>
              <a:ext uri="{FF2B5EF4-FFF2-40B4-BE49-F238E27FC236}">
                <a16:creationId xmlns:a16="http://schemas.microsoft.com/office/drawing/2014/main" id="{35F00692-D91A-4EB0-B2F9-B36070BFA49C}"/>
              </a:ext>
            </a:extLst>
          </p:cNvPr>
          <p:cNvSpPr>
            <a:spLocks noGrp="1"/>
          </p:cNvSpPr>
          <p:nvPr>
            <p:ph type="sldNum" sz="quarter" idx="12"/>
          </p:nvPr>
        </p:nvSpPr>
        <p:spPr/>
        <p:txBody>
          <a:bodyPr/>
          <a:lstStyle/>
          <a:p>
            <a:fld id="{15530B12-77AA-4F8A-BB96-7B022F2BE984}" type="slidenum">
              <a:rPr lang="en-US" smtClean="0"/>
              <a:t>43</a:t>
            </a:fld>
            <a:endParaRPr lang="en-US"/>
          </a:p>
        </p:txBody>
      </p:sp>
      <p:sp>
        <p:nvSpPr>
          <p:cNvPr id="4" name="TextBox 3">
            <a:extLst>
              <a:ext uri="{FF2B5EF4-FFF2-40B4-BE49-F238E27FC236}">
                <a16:creationId xmlns:a16="http://schemas.microsoft.com/office/drawing/2014/main" id="{F311C99F-6980-4767-B1E4-911851BC1D9E}"/>
              </a:ext>
            </a:extLst>
          </p:cNvPr>
          <p:cNvSpPr txBox="1"/>
          <p:nvPr/>
        </p:nvSpPr>
        <p:spPr>
          <a:xfrm>
            <a:off x="4223369" y="3159493"/>
            <a:ext cx="3057312" cy="769441"/>
          </a:xfrm>
          <a:prstGeom prst="rect">
            <a:avLst/>
          </a:prstGeom>
          <a:noFill/>
        </p:spPr>
        <p:txBody>
          <a:bodyPr wrap="none" rtlCol="0">
            <a:spAutoFit/>
          </a:bodyPr>
          <a:lstStyle/>
          <a:p>
            <a:r>
              <a:rPr lang="en-US" sz="4400" b="1" dirty="0">
                <a:solidFill>
                  <a:schemeClr val="accent1">
                    <a:lumMod val="75000"/>
                  </a:schemeClr>
                </a:solidFill>
              </a:rPr>
              <a:t>Questions ? </a:t>
            </a:r>
          </a:p>
        </p:txBody>
      </p:sp>
    </p:spTree>
    <p:extLst>
      <p:ext uri="{BB962C8B-B14F-4D97-AF65-F5344CB8AC3E}">
        <p14:creationId xmlns:p14="http://schemas.microsoft.com/office/powerpoint/2010/main" val="358157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02B8E-DFD5-4B83-8125-DE1D43BA6C88}"/>
              </a:ext>
            </a:extLst>
          </p:cNvPr>
          <p:cNvSpPr>
            <a:spLocks noGrp="1"/>
          </p:cNvSpPr>
          <p:nvPr>
            <p:ph type="sldNum" sz="quarter" idx="12"/>
          </p:nvPr>
        </p:nvSpPr>
        <p:spPr/>
        <p:txBody>
          <a:bodyPr/>
          <a:lstStyle/>
          <a:p>
            <a:fld id="{15530B12-77AA-4F8A-BB96-7B022F2BE984}" type="slidenum">
              <a:rPr lang="en-US" smtClean="0"/>
              <a:t>44</a:t>
            </a:fld>
            <a:endParaRPr lang="en-US"/>
          </a:p>
        </p:txBody>
      </p:sp>
    </p:spTree>
    <p:extLst>
      <p:ext uri="{BB962C8B-B14F-4D97-AF65-F5344CB8AC3E}">
        <p14:creationId xmlns:p14="http://schemas.microsoft.com/office/powerpoint/2010/main" val="2178335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EA66842-5F1E-4C30-B12A-4DB0E12DD9B2}"/>
              </a:ext>
            </a:extLst>
          </p:cNvPr>
          <p:cNvSpPr/>
          <p:nvPr/>
        </p:nvSpPr>
        <p:spPr>
          <a:xfrm>
            <a:off x="10242513" y="1410709"/>
            <a:ext cx="543698" cy="5657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Slide Number Placeholder 3">
            <a:extLst>
              <a:ext uri="{FF2B5EF4-FFF2-40B4-BE49-F238E27FC236}">
                <a16:creationId xmlns:a16="http://schemas.microsoft.com/office/drawing/2014/main" id="{A56A7CFB-712A-469C-B5A3-34C46D4BC4B8}"/>
              </a:ext>
            </a:extLst>
          </p:cNvPr>
          <p:cNvSpPr>
            <a:spLocks noGrp="1"/>
          </p:cNvSpPr>
          <p:nvPr>
            <p:ph type="sldNum" sz="quarter" idx="12"/>
          </p:nvPr>
        </p:nvSpPr>
        <p:spPr/>
        <p:txBody>
          <a:bodyPr/>
          <a:lstStyle/>
          <a:p>
            <a:fld id="{C35817E2-E966-084E-8858-34F07F2CB565}" type="slidenum">
              <a:rPr lang="en-US" smtClean="0"/>
              <a:t>45</a:t>
            </a:fld>
            <a:endParaRPr lang="en-US" dirty="0"/>
          </a:p>
        </p:txBody>
      </p:sp>
      <p:sp>
        <p:nvSpPr>
          <p:cNvPr id="6" name="Title 1">
            <a:extLst>
              <a:ext uri="{FF2B5EF4-FFF2-40B4-BE49-F238E27FC236}">
                <a16:creationId xmlns:a16="http://schemas.microsoft.com/office/drawing/2014/main" id="{64C4485E-DFA5-45BA-A8FA-88C53F916D7B}"/>
              </a:ext>
            </a:extLst>
          </p:cNvPr>
          <p:cNvSpPr>
            <a:spLocks noGrp="1"/>
          </p:cNvSpPr>
          <p:nvPr>
            <p:ph type="title"/>
          </p:nvPr>
        </p:nvSpPr>
        <p:spPr>
          <a:xfrm>
            <a:off x="578265" y="493566"/>
            <a:ext cx="11605190" cy="520536"/>
          </a:xfrm>
        </p:spPr>
        <p:txBody>
          <a:bodyPr>
            <a:normAutofit fontScale="90000"/>
          </a:bodyPr>
          <a:lstStyle/>
          <a:p>
            <a:r>
              <a:rPr lang="en-US" sz="4400" dirty="0">
                <a:solidFill>
                  <a:schemeClr val="accent1"/>
                </a:solidFill>
                <a:latin typeface="+mn-lt"/>
              </a:rPr>
              <a:t>How important is the inertial term?</a:t>
            </a:r>
          </a:p>
        </p:txBody>
      </p:sp>
      <p:sp>
        <p:nvSpPr>
          <p:cNvPr id="7" name="Content Placeholder 2">
            <a:extLst>
              <a:ext uri="{FF2B5EF4-FFF2-40B4-BE49-F238E27FC236}">
                <a16:creationId xmlns:a16="http://schemas.microsoft.com/office/drawing/2014/main" id="{66EE90B4-4C54-48E1-A3E0-30DC9D001EA2}"/>
              </a:ext>
            </a:extLst>
          </p:cNvPr>
          <p:cNvSpPr>
            <a:spLocks noGrp="1"/>
          </p:cNvSpPr>
          <p:nvPr>
            <p:ph idx="1"/>
          </p:nvPr>
        </p:nvSpPr>
        <p:spPr>
          <a:xfrm>
            <a:off x="578265" y="1287565"/>
            <a:ext cx="11605190" cy="5194197"/>
          </a:xfrm>
        </p:spPr>
        <p:txBody>
          <a:bodyPr/>
          <a:lstStyle/>
          <a:p>
            <a:endParaRPr lang="en-US" dirty="0"/>
          </a:p>
          <a:p>
            <a:endParaRPr lang="en-US" dirty="0"/>
          </a:p>
        </p:txBody>
      </p:sp>
      <p:grpSp>
        <p:nvGrpSpPr>
          <p:cNvPr id="27" name="Group 26">
            <a:extLst>
              <a:ext uri="{FF2B5EF4-FFF2-40B4-BE49-F238E27FC236}">
                <a16:creationId xmlns:a16="http://schemas.microsoft.com/office/drawing/2014/main" id="{3518D964-477F-4036-B6AD-0F51E6614D9A}"/>
              </a:ext>
            </a:extLst>
          </p:cNvPr>
          <p:cNvGrpSpPr/>
          <p:nvPr/>
        </p:nvGrpSpPr>
        <p:grpSpPr>
          <a:xfrm>
            <a:off x="6096000" y="1534006"/>
            <a:ext cx="6467276" cy="4687514"/>
            <a:chOff x="6704027" y="1529293"/>
            <a:chExt cx="6467276" cy="4687514"/>
          </a:xfrm>
        </p:grpSpPr>
        <p:sp>
          <p:nvSpPr>
            <p:cNvPr id="10" name="TextBox 9">
              <a:extLst>
                <a:ext uri="{FF2B5EF4-FFF2-40B4-BE49-F238E27FC236}">
                  <a16:creationId xmlns:a16="http://schemas.microsoft.com/office/drawing/2014/main" id="{B2F16756-C1AC-45FA-8720-7AA03C682C68}"/>
                </a:ext>
              </a:extLst>
            </p:cNvPr>
            <p:cNvSpPr txBox="1"/>
            <p:nvPr/>
          </p:nvSpPr>
          <p:spPr>
            <a:xfrm>
              <a:off x="6704027" y="1529293"/>
              <a:ext cx="2470839" cy="400110"/>
            </a:xfrm>
            <a:prstGeom prst="rect">
              <a:avLst/>
            </a:prstGeom>
            <a:noFill/>
          </p:spPr>
          <p:txBody>
            <a:bodyPr wrap="square" rtlCol="0">
              <a:spAutoFit/>
            </a:bodyPr>
            <a:lstStyle/>
            <a:p>
              <a:r>
                <a:rPr lang="en-US" sz="2000" dirty="0"/>
                <a:t>Modified Darcy’s law:  </a:t>
              </a:r>
            </a:p>
          </p:txBody>
        </p:sp>
        <p:sp>
          <p:nvSpPr>
            <p:cNvPr id="14" name="TextBox 13">
              <a:extLst>
                <a:ext uri="{FF2B5EF4-FFF2-40B4-BE49-F238E27FC236}">
                  <a16:creationId xmlns:a16="http://schemas.microsoft.com/office/drawing/2014/main" id="{9A034F69-04C9-45B3-B01A-437806255E2B}"/>
                </a:ext>
              </a:extLst>
            </p:cNvPr>
            <p:cNvSpPr txBox="1"/>
            <p:nvPr/>
          </p:nvSpPr>
          <p:spPr>
            <a:xfrm>
              <a:off x="7045352" y="5847475"/>
              <a:ext cx="6125951" cy="369332"/>
            </a:xfrm>
            <a:prstGeom prst="rect">
              <a:avLst/>
            </a:prstGeom>
            <a:noFill/>
          </p:spPr>
          <p:txBody>
            <a:bodyPr wrap="square" rtlCol="0">
              <a:spAutoFit/>
            </a:bodyPr>
            <a:lstStyle/>
            <a:p>
              <a:r>
                <a:rPr lang="en-US" dirty="0"/>
                <a:t>The data are for a single layer material.  </a:t>
              </a:r>
            </a:p>
          </p:txBody>
        </p:sp>
      </p:grpSp>
      <p:grpSp>
        <p:nvGrpSpPr>
          <p:cNvPr id="26" name="Group 25">
            <a:extLst>
              <a:ext uri="{FF2B5EF4-FFF2-40B4-BE49-F238E27FC236}">
                <a16:creationId xmlns:a16="http://schemas.microsoft.com/office/drawing/2014/main" id="{E90E3A78-3EC0-477C-B655-1326A73354BE}"/>
              </a:ext>
            </a:extLst>
          </p:cNvPr>
          <p:cNvGrpSpPr/>
          <p:nvPr/>
        </p:nvGrpSpPr>
        <p:grpSpPr>
          <a:xfrm>
            <a:off x="1380770" y="1082168"/>
            <a:ext cx="3927024" cy="5761522"/>
            <a:chOff x="640767" y="1082168"/>
            <a:chExt cx="3927024" cy="5761522"/>
          </a:xfrm>
        </p:grpSpPr>
        <p:pic>
          <p:nvPicPr>
            <p:cNvPr id="22" name="Picture 21" descr="Chart, scatter chart&#10;&#10;Description automatically generated">
              <a:extLst>
                <a:ext uri="{FF2B5EF4-FFF2-40B4-BE49-F238E27FC236}">
                  <a16:creationId xmlns:a16="http://schemas.microsoft.com/office/drawing/2014/main" id="{61998B23-8A83-48CA-81ED-66B28B610C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767" y="1082168"/>
              <a:ext cx="3832255" cy="2874192"/>
            </a:xfrm>
            <a:prstGeom prst="rect">
              <a:avLst/>
            </a:prstGeom>
          </p:spPr>
        </p:pic>
        <p:pic>
          <p:nvPicPr>
            <p:cNvPr id="24" name="Picture 23" descr="Chart, scatter chart&#10;&#10;Description automatically generated">
              <a:extLst>
                <a:ext uri="{FF2B5EF4-FFF2-40B4-BE49-F238E27FC236}">
                  <a16:creationId xmlns:a16="http://schemas.microsoft.com/office/drawing/2014/main" id="{A0F9C0D8-6286-4AE8-85A9-09F8AB8A38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767" y="3969497"/>
              <a:ext cx="3832255" cy="2874193"/>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F35779D-41C7-43CF-A0D2-FF9A40AAAF2D}"/>
                    </a:ext>
                  </a:extLst>
                </p:cNvPr>
                <p:cNvSpPr txBox="1"/>
                <p:nvPr/>
              </p:nvSpPr>
              <p:spPr>
                <a:xfrm>
                  <a:off x="2447991" y="5714897"/>
                  <a:ext cx="2119800" cy="649537"/>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oMath>
                  </a14:m>
                  <a:r>
                    <a:rPr lang="en-US" dirty="0"/>
                    <a:t> = 8 Pa*s/m</a:t>
                  </a:r>
                </a:p>
                <a:p>
                  <a:r>
                    <a:rPr lang="en-US" dirty="0"/>
                    <a:t> </a:t>
                  </a:r>
                  <a:r>
                    <a:rPr lang="en-US" i="1" dirty="0"/>
                    <a:t>k’</a:t>
                  </a:r>
                  <a:r>
                    <a:rPr lang="en-US" dirty="0"/>
                    <a:t> = 2E-06 m</a:t>
                  </a:r>
                </a:p>
              </p:txBody>
            </p:sp>
          </mc:Choice>
          <mc:Fallback xmlns="">
            <p:sp>
              <p:nvSpPr>
                <p:cNvPr id="25" name="TextBox 24">
                  <a:extLst>
                    <a:ext uri="{FF2B5EF4-FFF2-40B4-BE49-F238E27FC236}">
                      <a16:creationId xmlns:a16="http://schemas.microsoft.com/office/drawing/2014/main" id="{BF35779D-41C7-43CF-A0D2-FF9A40AAAF2D}"/>
                    </a:ext>
                  </a:extLst>
                </p:cNvPr>
                <p:cNvSpPr txBox="1">
                  <a:spLocks noRot="1" noChangeAspect="1" noMove="1" noResize="1" noEditPoints="1" noAdjustHandles="1" noChangeArrowheads="1" noChangeShapeType="1" noTextEdit="1"/>
                </p:cNvSpPr>
                <p:nvPr/>
              </p:nvSpPr>
              <p:spPr>
                <a:xfrm>
                  <a:off x="2447991" y="5714897"/>
                  <a:ext cx="2119800" cy="649537"/>
                </a:xfrm>
                <a:prstGeom prst="rect">
                  <a:avLst/>
                </a:prstGeom>
                <a:blipFill>
                  <a:blip r:embed="rId5"/>
                  <a:stretch>
                    <a:fillRect t="-3738" b="-14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10C274-670F-48F5-86AD-7FDE87D7C6E1}"/>
                    </a:ext>
                  </a:extLst>
                </p:cNvPr>
                <p:cNvSpPr txBox="1"/>
                <p:nvPr/>
              </p:nvSpPr>
              <p:spPr>
                <a:xfrm>
                  <a:off x="2191224" y="2779463"/>
                  <a:ext cx="2119800" cy="649537"/>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oMath>
                  </a14:m>
                  <a:r>
                    <a:rPr lang="en-US" dirty="0"/>
                    <a:t> = 754 Pa*s/m</a:t>
                  </a:r>
                </a:p>
                <a:p>
                  <a:r>
                    <a:rPr lang="en-US" dirty="0"/>
                    <a:t> </a:t>
                  </a:r>
                  <a:r>
                    <a:rPr lang="en-US" i="1" dirty="0"/>
                    <a:t>k’</a:t>
                  </a:r>
                  <a:r>
                    <a:rPr lang="en-US" dirty="0"/>
                    <a:t> = 2.43E-08 m</a:t>
                  </a:r>
                </a:p>
              </p:txBody>
            </p:sp>
          </mc:Choice>
          <mc:Fallback xmlns="">
            <p:sp>
              <p:nvSpPr>
                <p:cNvPr id="13" name="TextBox 12">
                  <a:extLst>
                    <a:ext uri="{FF2B5EF4-FFF2-40B4-BE49-F238E27FC236}">
                      <a16:creationId xmlns:a16="http://schemas.microsoft.com/office/drawing/2014/main" id="{2310C274-670F-48F5-86AD-7FDE87D7C6E1}"/>
                    </a:ext>
                  </a:extLst>
                </p:cNvPr>
                <p:cNvSpPr txBox="1">
                  <a:spLocks noRot="1" noChangeAspect="1" noMove="1" noResize="1" noEditPoints="1" noAdjustHandles="1" noChangeArrowheads="1" noChangeShapeType="1" noTextEdit="1"/>
                </p:cNvSpPr>
                <p:nvPr/>
              </p:nvSpPr>
              <p:spPr>
                <a:xfrm>
                  <a:off x="2191224" y="2779463"/>
                  <a:ext cx="2119800" cy="649537"/>
                </a:xfrm>
                <a:prstGeom prst="rect">
                  <a:avLst/>
                </a:prstGeom>
                <a:blipFill>
                  <a:blip r:embed="rId6"/>
                  <a:stretch>
                    <a:fillRect t="-4673" b="-1401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07B470-CD3B-430B-BAD9-0D28CE5B23C6}"/>
                  </a:ext>
                </a:extLst>
              </p:cNvPr>
              <p:cNvSpPr txBox="1"/>
              <p:nvPr/>
            </p:nvSpPr>
            <p:spPr>
              <a:xfrm>
                <a:off x="8315372" y="1390886"/>
                <a:ext cx="2726954" cy="6189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r>
                        <a:rPr lang="en-US" b="0" i="1" smtClean="0">
                          <a:latin typeface="Cambria Math" panose="02040503050406030204" pitchFamily="18" charset="0"/>
                        </a:rPr>
                        <m:t>𝑣</m:t>
                      </m:r>
                      <m:r>
                        <a:rPr lang="en-US" b="0" i="1" smtClean="0">
                          <a:latin typeface="Cambria Math" panose="02040503050406030204" pitchFamily="18" charset="0"/>
                        </a:rPr>
                        <m:t>(1+</m:t>
                      </m:r>
                      <m:r>
                        <a:rPr lang="en-US" b="0" i="1" smtClean="0">
                          <a:latin typeface="Cambria Math" panose="02040503050406030204" pitchFamily="18" charset="0"/>
                        </a:rPr>
                        <m:t>𝑣</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m:t>
                              </m:r>
                            </m:e>
                            <m:sub>
                              <m:sSubSup>
                                <m:sSubSupPr>
                                  <m:ctrlPr>
                                    <a:rPr lang="en-US" i="1">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𝑖</m:t>
                                  </m:r>
                                </m:sub>
                                <m:sup>
                                  <m:r>
                                    <a:rPr lang="en-US" i="1">
                                      <a:latin typeface="Cambria Math" panose="02040503050406030204" pitchFamily="18" charset="0"/>
                                    </a:rPr>
                                    <m:t>′</m:t>
                                  </m:r>
                                </m:sup>
                              </m:sSubSup>
                            </m:sub>
                          </m:sSub>
                        </m:num>
                        <m:den>
                          <m:sSub>
                            <m:sSubPr>
                              <m:ctrlPr>
                                <a:rPr lang="en-US" i="1">
                                  <a:latin typeface="Cambria Math" panose="02040503050406030204" pitchFamily="18" charset="0"/>
                                </a:rPr>
                              </m:ctrlPr>
                            </m:sSubPr>
                            <m:e>
                              <m:r>
                                <a:rPr lang="en-US" i="1">
                                  <a:latin typeface="Cambria Math" panose="02040503050406030204" pitchFamily="18" charset="0"/>
                                </a:rPr>
                                <m:t>𝐶</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den>
                      </m:f>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7C07B470-CD3B-430B-BAD9-0D28CE5B23C6}"/>
                  </a:ext>
                </a:extLst>
              </p:cNvPr>
              <p:cNvSpPr txBox="1">
                <a:spLocks noRot="1" noChangeAspect="1" noMove="1" noResize="1" noEditPoints="1" noAdjustHandles="1" noChangeArrowheads="1" noChangeShapeType="1" noTextEdit="1"/>
              </p:cNvSpPr>
              <p:nvPr/>
            </p:nvSpPr>
            <p:spPr>
              <a:xfrm>
                <a:off x="8315372" y="1390886"/>
                <a:ext cx="2726954" cy="618952"/>
              </a:xfrm>
              <a:prstGeom prst="rect">
                <a:avLst/>
              </a:prstGeom>
              <a:blipFill>
                <a:blip r:embed="rId7"/>
                <a:stretch>
                  <a:fillRect/>
                </a:stretch>
              </a:blipFill>
            </p:spPr>
            <p:txBody>
              <a:bodyPr/>
              <a:lstStyle/>
              <a:p>
                <a:r>
                  <a:rPr lang="en-US">
                    <a:noFill/>
                  </a:rPr>
                  <a:t> </a:t>
                </a:r>
              </a:p>
            </p:txBody>
          </p:sp>
        </mc:Fallback>
      </mc:AlternateContent>
      <p:pic>
        <p:nvPicPr>
          <p:cNvPr id="30" name="Picture 29" descr="Chart, line chart&#10;&#10;Description automatically generated">
            <a:extLst>
              <a:ext uri="{FF2B5EF4-FFF2-40B4-BE49-F238E27FC236}">
                <a16:creationId xmlns:a16="http://schemas.microsoft.com/office/drawing/2014/main" id="{F80F3C90-0511-437D-AD6B-B44823A126F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6000" y="2018765"/>
            <a:ext cx="5021344" cy="3766008"/>
          </a:xfrm>
          <a:prstGeom prst="rect">
            <a:avLst/>
          </a:prstGeom>
        </p:spPr>
      </p:pic>
    </p:spTree>
    <p:extLst>
      <p:ext uri="{BB962C8B-B14F-4D97-AF65-F5344CB8AC3E}">
        <p14:creationId xmlns:p14="http://schemas.microsoft.com/office/powerpoint/2010/main" val="3045785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1EA73FB-3126-AD42-8E2F-FF151AC05B80}"/>
              </a:ext>
            </a:extLst>
          </p:cNvPr>
          <p:cNvSpPr/>
          <p:nvPr/>
        </p:nvSpPr>
        <p:spPr>
          <a:xfrm>
            <a:off x="176169" y="1789920"/>
            <a:ext cx="6472651" cy="102372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rPr>
              <a:t>Objectives</a:t>
            </a:r>
          </a:p>
          <a:p>
            <a:pPr marL="285750" indent="-285750">
              <a:buFont typeface="Wingdings" pitchFamily="2" charset="2"/>
              <a:buChar char="Ø"/>
            </a:pPr>
            <a:r>
              <a:rPr lang="en-US" sz="1600" dirty="0">
                <a:solidFill>
                  <a:schemeClr val="tx1"/>
                </a:solidFill>
              </a:rPr>
              <a:t>Identify the step-up/-down </a:t>
            </a:r>
            <a:r>
              <a:rPr lang="en-US" sz="1600" dirty="0" err="1">
                <a:solidFill>
                  <a:schemeClr val="tx1"/>
                </a:solidFill>
              </a:rPr>
              <a:t>streamwise</a:t>
            </a:r>
            <a:r>
              <a:rPr lang="en-US" sz="1600" dirty="0">
                <a:solidFill>
                  <a:schemeClr val="tx1"/>
                </a:solidFill>
              </a:rPr>
              <a:t> gust response.</a:t>
            </a:r>
          </a:p>
          <a:p>
            <a:pPr marL="285750" indent="-285750">
              <a:buFont typeface="Wingdings" pitchFamily="2" charset="2"/>
              <a:buChar char="Ø"/>
            </a:pPr>
            <a:r>
              <a:rPr lang="en-US" sz="1600" dirty="0">
                <a:solidFill>
                  <a:schemeClr val="tx1"/>
                </a:solidFill>
              </a:rPr>
              <a:t>Examine ability of a rotating &amp; swept wingtip panel to </a:t>
            </a:r>
            <a:r>
              <a:rPr lang="en-US" sz="1600" b="1" dirty="0">
                <a:solidFill>
                  <a:schemeClr val="tx1"/>
                </a:solidFill>
              </a:rPr>
              <a:t>mitigate</a:t>
            </a:r>
            <a:r>
              <a:rPr lang="en-US" sz="1600" dirty="0">
                <a:solidFill>
                  <a:schemeClr val="tx1"/>
                </a:solidFill>
              </a:rPr>
              <a:t> gusts.</a:t>
            </a:r>
          </a:p>
        </p:txBody>
      </p:sp>
      <p:grpSp>
        <p:nvGrpSpPr>
          <p:cNvPr id="6" name="Group 5">
            <a:extLst>
              <a:ext uri="{FF2B5EF4-FFF2-40B4-BE49-F238E27FC236}">
                <a16:creationId xmlns:a16="http://schemas.microsoft.com/office/drawing/2014/main" id="{946E9F5C-BDB5-4B4E-89BA-F510381B8F88}"/>
              </a:ext>
            </a:extLst>
          </p:cNvPr>
          <p:cNvGrpSpPr/>
          <p:nvPr/>
        </p:nvGrpSpPr>
        <p:grpSpPr>
          <a:xfrm>
            <a:off x="1246208" y="2948114"/>
            <a:ext cx="4264903" cy="1664523"/>
            <a:chOff x="1530415" y="2948114"/>
            <a:chExt cx="4264903" cy="1664523"/>
          </a:xfrm>
        </p:grpSpPr>
        <p:sp>
          <p:nvSpPr>
            <p:cNvPr id="48" name="Rounded Rectangle 47">
              <a:extLst>
                <a:ext uri="{FF2B5EF4-FFF2-40B4-BE49-F238E27FC236}">
                  <a16:creationId xmlns:a16="http://schemas.microsoft.com/office/drawing/2014/main" id="{BA952BEA-4B8C-CC47-9FA8-027F26ED3A51}"/>
                </a:ext>
              </a:extLst>
            </p:cNvPr>
            <p:cNvSpPr/>
            <p:nvPr/>
          </p:nvSpPr>
          <p:spPr>
            <a:xfrm>
              <a:off x="1530415" y="4063021"/>
              <a:ext cx="4264903" cy="5496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600" dirty="0">
                  <a:solidFill>
                    <a:schemeClr val="tx1"/>
                  </a:solidFill>
                </a:rPr>
                <a:t>Lift force measurements, dye visualization, tomographic Particle Tracking Velocimetry (PTV)</a:t>
              </a:r>
            </a:p>
          </p:txBody>
        </p:sp>
        <p:sp>
          <p:nvSpPr>
            <p:cNvPr id="5" name="Down Arrow 4">
              <a:extLst>
                <a:ext uri="{FF2B5EF4-FFF2-40B4-BE49-F238E27FC236}">
                  <a16:creationId xmlns:a16="http://schemas.microsoft.com/office/drawing/2014/main" id="{11982358-9F44-024A-8656-62366659DD23}"/>
                </a:ext>
              </a:extLst>
            </p:cNvPr>
            <p:cNvSpPr/>
            <p:nvPr/>
          </p:nvSpPr>
          <p:spPr>
            <a:xfrm>
              <a:off x="3078526" y="2948114"/>
              <a:ext cx="518357" cy="946383"/>
            </a:xfrm>
            <a:prstGeom prst="downArrow">
              <a:avLst>
                <a:gd name="adj1" fmla="val 50000"/>
                <a:gd name="adj2" fmla="val 63746"/>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BE9151E-BC12-9842-B9EB-D73E1B8AD973}"/>
                </a:ext>
              </a:extLst>
            </p:cNvPr>
            <p:cNvSpPr/>
            <p:nvPr/>
          </p:nvSpPr>
          <p:spPr>
            <a:xfrm>
              <a:off x="2838662" y="3128656"/>
              <a:ext cx="1002771" cy="246221"/>
            </a:xfrm>
            <a:prstGeom prst="rect">
              <a:avLst/>
            </a:prstGeom>
            <a:solidFill>
              <a:schemeClr val="bg1"/>
            </a:solidFill>
          </p:spPr>
          <p:txBody>
            <a:bodyPr wrap="square" lIns="0" tIns="0" rIns="0" bIns="0" anchor="ctr" anchorCtr="0">
              <a:spAutoFit/>
            </a:bodyPr>
            <a:lstStyle/>
            <a:p>
              <a:pPr algn="ctr"/>
              <a:r>
                <a:rPr lang="en-US" sz="1600" dirty="0"/>
                <a:t>Approach</a:t>
              </a:r>
              <a:endParaRPr lang="en-US" sz="1600" i="1" dirty="0"/>
            </a:p>
          </p:txBody>
        </p:sp>
      </p:grpSp>
      <p:grpSp>
        <p:nvGrpSpPr>
          <p:cNvPr id="9" name="Group 8">
            <a:extLst>
              <a:ext uri="{FF2B5EF4-FFF2-40B4-BE49-F238E27FC236}">
                <a16:creationId xmlns:a16="http://schemas.microsoft.com/office/drawing/2014/main" id="{1361A3A8-9A05-4C54-B388-056E4A8FE67B}"/>
              </a:ext>
            </a:extLst>
          </p:cNvPr>
          <p:cNvGrpSpPr/>
          <p:nvPr/>
        </p:nvGrpSpPr>
        <p:grpSpPr>
          <a:xfrm>
            <a:off x="1817535" y="4781162"/>
            <a:ext cx="3324915" cy="1921248"/>
            <a:chOff x="1817535" y="4781162"/>
            <a:chExt cx="3324915" cy="1921248"/>
          </a:xfrm>
        </p:grpSpPr>
        <p:sp>
          <p:nvSpPr>
            <p:cNvPr id="55" name="Rounded Rectangle 54">
              <a:extLst>
                <a:ext uri="{FF2B5EF4-FFF2-40B4-BE49-F238E27FC236}">
                  <a16:creationId xmlns:a16="http://schemas.microsoft.com/office/drawing/2014/main" id="{8A758451-2776-4540-918E-DE2EA2374DD5}"/>
                </a:ext>
              </a:extLst>
            </p:cNvPr>
            <p:cNvSpPr/>
            <p:nvPr/>
          </p:nvSpPr>
          <p:spPr>
            <a:xfrm>
              <a:off x="1817535" y="5815324"/>
              <a:ext cx="3324915" cy="88708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sz="1600" dirty="0">
                  <a:solidFill>
                    <a:schemeClr val="tx1"/>
                  </a:solidFill>
                </a:rPr>
                <a:t>Gust-ramp: accel./</a:t>
              </a:r>
              <a:r>
                <a:rPr lang="en-US" sz="1600" dirty="0" err="1">
                  <a:solidFill>
                    <a:schemeClr val="tx1"/>
                  </a:solidFill>
                </a:rPr>
                <a:t>decel</a:t>
              </a:r>
              <a:r>
                <a:rPr lang="en-US" sz="1600" dirty="0">
                  <a:solidFill>
                    <a:schemeClr val="tx1"/>
                  </a:solidFill>
                </a:rPr>
                <a:t>. rate.</a:t>
              </a:r>
            </a:p>
            <a:p>
              <a:pPr marL="285750" indent="-285750">
                <a:buFont typeface="Wingdings" pitchFamily="2" charset="2"/>
                <a:buChar char="Ø"/>
              </a:pPr>
              <a:r>
                <a:rPr lang="en-US" sz="1600" dirty="0">
                  <a:solidFill>
                    <a:schemeClr val="tx1"/>
                  </a:solidFill>
                </a:rPr>
                <a:t>Aspect ratio.</a:t>
              </a:r>
            </a:p>
            <a:p>
              <a:pPr marL="285750" indent="-285750">
                <a:buFont typeface="Wingdings" pitchFamily="2" charset="2"/>
                <a:buChar char="Ø"/>
              </a:pPr>
              <a:r>
                <a:rPr lang="en-US" sz="1600" dirty="0">
                  <a:solidFill>
                    <a:schemeClr val="tx1"/>
                  </a:solidFill>
                </a:rPr>
                <a:t>Actuation timing.</a:t>
              </a:r>
            </a:p>
          </p:txBody>
        </p:sp>
        <p:sp>
          <p:nvSpPr>
            <p:cNvPr id="93" name="Down Arrow 92">
              <a:extLst>
                <a:ext uri="{FF2B5EF4-FFF2-40B4-BE49-F238E27FC236}">
                  <a16:creationId xmlns:a16="http://schemas.microsoft.com/office/drawing/2014/main" id="{F510DECC-07FC-F743-8E8E-F0660B5C80CD}"/>
                </a:ext>
              </a:extLst>
            </p:cNvPr>
            <p:cNvSpPr/>
            <p:nvPr/>
          </p:nvSpPr>
          <p:spPr>
            <a:xfrm>
              <a:off x="3112082" y="4781162"/>
              <a:ext cx="518357" cy="933142"/>
            </a:xfrm>
            <a:prstGeom prst="downArrow">
              <a:avLst>
                <a:gd name="adj1" fmla="val 50000"/>
                <a:gd name="adj2" fmla="val 63746"/>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CE98F7D-3FCF-4F43-B2B3-DA3FCCC357E8}"/>
                </a:ext>
              </a:extLst>
            </p:cNvPr>
            <p:cNvSpPr/>
            <p:nvPr/>
          </p:nvSpPr>
          <p:spPr>
            <a:xfrm>
              <a:off x="2825736" y="4973716"/>
              <a:ext cx="1101803" cy="246221"/>
            </a:xfrm>
            <a:prstGeom prst="rect">
              <a:avLst/>
            </a:prstGeom>
            <a:solidFill>
              <a:schemeClr val="bg1"/>
            </a:solidFill>
          </p:spPr>
          <p:txBody>
            <a:bodyPr wrap="square" lIns="0" tIns="0" rIns="0" bIns="0" anchor="ctr" anchorCtr="0">
              <a:spAutoFit/>
            </a:bodyPr>
            <a:lstStyle/>
            <a:p>
              <a:pPr algn="ctr"/>
              <a:r>
                <a:rPr lang="en-US" sz="1600" dirty="0"/>
                <a:t>Parameters</a:t>
              </a:r>
              <a:endParaRPr lang="en-US" sz="1600" i="1" dirty="0"/>
            </a:p>
          </p:txBody>
        </p:sp>
      </p:grpSp>
      <p:grpSp>
        <p:nvGrpSpPr>
          <p:cNvPr id="7" name="Group 6">
            <a:extLst>
              <a:ext uri="{FF2B5EF4-FFF2-40B4-BE49-F238E27FC236}">
                <a16:creationId xmlns:a16="http://schemas.microsoft.com/office/drawing/2014/main" id="{DF584B30-31F0-4C40-A6C2-8943B5EBB20D}"/>
              </a:ext>
            </a:extLst>
          </p:cNvPr>
          <p:cNvGrpSpPr/>
          <p:nvPr/>
        </p:nvGrpSpPr>
        <p:grpSpPr>
          <a:xfrm>
            <a:off x="8232130" y="1151998"/>
            <a:ext cx="3699492" cy="1312862"/>
            <a:chOff x="8232130" y="1151998"/>
            <a:chExt cx="3699492" cy="1312862"/>
          </a:xfrm>
        </p:grpSpPr>
        <p:sp>
          <p:nvSpPr>
            <p:cNvPr id="87" name="Rectangle 86">
              <a:extLst>
                <a:ext uri="{FF2B5EF4-FFF2-40B4-BE49-F238E27FC236}">
                  <a16:creationId xmlns:a16="http://schemas.microsoft.com/office/drawing/2014/main" id="{1C34BDB2-4785-C44C-9BD3-C4DA71A7FB4A}"/>
                </a:ext>
              </a:extLst>
            </p:cNvPr>
            <p:cNvSpPr/>
            <p:nvPr/>
          </p:nvSpPr>
          <p:spPr>
            <a:xfrm>
              <a:off x="8331543" y="1151998"/>
              <a:ext cx="1397658" cy="338554"/>
            </a:xfrm>
            <a:prstGeom prst="rect">
              <a:avLst/>
            </a:prstGeom>
          </p:spPr>
          <p:txBody>
            <a:bodyPr wrap="square">
              <a:spAutoFit/>
            </a:bodyPr>
            <a:lstStyle/>
            <a:p>
              <a:pPr algn="ctr"/>
              <a:r>
                <a:rPr lang="en-US" sz="1600" u="sng" dirty="0"/>
                <a:t>Step-up gust</a:t>
              </a:r>
              <a:endParaRPr lang="en-US" sz="1600" i="1" u="sng" dirty="0"/>
            </a:p>
          </p:txBody>
        </p:sp>
        <p:sp>
          <p:nvSpPr>
            <p:cNvPr id="57" name="Rectangle 56">
              <a:extLst>
                <a:ext uri="{FF2B5EF4-FFF2-40B4-BE49-F238E27FC236}">
                  <a16:creationId xmlns:a16="http://schemas.microsoft.com/office/drawing/2014/main" id="{B997A8EE-8FEB-CD48-A5A4-9306F9E0460C}"/>
                </a:ext>
              </a:extLst>
            </p:cNvPr>
            <p:cNvSpPr/>
            <p:nvPr/>
          </p:nvSpPr>
          <p:spPr>
            <a:xfrm>
              <a:off x="10196930" y="1151998"/>
              <a:ext cx="1734692" cy="338554"/>
            </a:xfrm>
            <a:prstGeom prst="rect">
              <a:avLst/>
            </a:prstGeom>
          </p:spPr>
          <p:txBody>
            <a:bodyPr wrap="square">
              <a:spAutoFit/>
            </a:bodyPr>
            <a:lstStyle/>
            <a:p>
              <a:pPr algn="ctr"/>
              <a:r>
                <a:rPr lang="en-US" sz="1600" u="sng" dirty="0"/>
                <a:t>Step-down gust</a:t>
              </a:r>
              <a:endParaRPr lang="en-US" sz="1600" i="1" u="sng" dirty="0"/>
            </a:p>
          </p:txBody>
        </p:sp>
        <p:grpSp>
          <p:nvGrpSpPr>
            <p:cNvPr id="34" name="Group 33">
              <a:extLst>
                <a:ext uri="{FF2B5EF4-FFF2-40B4-BE49-F238E27FC236}">
                  <a16:creationId xmlns:a16="http://schemas.microsoft.com/office/drawing/2014/main" id="{F2ABD951-7896-8D41-9FF8-0D92BC036419}"/>
                </a:ext>
              </a:extLst>
            </p:cNvPr>
            <p:cNvGrpSpPr/>
            <p:nvPr/>
          </p:nvGrpSpPr>
          <p:grpSpPr>
            <a:xfrm>
              <a:off x="10269931" y="1692443"/>
              <a:ext cx="1427730" cy="772417"/>
              <a:chOff x="6953859" y="962599"/>
              <a:chExt cx="1427730" cy="772417"/>
            </a:xfrm>
          </p:grpSpPr>
          <p:grpSp>
            <p:nvGrpSpPr>
              <p:cNvPr id="59" name="Group 58">
                <a:extLst>
                  <a:ext uri="{FF2B5EF4-FFF2-40B4-BE49-F238E27FC236}">
                    <a16:creationId xmlns:a16="http://schemas.microsoft.com/office/drawing/2014/main" id="{6E917B7C-8C00-1E4B-B835-D386AF060DA4}"/>
                  </a:ext>
                </a:extLst>
              </p:cNvPr>
              <p:cNvGrpSpPr/>
              <p:nvPr/>
            </p:nvGrpSpPr>
            <p:grpSpPr>
              <a:xfrm>
                <a:off x="7226496" y="962599"/>
                <a:ext cx="1155093" cy="772417"/>
                <a:chOff x="5123745" y="956878"/>
                <a:chExt cx="1155093" cy="772417"/>
              </a:xfrm>
            </p:grpSpPr>
            <p:cxnSp>
              <p:nvCxnSpPr>
                <p:cNvPr id="62" name="Straight Arrow Connector 61">
                  <a:extLst>
                    <a:ext uri="{FF2B5EF4-FFF2-40B4-BE49-F238E27FC236}">
                      <a16:creationId xmlns:a16="http://schemas.microsoft.com/office/drawing/2014/main" id="{290DC064-93C6-9C49-AB16-07E1AA2F7C2E}"/>
                    </a:ext>
                  </a:extLst>
                </p:cNvPr>
                <p:cNvCxnSpPr>
                  <a:cxnSpLocks/>
                </p:cNvCxnSpPr>
                <p:nvPr/>
              </p:nvCxnSpPr>
              <p:spPr>
                <a:xfrm>
                  <a:off x="5134918" y="1325114"/>
                  <a:ext cx="475488" cy="0"/>
                </a:xfrm>
                <a:prstGeom prst="straightConnector1">
                  <a:avLst/>
                </a:prstGeom>
                <a:ln w="1905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86DFAF0-AD46-FD49-8A0D-6D13578655F5}"/>
                    </a:ext>
                  </a:extLst>
                </p:cNvPr>
                <p:cNvCxnSpPr>
                  <a:cxnSpLocks/>
                </p:cNvCxnSpPr>
                <p:nvPr/>
              </p:nvCxnSpPr>
              <p:spPr>
                <a:xfrm flipV="1">
                  <a:off x="5757993" y="1512147"/>
                  <a:ext cx="347472" cy="297"/>
                </a:xfrm>
                <a:prstGeom prst="straightConnector1">
                  <a:avLst/>
                </a:prstGeom>
                <a:ln w="1905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84AECFA-9FE4-2D46-BEF2-A0E5F05ECCA2}"/>
                    </a:ext>
                  </a:extLst>
                </p:cNvPr>
                <p:cNvCxnSpPr>
                  <a:cxnSpLocks/>
                </p:cNvCxnSpPr>
                <p:nvPr/>
              </p:nvCxnSpPr>
              <p:spPr>
                <a:xfrm>
                  <a:off x="5605823" y="1323794"/>
                  <a:ext cx="153975" cy="191820"/>
                </a:xfrm>
                <a:prstGeom prst="straightConnector1">
                  <a:avLst/>
                </a:prstGeom>
                <a:ln w="1905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5B1FF4A-B66A-374A-8AD7-30E75AA65A3E}"/>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E4BD324-EDDD-7949-BFCE-CB000F41F396}"/>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25E619CC-8870-D148-A4C9-77DD2BF8BDFF}"/>
                  </a:ext>
                </a:extLst>
              </p:cNvPr>
              <p:cNvSpPr/>
              <p:nvPr/>
            </p:nvSpPr>
            <p:spPr>
              <a:xfrm>
                <a:off x="6953859" y="1152767"/>
                <a:ext cx="285850" cy="338554"/>
              </a:xfrm>
              <a:prstGeom prst="rect">
                <a:avLst/>
              </a:prstGeom>
            </p:spPr>
            <p:txBody>
              <a:bodyPr wrap="square">
                <a:spAutoFit/>
              </a:bodyPr>
              <a:lstStyle/>
              <a:p>
                <a:r>
                  <a:rPr lang="en-US" sz="1600" dirty="0"/>
                  <a:t>U</a:t>
                </a:r>
                <a:endParaRPr lang="en-US" sz="1600" i="1" dirty="0"/>
              </a:p>
            </p:txBody>
          </p:sp>
        </p:grpSp>
        <p:grpSp>
          <p:nvGrpSpPr>
            <p:cNvPr id="33" name="Group 32">
              <a:extLst>
                <a:ext uri="{FF2B5EF4-FFF2-40B4-BE49-F238E27FC236}">
                  <a16:creationId xmlns:a16="http://schemas.microsoft.com/office/drawing/2014/main" id="{D7C21FA3-0222-114F-88F8-E2ACF9B03547}"/>
                </a:ext>
              </a:extLst>
            </p:cNvPr>
            <p:cNvGrpSpPr/>
            <p:nvPr/>
          </p:nvGrpSpPr>
          <p:grpSpPr>
            <a:xfrm>
              <a:off x="8232130" y="1686722"/>
              <a:ext cx="1427397" cy="772417"/>
              <a:chOff x="4925583" y="956878"/>
              <a:chExt cx="1427397" cy="772417"/>
            </a:xfrm>
          </p:grpSpPr>
          <p:grpSp>
            <p:nvGrpSpPr>
              <p:cNvPr id="11" name="Group 10">
                <a:extLst>
                  <a:ext uri="{FF2B5EF4-FFF2-40B4-BE49-F238E27FC236}">
                    <a16:creationId xmlns:a16="http://schemas.microsoft.com/office/drawing/2014/main" id="{76795DCD-E36B-7B4B-9966-29497DC783E1}"/>
                  </a:ext>
                </a:extLst>
              </p:cNvPr>
              <p:cNvGrpSpPr/>
              <p:nvPr/>
            </p:nvGrpSpPr>
            <p:grpSpPr>
              <a:xfrm>
                <a:off x="5197887" y="956878"/>
                <a:ext cx="1155093" cy="772417"/>
                <a:chOff x="5123745" y="956878"/>
                <a:chExt cx="1155093" cy="772417"/>
              </a:xfrm>
            </p:grpSpPr>
            <p:cxnSp>
              <p:nvCxnSpPr>
                <p:cNvPr id="65" name="Straight Arrow Connector 64">
                  <a:extLst>
                    <a:ext uri="{FF2B5EF4-FFF2-40B4-BE49-F238E27FC236}">
                      <a16:creationId xmlns:a16="http://schemas.microsoft.com/office/drawing/2014/main" id="{47469173-7DC8-0546-9831-7A5F83018702}"/>
                    </a:ext>
                  </a:extLst>
                </p:cNvPr>
                <p:cNvCxnSpPr>
                  <a:cxnSpLocks/>
                </p:cNvCxnSpPr>
                <p:nvPr/>
              </p:nvCxnSpPr>
              <p:spPr>
                <a:xfrm>
                  <a:off x="5134918" y="1325114"/>
                  <a:ext cx="473650"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BB17989-9778-8C4E-9978-FF2BA7FC9BCA}"/>
                    </a:ext>
                  </a:extLst>
                </p:cNvPr>
                <p:cNvCxnSpPr>
                  <a:cxnSpLocks/>
                </p:cNvCxnSpPr>
                <p:nvPr/>
              </p:nvCxnSpPr>
              <p:spPr>
                <a:xfrm>
                  <a:off x="5753448" y="1135758"/>
                  <a:ext cx="347774" cy="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A40FE1F-1C90-154A-B885-FBFBBCC717D6}"/>
                    </a:ext>
                  </a:extLst>
                </p:cNvPr>
                <p:cNvCxnSpPr>
                  <a:cxnSpLocks/>
                </p:cNvCxnSpPr>
                <p:nvPr/>
              </p:nvCxnSpPr>
              <p:spPr>
                <a:xfrm flipV="1">
                  <a:off x="5605823" y="1136469"/>
                  <a:ext cx="153975" cy="191820"/>
                </a:xfrm>
                <a:prstGeom prst="straightConnector1">
                  <a:avLst/>
                </a:prstGeom>
                <a:ln w="1905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B470428-04ED-B348-8383-B846E55AD5B9}"/>
                    </a:ext>
                  </a:extLst>
                </p:cNvPr>
                <p:cNvCxnSpPr>
                  <a:cxnSpLocks/>
                </p:cNvCxnSpPr>
                <p:nvPr/>
              </p:nvCxnSpPr>
              <p:spPr>
                <a:xfrm flipV="1">
                  <a:off x="5130095" y="956878"/>
                  <a:ext cx="0" cy="77241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B5A540-5F1F-0246-98F8-B6C7B764AE91}"/>
                    </a:ext>
                  </a:extLst>
                </p:cNvPr>
                <p:cNvCxnSpPr>
                  <a:cxnSpLocks/>
                </p:cNvCxnSpPr>
                <p:nvPr/>
              </p:nvCxnSpPr>
              <p:spPr>
                <a:xfrm>
                  <a:off x="5123745" y="1720677"/>
                  <a:ext cx="115509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4065AD9C-B9B2-ED42-B8CC-9215C475EBBF}"/>
                  </a:ext>
                </a:extLst>
              </p:cNvPr>
              <p:cNvSpPr/>
              <p:nvPr/>
            </p:nvSpPr>
            <p:spPr>
              <a:xfrm>
                <a:off x="4925583" y="1152767"/>
                <a:ext cx="285850" cy="338554"/>
              </a:xfrm>
              <a:prstGeom prst="rect">
                <a:avLst/>
              </a:prstGeom>
            </p:spPr>
            <p:txBody>
              <a:bodyPr wrap="square">
                <a:spAutoFit/>
              </a:bodyPr>
              <a:lstStyle/>
              <a:p>
                <a:r>
                  <a:rPr lang="en-US" sz="1600" dirty="0"/>
                  <a:t>U</a:t>
                </a:r>
                <a:endParaRPr lang="en-US" sz="1600" i="1" dirty="0"/>
              </a:p>
            </p:txBody>
          </p:sp>
        </p:grpSp>
      </p:grpSp>
      <p:grpSp>
        <p:nvGrpSpPr>
          <p:cNvPr id="8" name="Group 7">
            <a:extLst>
              <a:ext uri="{FF2B5EF4-FFF2-40B4-BE49-F238E27FC236}">
                <a16:creationId xmlns:a16="http://schemas.microsoft.com/office/drawing/2014/main" id="{1BC404F5-E70B-4BD8-816F-9A968B88AEF3}"/>
              </a:ext>
            </a:extLst>
          </p:cNvPr>
          <p:cNvGrpSpPr/>
          <p:nvPr/>
        </p:nvGrpSpPr>
        <p:grpSpPr>
          <a:xfrm>
            <a:off x="8058772" y="2832682"/>
            <a:ext cx="3880339" cy="2390483"/>
            <a:chOff x="8058772" y="2832682"/>
            <a:chExt cx="3880339" cy="2390483"/>
          </a:xfrm>
        </p:grpSpPr>
        <p:sp>
          <p:nvSpPr>
            <p:cNvPr id="52" name="Rectangle 51">
              <a:extLst>
                <a:ext uri="{FF2B5EF4-FFF2-40B4-BE49-F238E27FC236}">
                  <a16:creationId xmlns:a16="http://schemas.microsoft.com/office/drawing/2014/main" id="{245ED19F-DE57-E040-A378-9EB4BD7D22D7}"/>
                </a:ext>
              </a:extLst>
            </p:cNvPr>
            <p:cNvSpPr/>
            <p:nvPr/>
          </p:nvSpPr>
          <p:spPr>
            <a:xfrm rot="5400000">
              <a:off x="8757182" y="3042334"/>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88FEFEE-555C-3B44-B7B3-D07821036F35}"/>
                </a:ext>
              </a:extLst>
            </p:cNvPr>
            <p:cNvGrpSpPr>
              <a:grpSpLocks noChangeAspect="1"/>
            </p:cNvGrpSpPr>
            <p:nvPr/>
          </p:nvGrpSpPr>
          <p:grpSpPr>
            <a:xfrm>
              <a:off x="8259829" y="3387516"/>
              <a:ext cx="1050253" cy="1616366"/>
              <a:chOff x="6407874" y="1706410"/>
              <a:chExt cx="1482790" cy="2282051"/>
            </a:xfrm>
          </p:grpSpPr>
          <p:grpSp>
            <p:nvGrpSpPr>
              <p:cNvPr id="18" name="Group 17">
                <a:extLst>
                  <a:ext uri="{FF2B5EF4-FFF2-40B4-BE49-F238E27FC236}">
                    <a16:creationId xmlns:a16="http://schemas.microsoft.com/office/drawing/2014/main" id="{D83C0565-CB97-9B43-A631-F14ABB127947}"/>
                  </a:ext>
                </a:extLst>
              </p:cNvPr>
              <p:cNvGrpSpPr/>
              <p:nvPr/>
            </p:nvGrpSpPr>
            <p:grpSpPr>
              <a:xfrm>
                <a:off x="6407874" y="1706410"/>
                <a:ext cx="1482790" cy="2282051"/>
                <a:chOff x="6208177" y="2662881"/>
                <a:chExt cx="1482790" cy="2282051"/>
              </a:xfrm>
            </p:grpSpPr>
            <p:sp>
              <p:nvSpPr>
                <p:cNvPr id="25" name="Rectangle 24">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e 25">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0174D878-AB26-224B-A505-D7A17A5E829C}"/>
                  </a:ext>
                </a:extLst>
              </p:cNvPr>
              <p:cNvCxnSpPr>
                <a:cxnSpLocks/>
              </p:cNvCxnSpPr>
              <p:nvPr/>
            </p:nvCxnSpPr>
            <p:spPr>
              <a:xfrm flipH="1">
                <a:off x="6468658"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80182484-7BBE-2E43-9EEE-B26FA7E84267}"/>
                  </a:ext>
                </a:extLst>
              </p:cNvPr>
              <p:cNvSpPr/>
              <p:nvPr/>
            </p:nvSpPr>
            <p:spPr>
              <a:xfrm rot="6311517">
                <a:off x="7128105" y="3159267"/>
                <a:ext cx="571296" cy="461860"/>
              </a:xfrm>
              <a:prstGeom prst="arc">
                <a:avLst>
                  <a:gd name="adj1" fmla="val 14829222"/>
                  <a:gd name="adj2" fmla="val 19194624"/>
                </a:avLst>
              </a:prstGeom>
              <a:ln w="25400">
                <a:solidFill>
                  <a:srgbClr val="FF0000"/>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FEDBA511-9D00-A142-A41A-8E7F237BB9F0}"/>
                </a:ext>
              </a:extLst>
            </p:cNvPr>
            <p:cNvCxnSpPr>
              <a:cxnSpLocks/>
            </p:cNvCxnSpPr>
            <p:nvPr/>
          </p:nvCxnSpPr>
          <p:spPr>
            <a:xfrm>
              <a:off x="8087017" y="3653743"/>
              <a:ext cx="1829880"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riangle 46">
              <a:extLst>
                <a:ext uri="{FF2B5EF4-FFF2-40B4-BE49-F238E27FC236}">
                  <a16:creationId xmlns:a16="http://schemas.microsoft.com/office/drawing/2014/main" id="{ECDD6590-F17C-8642-9377-CA546B5C77EC}"/>
                </a:ext>
              </a:extLst>
            </p:cNvPr>
            <p:cNvSpPr/>
            <p:nvPr/>
          </p:nvSpPr>
          <p:spPr>
            <a:xfrm rot="10800000">
              <a:off x="8239507" y="3531230"/>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0F0E91A-940D-5D47-AC76-14FB416CF5C9}"/>
                </a:ext>
              </a:extLst>
            </p:cNvPr>
            <p:cNvSpPr/>
            <p:nvPr/>
          </p:nvSpPr>
          <p:spPr>
            <a:xfrm>
              <a:off x="8058772" y="3892576"/>
              <a:ext cx="285850" cy="338554"/>
            </a:xfrm>
            <a:prstGeom prst="rect">
              <a:avLst/>
            </a:prstGeom>
          </p:spPr>
          <p:txBody>
            <a:bodyPr wrap="square">
              <a:spAutoFit/>
            </a:bodyPr>
            <a:lstStyle/>
            <a:p>
              <a:r>
                <a:rPr lang="en-US" sz="1600" dirty="0"/>
                <a:t>U</a:t>
              </a:r>
              <a:endParaRPr lang="en-US" sz="1600" i="1" dirty="0"/>
            </a:p>
          </p:txBody>
        </p:sp>
        <p:sp>
          <p:nvSpPr>
            <p:cNvPr id="89" name="Rectangle 88">
              <a:extLst>
                <a:ext uri="{FF2B5EF4-FFF2-40B4-BE49-F238E27FC236}">
                  <a16:creationId xmlns:a16="http://schemas.microsoft.com/office/drawing/2014/main" id="{14BD54D6-37BF-8F4F-91C1-BADC6195B91B}"/>
                </a:ext>
              </a:extLst>
            </p:cNvPr>
            <p:cNvSpPr/>
            <p:nvPr/>
          </p:nvSpPr>
          <p:spPr>
            <a:xfrm rot="5400000">
              <a:off x="8974259" y="2796269"/>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C939C4-0C8F-E94A-A3A5-E8AC1C66739D}"/>
                </a:ext>
              </a:extLst>
            </p:cNvPr>
            <p:cNvSpPr/>
            <p:nvPr/>
          </p:nvSpPr>
          <p:spPr>
            <a:xfrm>
              <a:off x="8281074" y="4884611"/>
              <a:ext cx="1513081" cy="338554"/>
            </a:xfrm>
            <a:prstGeom prst="rect">
              <a:avLst/>
            </a:prstGeom>
          </p:spPr>
          <p:txBody>
            <a:bodyPr wrap="square">
              <a:spAutoFit/>
            </a:bodyPr>
            <a:lstStyle/>
            <a:p>
              <a:pPr algn="ctr"/>
              <a:r>
                <a:rPr lang="en-US" sz="1600" dirty="0"/>
                <a:t>Actuation-in</a:t>
              </a:r>
              <a:endParaRPr lang="en-US" sz="1600" i="1" dirty="0"/>
            </a:p>
          </p:txBody>
        </p:sp>
        <p:sp>
          <p:nvSpPr>
            <p:cNvPr id="97" name="Rectangle 96">
              <a:extLst>
                <a:ext uri="{FF2B5EF4-FFF2-40B4-BE49-F238E27FC236}">
                  <a16:creationId xmlns:a16="http://schemas.microsoft.com/office/drawing/2014/main" id="{BC2E6535-75DA-7149-BD70-6E22DBFE086E}"/>
                </a:ext>
              </a:extLst>
            </p:cNvPr>
            <p:cNvSpPr/>
            <p:nvPr/>
          </p:nvSpPr>
          <p:spPr>
            <a:xfrm rot="5400000">
              <a:off x="10790703" y="3043550"/>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C07C5908-F725-2F4C-B2D4-B3F70B015953}"/>
                </a:ext>
              </a:extLst>
            </p:cNvPr>
            <p:cNvGrpSpPr>
              <a:grpSpLocks noChangeAspect="1"/>
            </p:cNvGrpSpPr>
            <p:nvPr/>
          </p:nvGrpSpPr>
          <p:grpSpPr>
            <a:xfrm>
              <a:off x="10294399" y="3388732"/>
              <a:ext cx="1049204" cy="1628454"/>
              <a:chOff x="6409355" y="1706410"/>
              <a:chExt cx="1481309" cy="2299118"/>
            </a:xfrm>
          </p:grpSpPr>
          <p:grpSp>
            <p:nvGrpSpPr>
              <p:cNvPr id="99" name="Group 98">
                <a:extLst>
                  <a:ext uri="{FF2B5EF4-FFF2-40B4-BE49-F238E27FC236}">
                    <a16:creationId xmlns:a16="http://schemas.microsoft.com/office/drawing/2014/main" id="{77CF3244-0DFF-C449-AD1B-CF87465EFD9B}"/>
                  </a:ext>
                </a:extLst>
              </p:cNvPr>
              <p:cNvGrpSpPr/>
              <p:nvPr/>
            </p:nvGrpSpPr>
            <p:grpSpPr>
              <a:xfrm>
                <a:off x="6409355" y="1706410"/>
                <a:ext cx="1481309" cy="2299118"/>
                <a:chOff x="6209658" y="2662881"/>
                <a:chExt cx="1481309" cy="2299118"/>
              </a:xfrm>
            </p:grpSpPr>
            <p:sp>
              <p:nvSpPr>
                <p:cNvPr id="102" name="Rectangle 101">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Pie 102">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Oval 103">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C777235-8FAF-4746-AB68-A9184F719F69}"/>
                  </a:ext>
                </a:extLst>
              </p:cNvPr>
              <p:cNvCxnSpPr>
                <a:cxnSpLocks/>
              </p:cNvCxnSpPr>
              <p:nvPr/>
            </p:nvCxnSpPr>
            <p:spPr>
              <a:xfrm flipH="1">
                <a:off x="6468658" y="2666944"/>
                <a:ext cx="594360" cy="0"/>
              </a:xfrm>
              <a:prstGeom prst="straightConnector1">
                <a:avLst/>
              </a:prstGeom>
              <a:ln w="25400">
                <a:solidFill>
                  <a:srgbClr val="0432FF"/>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9B4E49F6-0F78-534D-986F-7841EFCAAA51}"/>
                </a:ext>
              </a:extLst>
            </p:cNvPr>
            <p:cNvCxnSpPr>
              <a:cxnSpLocks/>
            </p:cNvCxnSpPr>
            <p:nvPr/>
          </p:nvCxnSpPr>
          <p:spPr>
            <a:xfrm>
              <a:off x="10114466" y="3653743"/>
              <a:ext cx="1824645"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Triangle 109">
              <a:extLst>
                <a:ext uri="{FF2B5EF4-FFF2-40B4-BE49-F238E27FC236}">
                  <a16:creationId xmlns:a16="http://schemas.microsoft.com/office/drawing/2014/main" id="{6FCFCA56-1451-2040-918B-8680B0E4A97B}"/>
                </a:ext>
              </a:extLst>
            </p:cNvPr>
            <p:cNvSpPr/>
            <p:nvPr/>
          </p:nvSpPr>
          <p:spPr>
            <a:xfrm rot="10800000">
              <a:off x="10273028" y="3532446"/>
              <a:ext cx="128273" cy="11546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0152EEB-582D-BE4F-A83C-2BBEB79507FC}"/>
                </a:ext>
              </a:extLst>
            </p:cNvPr>
            <p:cNvSpPr/>
            <p:nvPr/>
          </p:nvSpPr>
          <p:spPr>
            <a:xfrm rot="5400000">
              <a:off x="11007780" y="2800660"/>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54FE63F-B4C9-C941-B2B1-E3E9AC7FABC6}"/>
                </a:ext>
              </a:extLst>
            </p:cNvPr>
            <p:cNvSpPr/>
            <p:nvPr/>
          </p:nvSpPr>
          <p:spPr>
            <a:xfrm>
              <a:off x="10368399" y="4882081"/>
              <a:ext cx="1390620" cy="338554"/>
            </a:xfrm>
            <a:prstGeom prst="rect">
              <a:avLst/>
            </a:prstGeom>
          </p:spPr>
          <p:txBody>
            <a:bodyPr wrap="square">
              <a:spAutoFit/>
            </a:bodyPr>
            <a:lstStyle/>
            <a:p>
              <a:pPr algn="ctr"/>
              <a:r>
                <a:rPr lang="en-US" sz="1600" dirty="0"/>
                <a:t>Actuation-out</a:t>
              </a:r>
              <a:endParaRPr lang="en-US" sz="1600" i="1" dirty="0"/>
            </a:p>
          </p:txBody>
        </p:sp>
        <p:sp>
          <p:nvSpPr>
            <p:cNvPr id="113" name="Pie 112">
              <a:extLst>
                <a:ext uri="{FF2B5EF4-FFF2-40B4-BE49-F238E27FC236}">
                  <a16:creationId xmlns:a16="http://schemas.microsoft.com/office/drawing/2014/main" id="{D8010450-1C3A-2C4F-802D-A7312ABB7125}"/>
                </a:ext>
              </a:extLst>
            </p:cNvPr>
            <p:cNvSpPr/>
            <p:nvPr/>
          </p:nvSpPr>
          <p:spPr>
            <a:xfrm>
              <a:off x="8259127" y="3969952"/>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B15AA792-4AFE-3D43-9ED4-9991366FEB6A}"/>
                </a:ext>
              </a:extLst>
            </p:cNvPr>
            <p:cNvSpPr/>
            <p:nvPr/>
          </p:nvSpPr>
          <p:spPr>
            <a:xfrm>
              <a:off x="10093230" y="3892344"/>
              <a:ext cx="285850" cy="338554"/>
            </a:xfrm>
            <a:prstGeom prst="rect">
              <a:avLst/>
            </a:prstGeom>
          </p:spPr>
          <p:txBody>
            <a:bodyPr wrap="square">
              <a:spAutoFit/>
            </a:bodyPr>
            <a:lstStyle/>
            <a:p>
              <a:r>
                <a:rPr lang="en-US" sz="1600" dirty="0"/>
                <a:t>U</a:t>
              </a:r>
              <a:endParaRPr lang="en-US" sz="1600" i="1" dirty="0"/>
            </a:p>
          </p:txBody>
        </p:sp>
        <p:sp>
          <p:nvSpPr>
            <p:cNvPr id="80" name="Pie 79">
              <a:extLst>
                <a:ext uri="{FF2B5EF4-FFF2-40B4-BE49-F238E27FC236}">
                  <a16:creationId xmlns:a16="http://schemas.microsoft.com/office/drawing/2014/main" id="{E71A5FB2-8C2E-3F43-A78E-A7D41E895D7D}"/>
                </a:ext>
              </a:extLst>
            </p:cNvPr>
            <p:cNvSpPr/>
            <p:nvPr/>
          </p:nvSpPr>
          <p:spPr>
            <a:xfrm rot="18927774">
              <a:off x="10293269" y="3973727"/>
              <a:ext cx="1036264" cy="1036264"/>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c 80">
              <a:extLst>
                <a:ext uri="{FF2B5EF4-FFF2-40B4-BE49-F238E27FC236}">
                  <a16:creationId xmlns:a16="http://schemas.microsoft.com/office/drawing/2014/main" id="{D51FC59B-61B8-4E4F-B3C0-119D9B98C24F}"/>
                </a:ext>
              </a:extLst>
            </p:cNvPr>
            <p:cNvSpPr/>
            <p:nvPr/>
          </p:nvSpPr>
          <p:spPr>
            <a:xfrm rot="18352136" flipV="1">
              <a:off x="10808246" y="4383737"/>
              <a:ext cx="404646" cy="327133"/>
            </a:xfrm>
            <a:prstGeom prst="arc">
              <a:avLst>
                <a:gd name="adj1" fmla="val 14829222"/>
                <a:gd name="adj2" fmla="val 19194624"/>
              </a:avLst>
            </a:prstGeom>
            <a:ln w="25400">
              <a:solidFill>
                <a:srgbClr val="0432FF"/>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9C0348A5-B0D5-42F0-AE82-EA3D0B7A1C0D}"/>
              </a:ext>
            </a:extLst>
          </p:cNvPr>
          <p:cNvGrpSpPr/>
          <p:nvPr/>
        </p:nvGrpSpPr>
        <p:grpSpPr>
          <a:xfrm>
            <a:off x="5703736" y="5618423"/>
            <a:ext cx="5820552" cy="1066401"/>
            <a:chOff x="5703736" y="5618423"/>
            <a:chExt cx="5820552" cy="1066401"/>
          </a:xfrm>
        </p:grpSpPr>
        <p:sp>
          <p:nvSpPr>
            <p:cNvPr id="69" name="Rounded Rectangle 68">
              <a:extLst>
                <a:ext uri="{FF2B5EF4-FFF2-40B4-BE49-F238E27FC236}">
                  <a16:creationId xmlns:a16="http://schemas.microsoft.com/office/drawing/2014/main" id="{8618CC6B-07D2-F04C-A49A-F27B2D75505D}"/>
                </a:ext>
              </a:extLst>
            </p:cNvPr>
            <p:cNvSpPr/>
            <p:nvPr/>
          </p:nvSpPr>
          <p:spPr>
            <a:xfrm>
              <a:off x="8188582" y="5618423"/>
              <a:ext cx="3335706" cy="106640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285750" indent="-285750">
                <a:buFont typeface="Wingdings" pitchFamily="2" charset="2"/>
                <a:buChar char="Ø"/>
              </a:pPr>
              <a:r>
                <a:rPr lang="en-US" sz="1600" dirty="0">
                  <a:solidFill>
                    <a:schemeClr val="tx1"/>
                  </a:solidFill>
                </a:rPr>
                <a:t>Gust-</a:t>
              </a:r>
              <a:r>
                <a:rPr lang="en-US" sz="1600" i="1" dirty="0">
                  <a:solidFill>
                    <a:schemeClr val="tx1"/>
                  </a:solidFill>
                </a:rPr>
                <a:t>C</a:t>
              </a:r>
              <a:r>
                <a:rPr lang="en-US" sz="1600" baseline="-25000" dirty="0">
                  <a:solidFill>
                    <a:schemeClr val="tx1"/>
                  </a:solidFill>
                </a:rPr>
                <a:t>L</a:t>
              </a:r>
              <a:r>
                <a:rPr lang="en-US" sz="1600" dirty="0">
                  <a:solidFill>
                    <a:schemeClr val="tx1"/>
                  </a:solidFill>
                </a:rPr>
                <a:t> behavior.</a:t>
              </a:r>
            </a:p>
            <a:p>
              <a:pPr marL="285750" indent="-285750">
                <a:buFont typeface="Wingdings" pitchFamily="2" charset="2"/>
                <a:buChar char="Ø"/>
              </a:pPr>
              <a:r>
                <a:rPr lang="en-US" sz="1600" dirty="0">
                  <a:solidFill>
                    <a:schemeClr val="tx1"/>
                  </a:solidFill>
                </a:rPr>
                <a:t>Gust-</a:t>
              </a:r>
              <a:r>
                <a:rPr lang="en-US" sz="1600" i="1" dirty="0">
                  <a:solidFill>
                    <a:schemeClr val="tx1"/>
                  </a:solidFill>
                </a:rPr>
                <a:t>C</a:t>
              </a:r>
              <a:r>
                <a:rPr lang="en-US" sz="1600" baseline="-25000" dirty="0">
                  <a:solidFill>
                    <a:schemeClr val="tx1"/>
                  </a:solidFill>
                </a:rPr>
                <a:t>L</a:t>
              </a:r>
              <a:r>
                <a:rPr lang="en-US" sz="1600" dirty="0">
                  <a:solidFill>
                    <a:schemeClr val="tx1"/>
                  </a:solidFill>
                </a:rPr>
                <a:t> change from actuation.</a:t>
              </a:r>
            </a:p>
            <a:p>
              <a:pPr marL="285750" indent="-285750">
                <a:buFont typeface="Wingdings" pitchFamily="2" charset="2"/>
                <a:buChar char="Ø"/>
              </a:pPr>
              <a:r>
                <a:rPr lang="en-US" sz="1600" dirty="0">
                  <a:solidFill>
                    <a:schemeClr val="tx1"/>
                  </a:solidFill>
                </a:rPr>
                <a:t>Flow causing the force changes</a:t>
              </a:r>
            </a:p>
          </p:txBody>
        </p:sp>
        <p:sp>
          <p:nvSpPr>
            <p:cNvPr id="72" name="Down Arrow 71">
              <a:extLst>
                <a:ext uri="{FF2B5EF4-FFF2-40B4-BE49-F238E27FC236}">
                  <a16:creationId xmlns:a16="http://schemas.microsoft.com/office/drawing/2014/main" id="{D75E48B3-D433-4E49-AD27-F112D895FF9E}"/>
                </a:ext>
              </a:extLst>
            </p:cNvPr>
            <p:cNvSpPr/>
            <p:nvPr/>
          </p:nvSpPr>
          <p:spPr>
            <a:xfrm rot="16200000">
              <a:off x="6506155" y="5106721"/>
              <a:ext cx="518357" cy="2123195"/>
            </a:xfrm>
            <a:prstGeom prst="downArrow">
              <a:avLst>
                <a:gd name="adj1" fmla="val 50000"/>
                <a:gd name="adj2" fmla="val 63746"/>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B658370-0824-8242-BDD9-DFF03BBEF79A}"/>
                </a:ext>
              </a:extLst>
            </p:cNvPr>
            <p:cNvSpPr/>
            <p:nvPr/>
          </p:nvSpPr>
          <p:spPr>
            <a:xfrm>
              <a:off x="6235217" y="5628618"/>
              <a:ext cx="1002771" cy="246221"/>
            </a:xfrm>
            <a:prstGeom prst="rect">
              <a:avLst/>
            </a:prstGeom>
            <a:solidFill>
              <a:schemeClr val="bg1"/>
            </a:solidFill>
          </p:spPr>
          <p:txBody>
            <a:bodyPr wrap="square" lIns="0" tIns="0" rIns="0" bIns="0" anchor="ctr" anchorCtr="0">
              <a:spAutoFit/>
            </a:bodyPr>
            <a:lstStyle/>
            <a:p>
              <a:pPr algn="ctr"/>
              <a:r>
                <a:rPr lang="en-US" sz="1600" dirty="0"/>
                <a:t>Study</a:t>
              </a:r>
              <a:endParaRPr lang="en-US" sz="1600" i="1" dirty="0"/>
            </a:p>
          </p:txBody>
        </p:sp>
      </p:grpSp>
      <p:sp>
        <p:nvSpPr>
          <p:cNvPr id="70" name="Rectangle 2"/>
          <p:cNvSpPr txBox="1">
            <a:spLocks noChangeArrowheads="1"/>
          </p:cNvSpPr>
          <p:nvPr/>
        </p:nvSpPr>
        <p:spPr>
          <a:xfrm>
            <a:off x="539751" y="52341"/>
            <a:ext cx="11112499" cy="147756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Rectangular plate with a swept rotating tip experiencing </a:t>
            </a:r>
            <a:r>
              <a:rPr lang="en-US" sz="3600" dirty="0" err="1"/>
              <a:t>streamwise</a:t>
            </a:r>
            <a:r>
              <a:rPr lang="en-US" sz="3600" dirty="0"/>
              <a:t> gust</a:t>
            </a:r>
            <a:endParaRPr lang="en-US" altLang="en-US" sz="3600" b="1" dirty="0"/>
          </a:p>
        </p:txBody>
      </p:sp>
      <p:sp>
        <p:nvSpPr>
          <p:cNvPr id="4" name="Slide Number Placeholder 3">
            <a:extLst>
              <a:ext uri="{FF2B5EF4-FFF2-40B4-BE49-F238E27FC236}">
                <a16:creationId xmlns:a16="http://schemas.microsoft.com/office/drawing/2014/main" id="{3A6D34B6-BD27-4F94-B105-3635ABFB1133}"/>
              </a:ext>
            </a:extLst>
          </p:cNvPr>
          <p:cNvSpPr>
            <a:spLocks noGrp="1"/>
          </p:cNvSpPr>
          <p:nvPr>
            <p:ph type="sldNum" sz="quarter" idx="12"/>
          </p:nvPr>
        </p:nvSpPr>
        <p:spPr>
          <a:xfrm>
            <a:off x="9385785" y="6427497"/>
            <a:ext cx="2743200" cy="365125"/>
          </a:xfrm>
        </p:spPr>
        <p:txBody>
          <a:bodyPr/>
          <a:lstStyle/>
          <a:p>
            <a:fld id="{15530B12-77AA-4F8A-BB96-7B022F2BE984}" type="slidenum">
              <a:rPr lang="en-US" smtClean="0"/>
              <a:t>46</a:t>
            </a:fld>
            <a:endParaRPr lang="en-US" dirty="0"/>
          </a:p>
        </p:txBody>
      </p:sp>
    </p:spTree>
    <p:extLst>
      <p:ext uri="{BB962C8B-B14F-4D97-AF65-F5344CB8AC3E}">
        <p14:creationId xmlns:p14="http://schemas.microsoft.com/office/powerpoint/2010/main" val="385561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921FBF19-2E78-2049-BDC1-05861D9675E7}"/>
              </a:ext>
            </a:extLst>
          </p:cNvPr>
          <p:cNvSpPr txBox="1"/>
          <p:nvPr/>
        </p:nvSpPr>
        <p:spPr>
          <a:xfrm>
            <a:off x="436332" y="1294163"/>
            <a:ext cx="4217143" cy="2657138"/>
          </a:xfrm>
          <a:prstGeom prst="rect">
            <a:avLst/>
          </a:prstGeom>
          <a:noFill/>
        </p:spPr>
        <p:txBody>
          <a:bodyPr wrap="square" rtlCol="0">
            <a:spAutoFit/>
          </a:bodyPr>
          <a:lstStyle/>
          <a:p>
            <a:pPr>
              <a:lnSpc>
                <a:spcPts val="2400"/>
              </a:lnSpc>
              <a:spcAft>
                <a:spcPts val="800"/>
              </a:spcAft>
            </a:pPr>
            <a:r>
              <a:rPr lang="en-US" sz="2000" u="sng" dirty="0"/>
              <a:t>Force measurements</a:t>
            </a:r>
          </a:p>
          <a:p>
            <a:pPr marL="285750" indent="-285750">
              <a:lnSpc>
                <a:spcPts val="2400"/>
              </a:lnSpc>
              <a:spcAft>
                <a:spcPts val="800"/>
              </a:spcAft>
              <a:buFont typeface="Arial" panose="020B0604020202020204" pitchFamily="34" charset="0"/>
              <a:buChar char="•"/>
            </a:pPr>
            <a:r>
              <a:rPr lang="en-US" sz="2000" dirty="0"/>
              <a:t>ATI Gamma sensor above wing. </a:t>
            </a:r>
          </a:p>
          <a:p>
            <a:pPr marL="285750" indent="-285750">
              <a:lnSpc>
                <a:spcPts val="2400"/>
              </a:lnSpc>
              <a:spcAft>
                <a:spcPts val="800"/>
              </a:spcAft>
              <a:buFont typeface="Arial" panose="020B0604020202020204" pitchFamily="34" charset="0"/>
              <a:buChar char="•"/>
            </a:pPr>
            <a:r>
              <a:rPr lang="en-US" sz="2000" dirty="0"/>
              <a:t>1 kHz sampling; average 10 runs; subtract off results from air runs.</a:t>
            </a:r>
          </a:p>
          <a:p>
            <a:pPr marL="285750" indent="-285750">
              <a:lnSpc>
                <a:spcPts val="2400"/>
              </a:lnSpc>
              <a:spcAft>
                <a:spcPts val="800"/>
              </a:spcAft>
              <a:buFont typeface="Arial" panose="020B0604020202020204" pitchFamily="34" charset="0"/>
              <a:buChar char="•"/>
            </a:pPr>
            <a:r>
              <a:rPr lang="en-US" sz="2000" dirty="0"/>
              <a:t>Low-pass filter to remove mechanical vibrations.</a:t>
            </a:r>
          </a:p>
          <a:p>
            <a:pPr>
              <a:lnSpc>
                <a:spcPts val="2400"/>
              </a:lnSpc>
              <a:spcAft>
                <a:spcPts val="800"/>
              </a:spcAft>
            </a:pPr>
            <a:endParaRPr lang="en-US" sz="2000" dirty="0"/>
          </a:p>
        </p:txBody>
      </p:sp>
      <p:pic>
        <p:nvPicPr>
          <p:cNvPr id="40" name="Picture 39">
            <a:extLst>
              <a:ext uri="{FF2B5EF4-FFF2-40B4-BE49-F238E27FC236}">
                <a16:creationId xmlns:a16="http://schemas.microsoft.com/office/drawing/2014/main" id="{1D829B04-4B9D-8545-B056-276D3B747E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2774" y="718524"/>
            <a:ext cx="4303776" cy="3227832"/>
          </a:xfrm>
          <a:prstGeom prst="rect">
            <a:avLst/>
          </a:prstGeom>
        </p:spPr>
      </p:pic>
      <p:pic>
        <p:nvPicPr>
          <p:cNvPr id="39" name="Picture 38">
            <a:extLst>
              <a:ext uri="{FF2B5EF4-FFF2-40B4-BE49-F238E27FC236}">
                <a16:creationId xmlns:a16="http://schemas.microsoft.com/office/drawing/2014/main" id="{E312EB70-72DE-684F-9F4E-A6064E3122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6788"/>
          <a:stretch/>
        </p:blipFill>
        <p:spPr>
          <a:xfrm>
            <a:off x="4506763" y="719147"/>
            <a:ext cx="4009723" cy="3226310"/>
          </a:xfrm>
          <a:prstGeom prst="rect">
            <a:avLst/>
          </a:prstGeom>
        </p:spPr>
      </p:pic>
      <p:sp>
        <p:nvSpPr>
          <p:cNvPr id="8" name="TextBox 7"/>
          <p:cNvSpPr txBox="1"/>
          <p:nvPr/>
        </p:nvSpPr>
        <p:spPr>
          <a:xfrm>
            <a:off x="1919897" y="127730"/>
            <a:ext cx="8352209" cy="615553"/>
          </a:xfrm>
          <a:prstGeom prst="rect">
            <a:avLst/>
          </a:prstGeom>
          <a:noFill/>
        </p:spPr>
        <p:txBody>
          <a:bodyPr wrap="square" rtlCol="0">
            <a:spAutoFit/>
          </a:bodyPr>
          <a:lstStyle/>
          <a:p>
            <a:pPr algn="ctr"/>
            <a:r>
              <a:rPr lang="en-US" sz="3400" dirty="0"/>
              <a:t>Experimental setup: force meas. &amp; parameters</a:t>
            </a:r>
          </a:p>
        </p:txBody>
      </p:sp>
      <p:grpSp>
        <p:nvGrpSpPr>
          <p:cNvPr id="4" name="Group 3">
            <a:extLst>
              <a:ext uri="{FF2B5EF4-FFF2-40B4-BE49-F238E27FC236}">
                <a16:creationId xmlns:a16="http://schemas.microsoft.com/office/drawing/2014/main" id="{015A6935-21B0-4CB9-AD51-CE3A8E64F8E3}"/>
              </a:ext>
            </a:extLst>
          </p:cNvPr>
          <p:cNvGrpSpPr/>
          <p:nvPr/>
        </p:nvGrpSpPr>
        <p:grpSpPr>
          <a:xfrm>
            <a:off x="445515" y="3999313"/>
            <a:ext cx="8947041" cy="2847766"/>
            <a:chOff x="445515" y="3999313"/>
            <a:chExt cx="8947041" cy="2847766"/>
          </a:xfrm>
        </p:grpSpPr>
        <p:grpSp>
          <p:nvGrpSpPr>
            <p:cNvPr id="37" name="Group 36">
              <a:extLst>
                <a:ext uri="{FF2B5EF4-FFF2-40B4-BE49-F238E27FC236}">
                  <a16:creationId xmlns:a16="http://schemas.microsoft.com/office/drawing/2014/main" id="{EA7EBD6F-15FD-FC4F-9C67-E4EA34ACA086}"/>
                </a:ext>
              </a:extLst>
            </p:cNvPr>
            <p:cNvGrpSpPr/>
            <p:nvPr/>
          </p:nvGrpSpPr>
          <p:grpSpPr>
            <a:xfrm>
              <a:off x="7502550" y="4189298"/>
              <a:ext cx="1890006" cy="2657781"/>
              <a:chOff x="6164032" y="1197047"/>
              <a:chExt cx="2129068" cy="2945626"/>
            </a:xfrm>
          </p:grpSpPr>
          <p:sp>
            <p:nvSpPr>
              <p:cNvPr id="43" name="Arc 42">
                <a:extLst>
                  <a:ext uri="{FF2B5EF4-FFF2-40B4-BE49-F238E27FC236}">
                    <a16:creationId xmlns:a16="http://schemas.microsoft.com/office/drawing/2014/main" id="{0439FFD5-05F1-C149-B69B-0EA24915A297}"/>
                  </a:ext>
                </a:extLst>
              </p:cNvPr>
              <p:cNvSpPr/>
              <p:nvPr/>
            </p:nvSpPr>
            <p:spPr>
              <a:xfrm rot="10291684" flipH="1">
                <a:off x="6934681" y="3169181"/>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04E0A25E-12F9-3E41-8A56-EE047C72CADF}"/>
                  </a:ext>
                </a:extLst>
              </p:cNvPr>
              <p:cNvGrpSpPr/>
              <p:nvPr/>
            </p:nvGrpSpPr>
            <p:grpSpPr>
              <a:xfrm>
                <a:off x="6164032" y="1197047"/>
                <a:ext cx="2129068" cy="2945626"/>
                <a:chOff x="6164032" y="1197047"/>
                <a:chExt cx="2129068" cy="2945626"/>
              </a:xfrm>
            </p:grpSpPr>
            <p:cxnSp>
              <p:nvCxnSpPr>
                <p:cNvPr id="46" name="Straight Connector 45">
                  <a:extLst>
                    <a:ext uri="{FF2B5EF4-FFF2-40B4-BE49-F238E27FC236}">
                      <a16:creationId xmlns:a16="http://schemas.microsoft.com/office/drawing/2014/main" id="{DC1C9DB3-74CB-664F-99F2-8C65A82D03CC}"/>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51242F9-9B02-2649-BE48-F92A6595B97F}"/>
                    </a:ext>
                  </a:extLst>
                </p:cNvPr>
                <p:cNvGrpSpPr/>
                <p:nvPr/>
              </p:nvGrpSpPr>
              <p:grpSpPr>
                <a:xfrm>
                  <a:off x="6164032" y="1197047"/>
                  <a:ext cx="2129068" cy="2945626"/>
                  <a:chOff x="6164032" y="1197047"/>
                  <a:chExt cx="2129068" cy="2945626"/>
                </a:xfrm>
              </p:grpSpPr>
              <p:grpSp>
                <p:nvGrpSpPr>
                  <p:cNvPr id="49" name="Group 48">
                    <a:extLst>
                      <a:ext uri="{FF2B5EF4-FFF2-40B4-BE49-F238E27FC236}">
                        <a16:creationId xmlns:a16="http://schemas.microsoft.com/office/drawing/2014/main" id="{0FE7DD92-437E-0C45-8C55-FAE1EF847590}"/>
                      </a:ext>
                    </a:extLst>
                  </p:cNvPr>
                  <p:cNvGrpSpPr/>
                  <p:nvPr/>
                </p:nvGrpSpPr>
                <p:grpSpPr>
                  <a:xfrm>
                    <a:off x="6164032" y="1197047"/>
                    <a:ext cx="2129068" cy="2945626"/>
                    <a:chOff x="6164032" y="1197047"/>
                    <a:chExt cx="2129068" cy="2945626"/>
                  </a:xfrm>
                </p:grpSpPr>
                <p:grpSp>
                  <p:nvGrpSpPr>
                    <p:cNvPr id="51" name="Group 50">
                      <a:extLst>
                        <a:ext uri="{FF2B5EF4-FFF2-40B4-BE49-F238E27FC236}">
                          <a16:creationId xmlns:a16="http://schemas.microsoft.com/office/drawing/2014/main" id="{4684A40E-13AE-A041-A856-E95D25B9069E}"/>
                        </a:ext>
                      </a:extLst>
                    </p:cNvPr>
                    <p:cNvGrpSpPr/>
                    <p:nvPr/>
                  </p:nvGrpSpPr>
                  <p:grpSpPr>
                    <a:xfrm>
                      <a:off x="6409355" y="1197047"/>
                      <a:ext cx="1495972" cy="2812963"/>
                      <a:chOff x="6209658" y="2153518"/>
                      <a:chExt cx="1495972" cy="2812963"/>
                    </a:xfrm>
                  </p:grpSpPr>
                  <p:sp>
                    <p:nvSpPr>
                      <p:cNvPr id="61" name="Rectangle 60">
                        <a:extLst>
                          <a:ext uri="{FF2B5EF4-FFF2-40B4-BE49-F238E27FC236}">
                            <a16:creationId xmlns:a16="http://schemas.microsoft.com/office/drawing/2014/main" id="{EA282D98-627B-D244-BD51-D7E4D904BA5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e 61">
                        <a:extLst>
                          <a:ext uri="{FF2B5EF4-FFF2-40B4-BE49-F238E27FC236}">
                            <a16:creationId xmlns:a16="http://schemas.microsoft.com/office/drawing/2014/main" id="{882B692F-6E28-124A-AC5F-CE3297BE1A94}"/>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4AF15AC2-A3BB-EA45-9A72-D34BBC8FD62E}"/>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 Same Side Corner Rectangle 63">
                        <a:extLst>
                          <a:ext uri="{FF2B5EF4-FFF2-40B4-BE49-F238E27FC236}">
                            <a16:creationId xmlns:a16="http://schemas.microsoft.com/office/drawing/2014/main" id="{D151C6DB-472D-E34D-87F5-7ACFAE4F2683}"/>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C93409-6725-6A46-A320-42168B8C7666}"/>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A63BF493-D529-E843-8348-53930A14E083}"/>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 name="Arc 71">
                        <a:extLst>
                          <a:ext uri="{FF2B5EF4-FFF2-40B4-BE49-F238E27FC236}">
                            <a16:creationId xmlns:a16="http://schemas.microsoft.com/office/drawing/2014/main" id="{751366CD-3AF0-B24B-A140-A3A16B6EA421}"/>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4BBFD7BC-035E-534B-A6BB-93684B2C1A4A}"/>
                          </a:ext>
                        </a:extLst>
                      </p:cNvPr>
                      <p:cNvCxnSpPr>
                        <a:cxnSpLocks/>
                      </p:cNvCxnSpPr>
                      <p:nvPr/>
                    </p:nvCxnSpPr>
                    <p:spPr>
                      <a:xfrm>
                        <a:off x="6686461" y="2662881"/>
                        <a:ext cx="0" cy="158283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7123AFB-8582-DD41-BE24-7B9287FF3638}"/>
                          </a:ext>
                        </a:extLst>
                      </p:cNvPr>
                      <p:cNvCxnSpPr/>
                      <p:nvPr/>
                    </p:nvCxnSpPr>
                    <p:spPr>
                      <a:xfrm flipH="1">
                        <a:off x="6589774" y="266288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BF03D84-73E1-3A47-AAAB-F079264CB346}"/>
                          </a:ext>
                        </a:extLst>
                      </p:cNvPr>
                      <p:cNvCxnSpPr/>
                      <p:nvPr/>
                    </p:nvCxnSpPr>
                    <p:spPr>
                      <a:xfrm flipH="1">
                        <a:off x="6589774" y="424187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C2BA10E-2DDB-7D40-B1EA-D6A4580CF6ED}"/>
                          </a:ext>
                        </a:extLst>
                      </p:cNvPr>
                      <p:cNvSpPr/>
                      <p:nvPr/>
                    </p:nvSpPr>
                    <p:spPr>
                      <a:xfrm>
                        <a:off x="6580905" y="3261913"/>
                        <a:ext cx="205167" cy="272887"/>
                      </a:xfrm>
                      <a:prstGeom prst="rect">
                        <a:avLst/>
                      </a:prstGeom>
                      <a:solidFill>
                        <a:schemeClr val="bg1"/>
                      </a:solidFill>
                    </p:spPr>
                    <p:txBody>
                      <a:bodyPr wrap="square" lIns="0" tIns="0" rIns="0" bIns="0" anchor="ctr" anchorCtr="1">
                        <a:spAutoFit/>
                      </a:bodyPr>
                      <a:lstStyle/>
                      <a:p>
                        <a:r>
                          <a:rPr lang="en-US" sz="1600" dirty="0"/>
                          <a:t>b</a:t>
                        </a:r>
                        <a:endParaRPr lang="en-US" sz="1600" i="1" dirty="0"/>
                      </a:p>
                    </p:txBody>
                  </p:sp>
                  <p:cxnSp>
                    <p:nvCxnSpPr>
                      <p:cNvPr id="84" name="Straight Arrow Connector 83">
                        <a:extLst>
                          <a:ext uri="{FF2B5EF4-FFF2-40B4-BE49-F238E27FC236}">
                            <a16:creationId xmlns:a16="http://schemas.microsoft.com/office/drawing/2014/main" id="{ADBE0064-937D-CC42-9870-EF356193010D}"/>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13C340D-5622-3547-9BB7-1D935B9B0C3C}"/>
                          </a:ext>
                        </a:extLst>
                      </p:cNvPr>
                      <p:cNvSpPr/>
                      <p:nvPr/>
                    </p:nvSpPr>
                    <p:spPr>
                      <a:xfrm>
                        <a:off x="7219826" y="2763608"/>
                        <a:ext cx="153672" cy="272887"/>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86" name="Rectangle 85">
                        <a:extLst>
                          <a:ext uri="{FF2B5EF4-FFF2-40B4-BE49-F238E27FC236}">
                            <a16:creationId xmlns:a16="http://schemas.microsoft.com/office/drawing/2014/main" id="{FB1F6674-2A61-9541-8BAF-2F84BAA8AA49}"/>
                          </a:ext>
                        </a:extLst>
                      </p:cNvPr>
                      <p:cNvSpPr/>
                      <p:nvPr/>
                    </p:nvSpPr>
                    <p:spPr>
                      <a:xfrm>
                        <a:off x="6876768" y="4261153"/>
                        <a:ext cx="252227" cy="341110"/>
                      </a:xfrm>
                      <a:prstGeom prst="rect">
                        <a:avLst/>
                      </a:prstGeom>
                    </p:spPr>
                    <p:txBody>
                      <a:bodyPr wrap="square">
                        <a:spAutoFit/>
                      </a:bodyPr>
                      <a:lstStyle/>
                      <a:p>
                        <a:r>
                          <a:rPr lang="en-US" sz="1400" i="1" dirty="0" err="1"/>
                          <a:t>Λ</a:t>
                        </a:r>
                        <a:endParaRPr lang="en-US" sz="1400" i="1" dirty="0"/>
                      </a:p>
                    </p:txBody>
                  </p:sp>
                </p:grpSp>
                <p:cxnSp>
                  <p:nvCxnSpPr>
                    <p:cNvPr id="52" name="Straight Arrow Connector 51">
                      <a:extLst>
                        <a:ext uri="{FF2B5EF4-FFF2-40B4-BE49-F238E27FC236}">
                          <a16:creationId xmlns:a16="http://schemas.microsoft.com/office/drawing/2014/main" id="{62AB7773-EE14-194C-93A1-680E442E16C4}"/>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E991354-5213-764A-9279-8837B9E4FF09}"/>
                        </a:ext>
                      </a:extLst>
                    </p:cNvPr>
                    <p:cNvSpPr/>
                    <p:nvPr/>
                  </p:nvSpPr>
                  <p:spPr>
                    <a:xfrm>
                      <a:off x="6164032" y="2543789"/>
                      <a:ext cx="874359" cy="443443"/>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54" name="Rectangle 53">
                      <a:extLst>
                        <a:ext uri="{FF2B5EF4-FFF2-40B4-BE49-F238E27FC236}">
                          <a16:creationId xmlns:a16="http://schemas.microsoft.com/office/drawing/2014/main" id="{C37D2FBF-116D-2948-9A9C-2E69ACEB3A88}"/>
                        </a:ext>
                      </a:extLst>
                    </p:cNvPr>
                    <p:cNvSpPr/>
                    <p:nvPr/>
                  </p:nvSpPr>
                  <p:spPr>
                    <a:xfrm>
                      <a:off x="7152797" y="3699230"/>
                      <a:ext cx="1140303" cy="443443"/>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55" name="Arc 54">
                      <a:extLst>
                        <a:ext uri="{FF2B5EF4-FFF2-40B4-BE49-F238E27FC236}">
                          <a16:creationId xmlns:a16="http://schemas.microsoft.com/office/drawing/2014/main" id="{2650E436-11DB-0541-8A0A-22AF9BF5D57C}"/>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33C1A9C4-CA37-AF44-8A6A-8E897359F789}"/>
                      </a:ext>
                    </a:extLst>
                  </p:cNvPr>
                  <p:cNvSpPr/>
                  <p:nvPr/>
                </p:nvSpPr>
                <p:spPr>
                  <a:xfrm>
                    <a:off x="7054343" y="3303686"/>
                    <a:ext cx="252227" cy="375220"/>
                  </a:xfrm>
                  <a:prstGeom prst="rect">
                    <a:avLst/>
                  </a:prstGeom>
                </p:spPr>
                <p:txBody>
                  <a:bodyPr wrap="square">
                    <a:spAutoFit/>
                  </a:bodyPr>
                  <a:lstStyle/>
                  <a:p>
                    <a:r>
                      <a:rPr lang="en-US" sz="1600" dirty="0"/>
                      <a:t>𝛬</a:t>
                    </a:r>
                  </a:p>
                </p:txBody>
              </p:sp>
            </p:grpSp>
          </p:grpSp>
        </p:grpSp>
        <mc:AlternateContent xmlns:mc="http://schemas.openxmlformats.org/markup-compatibility/2006" xmlns:a14="http://schemas.microsoft.com/office/drawing/2010/main">
          <mc:Choice Requires="a14">
            <p:sp>
              <p:nvSpPr>
                <p:cNvPr id="7" name="TextBox 6"/>
                <p:cNvSpPr txBox="1"/>
                <p:nvPr/>
              </p:nvSpPr>
              <p:spPr>
                <a:xfrm>
                  <a:off x="445515" y="3999313"/>
                  <a:ext cx="6855455" cy="2451953"/>
                </a:xfrm>
                <a:prstGeom prst="rect">
                  <a:avLst/>
                </a:prstGeom>
                <a:noFill/>
              </p:spPr>
              <p:txBody>
                <a:bodyPr wrap="square" rtlCol="0">
                  <a:spAutoFit/>
                </a:bodyPr>
                <a:lstStyle/>
                <a:p>
                  <a:pPr>
                    <a:lnSpc>
                      <a:spcPts val="2400"/>
                    </a:lnSpc>
                    <a:spcAft>
                      <a:spcPts val="800"/>
                    </a:spcAft>
                  </a:pPr>
                  <a:r>
                    <a:rPr lang="en-US" sz="2000" u="sng" dirty="0"/>
                    <a:t>Parameters</a:t>
                  </a:r>
                </a:p>
                <a:p>
                  <a:pPr marL="342900" indent="-342900">
                    <a:lnSpc>
                      <a:spcPts val="2400"/>
                    </a:lnSpc>
                    <a:spcAft>
                      <a:spcPts val="800"/>
                    </a:spcAft>
                    <a:buFont typeface="Arial" panose="020B0604020202020204" pitchFamily="34" charset="0"/>
                    <a:buChar char="•"/>
                  </a:pPr>
                  <a:r>
                    <a:rPr lang="en-US" sz="2000" dirty="0"/>
                    <a:t>Main-wing speed: </a:t>
                  </a:r>
                  <a:r>
                    <a:rPr lang="en-US" sz="2000" dirty="0" err="1"/>
                    <a:t>U</a:t>
                  </a:r>
                  <a:r>
                    <a:rPr lang="en-US" sz="2000" baseline="-25000" dirty="0" err="1"/>
                    <a:t>main</a:t>
                  </a:r>
                  <a:r>
                    <a:rPr lang="en-US" sz="2000" dirty="0"/>
                    <a:t>, Re </a:t>
                  </a:r>
                  <a:r>
                    <a:rPr lang="en-US" sz="2000" i="1" dirty="0"/>
                    <a:t>O</a:t>
                  </a:r>
                  <a:r>
                    <a:rPr lang="en-US" sz="2000" dirty="0"/>
                    <a:t>(10</a:t>
                  </a:r>
                  <a:r>
                    <a:rPr lang="en-US" sz="2000" baseline="30000" dirty="0"/>
                    <a:t>4</a:t>
                  </a:r>
                  <a:r>
                    <a:rPr lang="en-US" sz="2000" dirty="0"/>
                    <a:t>).</a:t>
                  </a:r>
                </a:p>
                <a:p>
                  <a:pPr marL="342900" indent="-342900">
                    <a:lnSpc>
                      <a:spcPts val="2400"/>
                    </a:lnSpc>
                    <a:spcAft>
                      <a:spcPts val="800"/>
                    </a:spcAft>
                    <a:buFont typeface="Arial" panose="020B0604020202020204" pitchFamily="34" charset="0"/>
                    <a:buChar char="•"/>
                  </a:pPr>
                  <a:r>
                    <a:rPr lang="en-US" sz="2000" dirty="0"/>
                    <a:t>α = 45</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m:t>
                      </m:r>
                    </m:oMath>
                  </a14:m>
                  <a:r>
                    <a:rPr lang="en-US" sz="2000" dirty="0"/>
                    <a:t> panel sweep angle: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t>
                  </a:r>
                </a:p>
                <a:p>
                  <a:pPr marL="342900" indent="-342900">
                    <a:lnSpc>
                      <a:spcPts val="2400"/>
                    </a:lnSpc>
                    <a:spcAft>
                      <a:spcPts val="800"/>
                    </a:spcAft>
                    <a:buFont typeface="Arial" panose="020B0604020202020204" pitchFamily="34" charset="0"/>
                    <a:buChar char="•"/>
                  </a:pPr>
                  <a:r>
                    <a:rPr lang="en-US" sz="2000" dirty="0" err="1"/>
                    <a:t>AR</a:t>
                  </a:r>
                  <a:r>
                    <a:rPr lang="en-US" sz="2000" baseline="-25000" dirty="0" err="1"/>
                    <a:t>eff,rect</a:t>
                  </a:r>
                  <a:r>
                    <a:rPr lang="en-US" sz="2000" dirty="0"/>
                    <a:t> = 2, 4 (</a:t>
                  </a:r>
                  <a:r>
                    <a:rPr lang="en-US" sz="2000" dirty="0" err="1"/>
                    <a:t>Λ</a:t>
                  </a:r>
                  <a:r>
                    <a:rPr lang="en-US" sz="2000" dirty="0"/>
                    <a:t> = 90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solidFill>
                        <a:schemeClr val="tx1"/>
                      </a:solidFill>
                    </a:rPr>
                    <a:t>);  </a:t>
                  </a:r>
                  <a:r>
                    <a:rPr lang="en-US" sz="2000" dirty="0" err="1">
                      <a:solidFill>
                        <a:schemeClr val="tx1"/>
                      </a:solidFill>
                    </a:rPr>
                    <a:t>AR</a:t>
                  </a:r>
                  <a:r>
                    <a:rPr lang="en-US" sz="2000" baseline="-25000" dirty="0" err="1">
                      <a:solidFill>
                        <a:schemeClr val="tx1"/>
                      </a:solidFill>
                    </a:rPr>
                    <a:t>rect+panel</a:t>
                  </a:r>
                  <a:r>
                    <a:rPr lang="en-US" sz="2000" dirty="0">
                      <a:solidFill>
                        <a:schemeClr val="tx1"/>
                      </a:solidFill>
                    </a:rPr>
                    <a:t> = 4.1, 6 (</a:t>
                  </a:r>
                  <a:r>
                    <a:rPr lang="en-US" sz="2000" dirty="0" err="1">
                      <a:solidFill>
                        <a:schemeClr val="tx1"/>
                      </a:solidFill>
                    </a:rPr>
                    <a:t>Λ</a:t>
                  </a:r>
                  <a:r>
                    <a:rPr lang="en-US" sz="2000" dirty="0">
                      <a:solidFill>
                        <a:schemeClr val="tx1"/>
                      </a:solidFill>
                    </a:rPr>
                    <a:t> = 45</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a:t>
                  </a:r>
                  <a:endParaRPr lang="en-US" sz="2000" dirty="0">
                    <a:solidFill>
                      <a:srgbClr val="FF0000"/>
                    </a:solidFill>
                  </a:endParaRPr>
                </a:p>
                <a:p>
                  <a:pPr marL="342900" indent="-342900">
                    <a:lnSpc>
                      <a:spcPts val="2400"/>
                    </a:lnSpc>
                    <a:spcAft>
                      <a:spcPts val="800"/>
                    </a:spcAft>
                    <a:buFont typeface="Arial" panose="020B0604020202020204" pitchFamily="34" charset="0"/>
                    <a:buChar char="•"/>
                  </a:pPr>
                  <a:r>
                    <a:rPr lang="en-US" sz="2000" dirty="0"/>
                    <a:t>Extended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panel area: 31.7%, 15.8% of main wing.</a:t>
                  </a:r>
                </a:p>
                <a:p>
                  <a:pPr marL="342900" indent="-342900">
                    <a:lnSpc>
                      <a:spcPts val="2400"/>
                    </a:lnSpc>
                    <a:spcAft>
                      <a:spcPts val="800"/>
                    </a:spcAft>
                    <a:buFont typeface="Arial" panose="020B0604020202020204" pitchFamily="34" charset="0"/>
                    <a:buChar char="•"/>
                  </a:pPr>
                  <a:r>
                    <a:rPr lang="en-US" sz="2000" dirty="0"/>
                    <a:t>Panel tip speed: </a:t>
                  </a:r>
                  <a:r>
                    <a:rPr lang="en-US" sz="2000" dirty="0" err="1"/>
                    <a:t>U</a:t>
                  </a:r>
                  <a:r>
                    <a:rPr lang="en-US" sz="2000" baseline="-25000" dirty="0" err="1"/>
                    <a:t>panel</a:t>
                  </a:r>
                  <a:r>
                    <a:rPr lang="en-US" sz="2000" dirty="0"/>
                    <a:t> = 1.5U</a:t>
                  </a:r>
                  <a:r>
                    <a:rPr lang="en-US" sz="2000" baseline="-25000" dirty="0"/>
                    <a:t>main, initial</a:t>
                  </a:r>
                  <a:r>
                    <a:rPr lang="en-US" sz="2000"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445515" y="3999313"/>
                  <a:ext cx="6855455" cy="2451953"/>
                </a:xfrm>
                <a:prstGeom prst="rect">
                  <a:avLst/>
                </a:prstGeom>
                <a:blipFill>
                  <a:blip r:embed="rId5"/>
                  <a:stretch>
                    <a:fillRect l="-889" t="-1244" b="-3483"/>
                  </a:stretch>
                </a:blipFill>
              </p:spPr>
              <p:txBody>
                <a:bodyPr/>
                <a:lstStyle/>
                <a:p>
                  <a:r>
                    <a:rPr lang="en-US">
                      <a:noFill/>
                    </a:rPr>
                    <a:t> </a:t>
                  </a:r>
                </a:p>
              </p:txBody>
            </p:sp>
          </mc:Fallback>
        </mc:AlternateContent>
      </p:grpSp>
      <p:sp>
        <p:nvSpPr>
          <p:cNvPr id="41" name="TextBox 40">
            <a:extLst>
              <a:ext uri="{FF2B5EF4-FFF2-40B4-BE49-F238E27FC236}">
                <a16:creationId xmlns:a16="http://schemas.microsoft.com/office/drawing/2014/main" id="{D5B46D5D-2FBC-6E4B-B0EC-6DA4C570F0EA}"/>
              </a:ext>
            </a:extLst>
          </p:cNvPr>
          <p:cNvSpPr txBox="1"/>
          <p:nvPr/>
        </p:nvSpPr>
        <p:spPr>
          <a:xfrm>
            <a:off x="5483000" y="2150583"/>
            <a:ext cx="1069690" cy="384721"/>
          </a:xfrm>
          <a:prstGeom prst="rect">
            <a:avLst/>
          </a:prstGeom>
          <a:noFill/>
        </p:spPr>
        <p:txBody>
          <a:bodyPr wrap="square" rtlCol="0">
            <a:spAutoFit/>
          </a:bodyPr>
          <a:lstStyle/>
          <a:p>
            <a:r>
              <a:rPr lang="en-US" sz="1900" dirty="0"/>
              <a:t>Re = 12k</a:t>
            </a:r>
          </a:p>
        </p:txBody>
      </p:sp>
      <p:sp>
        <p:nvSpPr>
          <p:cNvPr id="42" name="TextBox 41">
            <a:extLst>
              <a:ext uri="{FF2B5EF4-FFF2-40B4-BE49-F238E27FC236}">
                <a16:creationId xmlns:a16="http://schemas.microsoft.com/office/drawing/2014/main" id="{585DE3CC-0F0B-EF4D-96F7-EEAA2763C6F6}"/>
              </a:ext>
            </a:extLst>
          </p:cNvPr>
          <p:cNvSpPr txBox="1"/>
          <p:nvPr/>
        </p:nvSpPr>
        <p:spPr>
          <a:xfrm>
            <a:off x="8935199" y="2101198"/>
            <a:ext cx="1069690" cy="384721"/>
          </a:xfrm>
          <a:prstGeom prst="rect">
            <a:avLst/>
          </a:prstGeom>
          <a:noFill/>
        </p:spPr>
        <p:txBody>
          <a:bodyPr wrap="square" rtlCol="0">
            <a:spAutoFit/>
          </a:bodyPr>
          <a:lstStyle/>
          <a:p>
            <a:r>
              <a:rPr lang="en-US" sz="1900" dirty="0"/>
              <a:t>Re = 18k</a:t>
            </a:r>
          </a:p>
        </p:txBody>
      </p:sp>
      <p:sp>
        <p:nvSpPr>
          <p:cNvPr id="45" name="TextBox 44">
            <a:extLst>
              <a:ext uri="{FF2B5EF4-FFF2-40B4-BE49-F238E27FC236}">
                <a16:creationId xmlns:a16="http://schemas.microsoft.com/office/drawing/2014/main" id="{C98A3798-CF8B-2B45-B780-ADE801716F9F}"/>
              </a:ext>
            </a:extLst>
          </p:cNvPr>
          <p:cNvSpPr txBox="1"/>
          <p:nvPr/>
        </p:nvSpPr>
        <p:spPr>
          <a:xfrm>
            <a:off x="7164384" y="1684709"/>
            <a:ext cx="1069690" cy="384721"/>
          </a:xfrm>
          <a:prstGeom prst="rect">
            <a:avLst/>
          </a:prstGeom>
          <a:noFill/>
        </p:spPr>
        <p:txBody>
          <a:bodyPr wrap="square" rtlCol="0">
            <a:spAutoFit/>
          </a:bodyPr>
          <a:lstStyle/>
          <a:p>
            <a:r>
              <a:rPr lang="en-US" sz="1900" dirty="0"/>
              <a:t>Re = 18k</a:t>
            </a:r>
          </a:p>
        </p:txBody>
      </p:sp>
      <p:sp>
        <p:nvSpPr>
          <p:cNvPr id="47" name="TextBox 46">
            <a:extLst>
              <a:ext uri="{FF2B5EF4-FFF2-40B4-BE49-F238E27FC236}">
                <a16:creationId xmlns:a16="http://schemas.microsoft.com/office/drawing/2014/main" id="{E5205122-6AD6-F745-AE0A-0F547E5CCDE1}"/>
              </a:ext>
            </a:extLst>
          </p:cNvPr>
          <p:cNvSpPr txBox="1"/>
          <p:nvPr/>
        </p:nvSpPr>
        <p:spPr>
          <a:xfrm>
            <a:off x="10776912" y="1462184"/>
            <a:ext cx="1069690" cy="384721"/>
          </a:xfrm>
          <a:prstGeom prst="rect">
            <a:avLst/>
          </a:prstGeom>
          <a:noFill/>
        </p:spPr>
        <p:txBody>
          <a:bodyPr wrap="square" rtlCol="0">
            <a:spAutoFit/>
          </a:bodyPr>
          <a:lstStyle/>
          <a:p>
            <a:r>
              <a:rPr lang="en-US" sz="1900" dirty="0"/>
              <a:t>Re = 9k</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E165587-7990-B441-9F8B-153916511741}"/>
                  </a:ext>
                </a:extLst>
              </p:cNvPr>
              <p:cNvSpPr txBox="1"/>
              <p:nvPr/>
            </p:nvSpPr>
            <p:spPr>
              <a:xfrm>
                <a:off x="5179863" y="3079202"/>
                <a:ext cx="3016111" cy="400110"/>
              </a:xfrm>
              <a:prstGeom prst="rect">
                <a:avLst/>
              </a:prstGeom>
              <a:noFill/>
            </p:spPr>
            <p:txBody>
              <a:bodyPr wrap="square" rtlCol="0">
                <a:spAutoFit/>
              </a:bodyPr>
              <a:lstStyle/>
              <a:p>
                <a:r>
                  <a:rPr lang="en-US" sz="2000" dirty="0">
                    <a:ea typeface="Cambria Math" panose="02040503050406030204" pitchFamily="18" charset="0"/>
                  </a:rPr>
                  <a:t>Time-avg. </a:t>
                </a:r>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±4%</a:t>
                </a:r>
              </a:p>
            </p:txBody>
          </p:sp>
        </mc:Choice>
        <mc:Fallback xmlns="">
          <p:sp>
            <p:nvSpPr>
              <p:cNvPr id="57" name="TextBox 56">
                <a:extLst>
                  <a:ext uri="{FF2B5EF4-FFF2-40B4-BE49-F238E27FC236}">
                    <a16:creationId xmlns:a16="http://schemas.microsoft.com/office/drawing/2014/main" id="{6E165587-7990-B441-9F8B-153916511741}"/>
                  </a:ext>
                </a:extLst>
              </p:cNvPr>
              <p:cNvSpPr txBox="1">
                <a:spLocks noRot="1" noChangeAspect="1" noMove="1" noResize="1" noEditPoints="1" noAdjustHandles="1" noChangeArrowheads="1" noChangeShapeType="1" noTextEdit="1"/>
              </p:cNvSpPr>
              <p:nvPr/>
            </p:nvSpPr>
            <p:spPr>
              <a:xfrm>
                <a:off x="5179863" y="3079202"/>
                <a:ext cx="3016111" cy="400110"/>
              </a:xfrm>
              <a:prstGeom prst="rect">
                <a:avLst/>
              </a:prstGeom>
              <a:blipFill>
                <a:blip r:embed="rId6"/>
                <a:stretch>
                  <a:fillRect l="-2227"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8E5AE90-68AB-1341-9727-E31ACCC5C86A}"/>
                  </a:ext>
                </a:extLst>
              </p:cNvPr>
              <p:cNvSpPr txBox="1"/>
              <p:nvPr/>
            </p:nvSpPr>
            <p:spPr>
              <a:xfrm>
                <a:off x="8527613" y="3079202"/>
                <a:ext cx="2208567" cy="400110"/>
              </a:xfrm>
              <a:prstGeom prst="rect">
                <a:avLst/>
              </a:prstGeom>
              <a:noFill/>
            </p:spPr>
            <p:txBody>
              <a:bodyPr wrap="square" rtlCol="0">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±6.7%</a:t>
                </a:r>
              </a:p>
            </p:txBody>
          </p:sp>
        </mc:Choice>
        <mc:Fallback xmlns="">
          <p:sp>
            <p:nvSpPr>
              <p:cNvPr id="58" name="TextBox 57">
                <a:extLst>
                  <a:ext uri="{FF2B5EF4-FFF2-40B4-BE49-F238E27FC236}">
                    <a16:creationId xmlns:a16="http://schemas.microsoft.com/office/drawing/2014/main" id="{38E5AE90-68AB-1341-9727-E31ACCC5C86A}"/>
                  </a:ext>
                </a:extLst>
              </p:cNvPr>
              <p:cNvSpPr txBox="1">
                <a:spLocks noRot="1" noChangeAspect="1" noMove="1" noResize="1" noEditPoints="1" noAdjustHandles="1" noChangeArrowheads="1" noChangeShapeType="1" noTextEdit="1"/>
              </p:cNvSpPr>
              <p:nvPr/>
            </p:nvSpPr>
            <p:spPr>
              <a:xfrm>
                <a:off x="8527613" y="3079202"/>
                <a:ext cx="2208567" cy="400110"/>
              </a:xfrm>
              <a:prstGeom prst="rect">
                <a:avLst/>
              </a:prstGeom>
              <a:blipFill>
                <a:blip r:embed="rId7"/>
                <a:stretch>
                  <a:fillRect t="-7576" b="-25758"/>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834559BB-DC6F-264D-A603-2223356665A3}"/>
              </a:ext>
            </a:extLst>
          </p:cNvPr>
          <p:cNvSpPr txBox="1"/>
          <p:nvPr/>
        </p:nvSpPr>
        <p:spPr>
          <a:xfrm rot="16200000">
            <a:off x="4373569" y="1894639"/>
            <a:ext cx="517387" cy="400110"/>
          </a:xfrm>
          <a:prstGeom prst="rect">
            <a:avLst/>
          </a:prstGeom>
          <a:solidFill>
            <a:schemeClr val="bg1"/>
          </a:solidFill>
        </p:spPr>
        <p:txBody>
          <a:bodyPr wrap="square" rtlCol="0">
            <a:spAutoFit/>
          </a:bodyPr>
          <a:lstStyle/>
          <a:p>
            <a:r>
              <a:rPr lang="en-US" sz="2000" dirty="0"/>
              <a:t>C</a:t>
            </a:r>
            <a:r>
              <a:rPr lang="en-US" sz="2000" baseline="-25000" dirty="0"/>
              <a:t>L</a:t>
            </a:r>
          </a:p>
        </p:txBody>
      </p:sp>
      <p:sp>
        <p:nvSpPr>
          <p:cNvPr id="60" name="TextBox 59">
            <a:extLst>
              <a:ext uri="{FF2B5EF4-FFF2-40B4-BE49-F238E27FC236}">
                <a16:creationId xmlns:a16="http://schemas.microsoft.com/office/drawing/2014/main" id="{EACDC014-CC03-C74F-9941-D07D6C0C6730}"/>
              </a:ext>
            </a:extLst>
          </p:cNvPr>
          <p:cNvSpPr txBox="1"/>
          <p:nvPr/>
        </p:nvSpPr>
        <p:spPr>
          <a:xfrm>
            <a:off x="5865496" y="3754578"/>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65" name="TextBox 64">
            <a:extLst>
              <a:ext uri="{FF2B5EF4-FFF2-40B4-BE49-F238E27FC236}">
                <a16:creationId xmlns:a16="http://schemas.microsoft.com/office/drawing/2014/main" id="{152D1E2B-40CD-EB4F-A637-C67DFF72F2EB}"/>
              </a:ext>
            </a:extLst>
          </p:cNvPr>
          <p:cNvSpPr txBox="1"/>
          <p:nvPr/>
        </p:nvSpPr>
        <p:spPr>
          <a:xfrm>
            <a:off x="9361435" y="3754578"/>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2" name="TextBox 1"/>
          <p:cNvSpPr txBox="1"/>
          <p:nvPr/>
        </p:nvSpPr>
        <p:spPr>
          <a:xfrm>
            <a:off x="6384629" y="1033097"/>
            <a:ext cx="916341" cy="369332"/>
          </a:xfrm>
          <a:prstGeom prst="rect">
            <a:avLst/>
          </a:prstGeom>
          <a:noFill/>
        </p:spPr>
        <p:txBody>
          <a:bodyPr wrap="none" rtlCol="0">
            <a:spAutoFit/>
          </a:bodyPr>
          <a:lstStyle/>
          <a:p>
            <a:r>
              <a:rPr lang="en-US" dirty="0">
                <a:solidFill>
                  <a:schemeClr val="accent1">
                    <a:lumMod val="75000"/>
                  </a:schemeClr>
                </a:solidFill>
              </a:rPr>
              <a:t>Step-up</a:t>
            </a:r>
          </a:p>
        </p:txBody>
      </p:sp>
      <p:sp>
        <p:nvSpPr>
          <p:cNvPr id="66" name="TextBox 65"/>
          <p:cNvSpPr txBox="1"/>
          <p:nvPr/>
        </p:nvSpPr>
        <p:spPr>
          <a:xfrm>
            <a:off x="9875578" y="1021109"/>
            <a:ext cx="1202380" cy="369332"/>
          </a:xfrm>
          <a:prstGeom prst="rect">
            <a:avLst/>
          </a:prstGeom>
          <a:noFill/>
        </p:spPr>
        <p:txBody>
          <a:bodyPr wrap="none" rtlCol="0">
            <a:spAutoFit/>
          </a:bodyPr>
          <a:lstStyle/>
          <a:p>
            <a:r>
              <a:rPr lang="en-US" dirty="0">
                <a:solidFill>
                  <a:schemeClr val="accent1">
                    <a:lumMod val="75000"/>
                  </a:schemeClr>
                </a:solidFill>
              </a:rPr>
              <a:t>Step-down</a:t>
            </a:r>
          </a:p>
        </p:txBody>
      </p:sp>
      <p:sp>
        <p:nvSpPr>
          <p:cNvPr id="3" name="Slide Number Placeholder 2">
            <a:extLst>
              <a:ext uri="{FF2B5EF4-FFF2-40B4-BE49-F238E27FC236}">
                <a16:creationId xmlns:a16="http://schemas.microsoft.com/office/drawing/2014/main" id="{0F3C5FAD-9761-4423-8872-45190B8B8FB5}"/>
              </a:ext>
            </a:extLst>
          </p:cNvPr>
          <p:cNvSpPr>
            <a:spLocks noGrp="1"/>
          </p:cNvSpPr>
          <p:nvPr>
            <p:ph type="sldNum" sz="quarter" idx="12"/>
          </p:nvPr>
        </p:nvSpPr>
        <p:spPr/>
        <p:txBody>
          <a:bodyPr/>
          <a:lstStyle/>
          <a:p>
            <a:fld id="{15530B12-77AA-4F8A-BB96-7B022F2BE984}" type="slidenum">
              <a:rPr lang="en-US" smtClean="0"/>
              <a:t>47</a:t>
            </a:fld>
            <a:endParaRPr lang="en-US"/>
          </a:p>
        </p:txBody>
      </p:sp>
    </p:spTree>
    <p:extLst>
      <p:ext uri="{BB962C8B-B14F-4D97-AF65-F5344CB8AC3E}">
        <p14:creationId xmlns:p14="http://schemas.microsoft.com/office/powerpoint/2010/main" val="297524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115000"/>
                    </a14:imgEffect>
                    <a14:imgEffect>
                      <a14:brightnessContrast bright="21000" contrast="6000"/>
                    </a14:imgEffect>
                  </a14:imgLayer>
                </a14:imgProps>
              </a:ext>
              <a:ext uri="{28A0092B-C50C-407E-A947-70E740481C1C}">
                <a14:useLocalDpi xmlns:a14="http://schemas.microsoft.com/office/drawing/2010/main"/>
              </a:ext>
            </a:extLst>
          </a:blip>
          <a:srcRect/>
          <a:stretch/>
        </p:blipFill>
        <p:spPr>
          <a:xfrm>
            <a:off x="6965170" y="4357404"/>
            <a:ext cx="2109960" cy="2374740"/>
          </a:xfrm>
          <a:prstGeom prst="rect">
            <a:avLst/>
          </a:prstGeom>
        </p:spPr>
      </p:pic>
      <p:pic>
        <p:nvPicPr>
          <p:cNvPr id="25" name="Picture 24">
            <a:extLst>
              <a:ext uri="{FF2B5EF4-FFF2-40B4-BE49-F238E27FC236}">
                <a16:creationId xmlns:a16="http://schemas.microsoft.com/office/drawing/2014/main" id="{A808C04F-3B07-6441-9B1E-9AD2BF5CF56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65170" y="834107"/>
            <a:ext cx="3974144" cy="3329164"/>
          </a:xfrm>
          <a:prstGeom prst="rect">
            <a:avLst/>
          </a:prstGeom>
        </p:spPr>
      </p:pic>
      <p:sp>
        <p:nvSpPr>
          <p:cNvPr id="8" name="TextBox 7"/>
          <p:cNvSpPr txBox="1"/>
          <p:nvPr/>
        </p:nvSpPr>
        <p:spPr>
          <a:xfrm>
            <a:off x="1829867" y="71567"/>
            <a:ext cx="8627683" cy="615553"/>
          </a:xfrm>
          <a:prstGeom prst="rect">
            <a:avLst/>
          </a:prstGeom>
          <a:noFill/>
        </p:spPr>
        <p:txBody>
          <a:bodyPr wrap="square" rtlCol="0">
            <a:spAutoFit/>
          </a:bodyPr>
          <a:lstStyle/>
          <a:p>
            <a:pPr algn="ctr"/>
            <a:r>
              <a:rPr lang="en-US" sz="3400" dirty="0"/>
              <a:t>Rectangular wing reference case: step-up/down</a:t>
            </a:r>
          </a:p>
        </p:txBody>
      </p:sp>
      <p:pic>
        <p:nvPicPr>
          <p:cNvPr id="17" name="Picture 16">
            <a:extLst>
              <a:ext uri="{FF2B5EF4-FFF2-40B4-BE49-F238E27FC236}">
                <a16:creationId xmlns:a16="http://schemas.microsoft.com/office/drawing/2014/main" id="{74214320-0576-9848-9D0D-3B5D0535438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56853" y="772054"/>
            <a:ext cx="4541485" cy="3426235"/>
          </a:xfrm>
          <a:prstGeom prst="rect">
            <a:avLst/>
          </a:prstGeom>
        </p:spPr>
      </p:pic>
      <p:sp>
        <p:nvSpPr>
          <p:cNvPr id="18" name="TextBox 17">
            <a:extLst>
              <a:ext uri="{FF2B5EF4-FFF2-40B4-BE49-F238E27FC236}">
                <a16:creationId xmlns:a16="http://schemas.microsoft.com/office/drawing/2014/main" id="{9A3F3B70-3145-5B43-B699-FDA6CD59925D}"/>
              </a:ext>
            </a:extLst>
          </p:cNvPr>
          <p:cNvSpPr txBox="1"/>
          <p:nvPr/>
        </p:nvSpPr>
        <p:spPr>
          <a:xfrm>
            <a:off x="3238240" y="830454"/>
            <a:ext cx="1564042" cy="369332"/>
          </a:xfrm>
          <a:prstGeom prst="rect">
            <a:avLst/>
          </a:prstGeom>
          <a:noFill/>
        </p:spPr>
        <p:txBody>
          <a:bodyPr wrap="square" rtlCol="0">
            <a:spAutoFit/>
          </a:bodyPr>
          <a:lstStyle/>
          <a:p>
            <a:r>
              <a:rPr lang="en-US" dirty="0"/>
              <a:t>Step-up gusts</a:t>
            </a:r>
          </a:p>
        </p:txBody>
      </p:sp>
      <p:sp>
        <p:nvSpPr>
          <p:cNvPr id="19" name="TextBox 18">
            <a:extLst>
              <a:ext uri="{FF2B5EF4-FFF2-40B4-BE49-F238E27FC236}">
                <a16:creationId xmlns:a16="http://schemas.microsoft.com/office/drawing/2014/main" id="{0B18685A-514B-CC47-BE90-E2B60D99F9F2}"/>
              </a:ext>
            </a:extLst>
          </p:cNvPr>
          <p:cNvSpPr txBox="1"/>
          <p:nvPr/>
        </p:nvSpPr>
        <p:spPr>
          <a:xfrm>
            <a:off x="8029775" y="832414"/>
            <a:ext cx="1863254" cy="369332"/>
          </a:xfrm>
          <a:prstGeom prst="rect">
            <a:avLst/>
          </a:prstGeom>
          <a:noFill/>
        </p:spPr>
        <p:txBody>
          <a:bodyPr wrap="square" rtlCol="0">
            <a:spAutoFit/>
          </a:bodyPr>
          <a:lstStyle/>
          <a:p>
            <a:r>
              <a:rPr lang="en-US" dirty="0"/>
              <a:t>Step-down gusts</a:t>
            </a:r>
          </a:p>
        </p:txBody>
      </p:sp>
      <p:pic>
        <p:nvPicPr>
          <p:cNvPr id="21" name="Picture 20">
            <a:extLst>
              <a:ext uri="{FF2B5EF4-FFF2-40B4-BE49-F238E27FC236}">
                <a16:creationId xmlns:a16="http://schemas.microsoft.com/office/drawing/2014/main" id="{0294EF7C-6E66-934B-BF08-EF341AE5F76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81991" t="4110" r="4124" b="73915"/>
          <a:stretch/>
        </p:blipFill>
        <p:spPr>
          <a:xfrm>
            <a:off x="4924471" y="915348"/>
            <a:ext cx="633046" cy="773723"/>
          </a:xfrm>
          <a:prstGeom prst="rect">
            <a:avLst/>
          </a:prstGeom>
        </p:spPr>
      </p:pic>
      <p:sp>
        <p:nvSpPr>
          <p:cNvPr id="2" name="TextBox 1"/>
          <p:cNvSpPr txBox="1"/>
          <p:nvPr/>
        </p:nvSpPr>
        <p:spPr>
          <a:xfrm>
            <a:off x="4924471" y="4824248"/>
            <a:ext cx="1671145" cy="1015663"/>
          </a:xfrm>
          <a:prstGeom prst="rect">
            <a:avLst/>
          </a:prstGeom>
          <a:noFill/>
        </p:spPr>
        <p:txBody>
          <a:bodyPr wrap="square" rtlCol="0">
            <a:spAutoFit/>
          </a:bodyPr>
          <a:lstStyle/>
          <a:p>
            <a:r>
              <a:rPr lang="en-US" sz="2000" dirty="0" err="1"/>
              <a:t>Spanwise</a:t>
            </a:r>
            <a:r>
              <a:rPr lang="en-US" sz="2000" dirty="0"/>
              <a:t> outboard flow in LEV</a:t>
            </a:r>
          </a:p>
        </p:txBody>
      </p:sp>
      <p:cxnSp>
        <p:nvCxnSpPr>
          <p:cNvPr id="4" name="Straight Arrow Connector 3"/>
          <p:cNvCxnSpPr/>
          <p:nvPr/>
        </p:nvCxnSpPr>
        <p:spPr>
          <a:xfrm>
            <a:off x="6360720" y="5475890"/>
            <a:ext cx="901928" cy="13273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80DDABE-791C-4A1F-9E85-931355726710}"/>
              </a:ext>
            </a:extLst>
          </p:cNvPr>
          <p:cNvSpPr>
            <a:spLocks noGrp="1"/>
          </p:cNvSpPr>
          <p:nvPr>
            <p:ph type="sldNum" sz="quarter" idx="12"/>
          </p:nvPr>
        </p:nvSpPr>
        <p:spPr>
          <a:xfrm>
            <a:off x="9448800" y="6492875"/>
            <a:ext cx="2743200" cy="365125"/>
          </a:xfrm>
        </p:spPr>
        <p:txBody>
          <a:bodyPr/>
          <a:lstStyle/>
          <a:p>
            <a:fld id="{15530B12-77AA-4F8A-BB96-7B022F2BE984}" type="slidenum">
              <a:rPr lang="en-US" smtClean="0"/>
              <a:t>48</a:t>
            </a:fld>
            <a:endParaRPr lang="en-US" dirty="0"/>
          </a:p>
        </p:txBody>
      </p:sp>
      <p:pic>
        <p:nvPicPr>
          <p:cNvPr id="14" name="Picture 13"/>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7000"/>
                    </a14:imgEffect>
                    <a14:imgEffect>
                      <a14:saturation sat="118000"/>
                    </a14:imgEffect>
                    <a14:imgEffect>
                      <a14:brightnessContrast bright="18000" contrast="23000"/>
                    </a14:imgEffect>
                  </a14:imgLayer>
                </a14:imgProps>
              </a:ext>
              <a:ext uri="{28A0092B-C50C-407E-A947-70E740481C1C}">
                <a14:useLocalDpi xmlns:a14="http://schemas.microsoft.com/office/drawing/2010/main"/>
              </a:ext>
            </a:extLst>
          </a:blip>
          <a:srcRect/>
          <a:stretch/>
        </p:blipFill>
        <p:spPr>
          <a:xfrm flipH="1" flipV="1">
            <a:off x="9269228" y="4774609"/>
            <a:ext cx="2677225" cy="1781175"/>
          </a:xfrm>
          <a:prstGeom prst="rect">
            <a:avLst/>
          </a:prstGeom>
        </p:spPr>
      </p:pic>
      <p:sp>
        <p:nvSpPr>
          <p:cNvPr id="15" name="TextBox 14">
            <a:extLst>
              <a:ext uri="{FF2B5EF4-FFF2-40B4-BE49-F238E27FC236}">
                <a16:creationId xmlns:a16="http://schemas.microsoft.com/office/drawing/2014/main" id="{308A8DA6-B05D-4C1B-A17D-1DAB28C72BDC}"/>
              </a:ext>
            </a:extLst>
          </p:cNvPr>
          <p:cNvSpPr txBox="1"/>
          <p:nvPr/>
        </p:nvSpPr>
        <p:spPr>
          <a:xfrm>
            <a:off x="10120014" y="4391915"/>
            <a:ext cx="1168323" cy="400110"/>
          </a:xfrm>
          <a:prstGeom prst="rect">
            <a:avLst/>
          </a:prstGeom>
          <a:noFill/>
        </p:spPr>
        <p:txBody>
          <a:bodyPr wrap="square" rtlCol="0">
            <a:spAutoFit/>
          </a:bodyPr>
          <a:lstStyle/>
          <a:p>
            <a:r>
              <a:rPr lang="en-US" sz="2000" dirty="0"/>
              <a:t>End view</a:t>
            </a:r>
          </a:p>
        </p:txBody>
      </p:sp>
      <p:sp>
        <p:nvSpPr>
          <p:cNvPr id="16" name="TextBox 15">
            <a:extLst>
              <a:ext uri="{FF2B5EF4-FFF2-40B4-BE49-F238E27FC236}">
                <a16:creationId xmlns:a16="http://schemas.microsoft.com/office/drawing/2014/main" id="{373FA01F-6FDB-44E7-9EFD-04F514C32D6C}"/>
              </a:ext>
            </a:extLst>
          </p:cNvPr>
          <p:cNvSpPr txBox="1"/>
          <p:nvPr/>
        </p:nvSpPr>
        <p:spPr>
          <a:xfrm>
            <a:off x="7793079" y="4424138"/>
            <a:ext cx="1168323" cy="400110"/>
          </a:xfrm>
          <a:prstGeom prst="rect">
            <a:avLst/>
          </a:prstGeom>
          <a:noFill/>
        </p:spPr>
        <p:txBody>
          <a:bodyPr wrap="square" rtlCol="0">
            <a:spAutoFit/>
          </a:bodyPr>
          <a:lstStyle/>
          <a:p>
            <a:r>
              <a:rPr lang="en-US" sz="2000" dirty="0"/>
              <a:t>Top view</a:t>
            </a:r>
          </a:p>
        </p:txBody>
      </p:sp>
    </p:spTree>
    <p:extLst>
      <p:ext uri="{BB962C8B-B14F-4D97-AF65-F5344CB8AC3E}">
        <p14:creationId xmlns:p14="http://schemas.microsoft.com/office/powerpoint/2010/main" val="184704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7000"/>
                    </a14:imgEffect>
                    <a14:imgEffect>
                      <a14:saturation sat="105000"/>
                    </a14:imgEffect>
                    <a14:imgEffect>
                      <a14:brightnessContrast bright="28000" contrast="12000"/>
                    </a14:imgEffect>
                  </a14:imgLayer>
                </a14:imgProps>
              </a:ext>
              <a:ext uri="{28A0092B-C50C-407E-A947-70E740481C1C}">
                <a14:useLocalDpi xmlns:a14="http://schemas.microsoft.com/office/drawing/2010/main"/>
              </a:ext>
            </a:extLst>
          </a:blip>
          <a:srcRect/>
          <a:stretch/>
        </p:blipFill>
        <p:spPr>
          <a:xfrm>
            <a:off x="9483910" y="4171734"/>
            <a:ext cx="1987978" cy="2334430"/>
          </a:xfrm>
          <a:prstGeom prst="rect">
            <a:avLst/>
          </a:prstGeom>
        </p:spPr>
      </p:pic>
      <p:pic>
        <p:nvPicPr>
          <p:cNvPr id="26" name="Picture 25"/>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4000"/>
                    </a14:imgEffect>
                    <a14:imgEffect>
                      <a14:saturation sat="104000"/>
                    </a14:imgEffect>
                    <a14:imgEffect>
                      <a14:brightnessContrast bright="13000" contrast="15000"/>
                    </a14:imgEffect>
                  </a14:imgLayer>
                </a14:imgProps>
              </a:ext>
              <a:ext uri="{28A0092B-C50C-407E-A947-70E740481C1C}">
                <a14:useLocalDpi xmlns:a14="http://schemas.microsoft.com/office/drawing/2010/main"/>
              </a:ext>
            </a:extLst>
          </a:blip>
          <a:srcRect/>
          <a:stretch/>
        </p:blipFill>
        <p:spPr>
          <a:xfrm flipH="1" flipV="1">
            <a:off x="9115123" y="1810279"/>
            <a:ext cx="2773399" cy="1750424"/>
          </a:xfrm>
          <a:prstGeom prst="rect">
            <a:avLst/>
          </a:prstGeom>
        </p:spPr>
      </p:pic>
      <p:grpSp>
        <p:nvGrpSpPr>
          <p:cNvPr id="8" name="Group 7"/>
          <p:cNvGrpSpPr/>
          <p:nvPr/>
        </p:nvGrpSpPr>
        <p:grpSpPr>
          <a:xfrm>
            <a:off x="4439371" y="1169666"/>
            <a:ext cx="3748190" cy="3049408"/>
            <a:chOff x="7189076" y="392236"/>
            <a:chExt cx="4176817" cy="3547500"/>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08693" y="392236"/>
              <a:ext cx="4057200" cy="3547500"/>
            </a:xfrm>
            <a:prstGeom prst="rect">
              <a:avLst/>
            </a:prstGeom>
          </p:spPr>
        </p:pic>
        <p:sp>
          <p:nvSpPr>
            <p:cNvPr id="7" name="Rectangle 6"/>
            <p:cNvSpPr/>
            <p:nvPr/>
          </p:nvSpPr>
          <p:spPr>
            <a:xfrm>
              <a:off x="7189076" y="392236"/>
              <a:ext cx="210207" cy="3023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6712" y="3993932"/>
            <a:ext cx="3640849" cy="2864068"/>
          </a:xfrm>
          <a:prstGeom prst="rect">
            <a:avLst/>
          </a:prstGeom>
        </p:spPr>
      </p:pic>
      <p:sp>
        <p:nvSpPr>
          <p:cNvPr id="9" name="TextBox 8"/>
          <p:cNvSpPr txBox="1"/>
          <p:nvPr/>
        </p:nvSpPr>
        <p:spPr>
          <a:xfrm>
            <a:off x="4689013" y="1354352"/>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10" name="TextBox 9"/>
          <p:cNvSpPr txBox="1"/>
          <p:nvPr/>
        </p:nvSpPr>
        <p:spPr>
          <a:xfrm>
            <a:off x="4864157" y="4105698"/>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
        <p:nvSpPr>
          <p:cNvPr id="13" name="TextBox 12"/>
          <p:cNvSpPr txBox="1"/>
          <p:nvPr/>
        </p:nvSpPr>
        <p:spPr>
          <a:xfrm>
            <a:off x="8340436" y="3576220"/>
            <a:ext cx="1505527" cy="646331"/>
          </a:xfrm>
          <a:prstGeom prst="rect">
            <a:avLst/>
          </a:prstGeom>
          <a:noFill/>
        </p:spPr>
        <p:txBody>
          <a:bodyPr wrap="square" rtlCol="0">
            <a:spAutoFit/>
          </a:bodyPr>
          <a:lstStyle/>
          <a:p>
            <a:r>
              <a:rPr lang="en-US" dirty="0"/>
              <a:t>Numerous shed LEVs  </a:t>
            </a:r>
          </a:p>
        </p:txBody>
      </p:sp>
      <p:cxnSp>
        <p:nvCxnSpPr>
          <p:cNvPr id="14" name="Straight Arrow Connector 13"/>
          <p:cNvCxnSpPr/>
          <p:nvPr/>
        </p:nvCxnSpPr>
        <p:spPr>
          <a:xfrm flipV="1">
            <a:off x="9483910" y="2164313"/>
            <a:ext cx="362053" cy="1604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483910" y="3993932"/>
            <a:ext cx="362053" cy="12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61317" y="4073931"/>
            <a:ext cx="3237021" cy="5348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38456" y="3383985"/>
            <a:ext cx="3301980" cy="4998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4792018" y="2761673"/>
            <a:ext cx="250827" cy="6223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792018" y="4608787"/>
            <a:ext cx="269299" cy="9053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546712" y="0"/>
            <a:ext cx="4091709" cy="646331"/>
          </a:xfrm>
          <a:prstGeom prst="rect">
            <a:avLst/>
          </a:prstGeom>
          <a:noFill/>
        </p:spPr>
        <p:txBody>
          <a:bodyPr wrap="square" rtlCol="0">
            <a:spAutoFit/>
          </a:bodyPr>
          <a:lstStyle/>
          <a:p>
            <a:r>
              <a:rPr lang="en-US" sz="3600" dirty="0"/>
              <a:t>Actuation effects</a:t>
            </a:r>
          </a:p>
        </p:txBody>
      </p:sp>
      <p:sp>
        <p:nvSpPr>
          <p:cNvPr id="43" name="TextBox 42"/>
          <p:cNvSpPr txBox="1"/>
          <p:nvPr/>
        </p:nvSpPr>
        <p:spPr>
          <a:xfrm>
            <a:off x="4792018" y="825989"/>
            <a:ext cx="3253865" cy="461665"/>
          </a:xfrm>
          <a:prstGeom prst="rect">
            <a:avLst/>
          </a:prstGeom>
          <a:noFill/>
        </p:spPr>
        <p:txBody>
          <a:bodyPr wrap="square" rtlCol="0">
            <a:spAutoFit/>
          </a:bodyPr>
          <a:lstStyle/>
          <a:p>
            <a:r>
              <a:rPr lang="en-US" sz="2400" dirty="0">
                <a:solidFill>
                  <a:schemeClr val="accent1">
                    <a:lumMod val="75000"/>
                  </a:schemeClr>
                </a:solidFill>
              </a:rPr>
              <a:t>Long time (without gust)</a:t>
            </a:r>
          </a:p>
        </p:txBody>
      </p:sp>
      <p:grpSp>
        <p:nvGrpSpPr>
          <p:cNvPr id="16" name="Group 15">
            <a:extLst>
              <a:ext uri="{FF2B5EF4-FFF2-40B4-BE49-F238E27FC236}">
                <a16:creationId xmlns:a16="http://schemas.microsoft.com/office/drawing/2014/main" id="{28664A53-42BF-40B0-AE7E-B025853B75DF}"/>
              </a:ext>
            </a:extLst>
          </p:cNvPr>
          <p:cNvGrpSpPr/>
          <p:nvPr/>
        </p:nvGrpSpPr>
        <p:grpSpPr>
          <a:xfrm>
            <a:off x="320049" y="839261"/>
            <a:ext cx="4029466" cy="6018739"/>
            <a:chOff x="483475" y="839261"/>
            <a:chExt cx="4029466" cy="6018739"/>
          </a:xfrm>
        </p:grpSpPr>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475" y="1121894"/>
              <a:ext cx="4029466" cy="3091102"/>
            </a:xfrm>
            <a:prstGeom prst="rect">
              <a:avLst/>
            </a:prstGeom>
          </p:spPr>
        </p:pic>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421" y="3939736"/>
              <a:ext cx="3577520" cy="2918264"/>
            </a:xfrm>
            <a:prstGeom prst="rect">
              <a:avLst/>
            </a:prstGeom>
          </p:spPr>
        </p:pic>
        <p:pic>
          <p:nvPicPr>
            <p:cNvPr id="4" name="Picture 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8855" y="3993932"/>
              <a:ext cx="520648" cy="2459420"/>
            </a:xfrm>
            <a:prstGeom prst="rect">
              <a:avLst/>
            </a:prstGeom>
          </p:spPr>
        </p:pic>
        <p:sp>
          <p:nvSpPr>
            <p:cNvPr id="42" name="TextBox 41"/>
            <p:cNvSpPr txBox="1"/>
            <p:nvPr/>
          </p:nvSpPr>
          <p:spPr>
            <a:xfrm>
              <a:off x="1774426" y="839261"/>
              <a:ext cx="2455827" cy="461665"/>
            </a:xfrm>
            <a:prstGeom prst="rect">
              <a:avLst/>
            </a:prstGeom>
            <a:noFill/>
          </p:spPr>
          <p:txBody>
            <a:bodyPr wrap="square" rtlCol="0">
              <a:spAutoFit/>
            </a:bodyPr>
            <a:lstStyle/>
            <a:p>
              <a:r>
                <a:rPr lang="en-US" sz="2400" dirty="0">
                  <a:solidFill>
                    <a:schemeClr val="accent1">
                      <a:lumMod val="75000"/>
                    </a:schemeClr>
                  </a:solidFill>
                </a:rPr>
                <a:t>Starting flow</a:t>
              </a:r>
            </a:p>
          </p:txBody>
        </p:sp>
        <p:sp>
          <p:nvSpPr>
            <p:cNvPr id="44" name="TextBox 43"/>
            <p:cNvSpPr txBox="1"/>
            <p:nvPr/>
          </p:nvSpPr>
          <p:spPr>
            <a:xfrm>
              <a:off x="1934940" y="3300248"/>
              <a:ext cx="1614950" cy="369332"/>
            </a:xfrm>
            <a:prstGeom prst="rect">
              <a:avLst/>
            </a:prstGeom>
            <a:noFill/>
          </p:spPr>
          <p:txBody>
            <a:bodyPr wrap="square" rtlCol="0">
              <a:spAutoFit/>
            </a:bodyPr>
            <a:lstStyle/>
            <a:p>
              <a:r>
                <a:rPr lang="en-US" dirty="0"/>
                <a:t>Actuation out</a:t>
              </a:r>
            </a:p>
          </p:txBody>
        </p:sp>
        <p:sp>
          <p:nvSpPr>
            <p:cNvPr id="45" name="TextBox 44"/>
            <p:cNvSpPr txBox="1"/>
            <p:nvPr/>
          </p:nvSpPr>
          <p:spPr>
            <a:xfrm>
              <a:off x="1960988" y="5960336"/>
              <a:ext cx="1614950" cy="369332"/>
            </a:xfrm>
            <a:prstGeom prst="rect">
              <a:avLst/>
            </a:prstGeom>
            <a:noFill/>
          </p:spPr>
          <p:txBody>
            <a:bodyPr wrap="square" rtlCol="0">
              <a:spAutoFit/>
            </a:bodyPr>
            <a:lstStyle/>
            <a:p>
              <a:r>
                <a:rPr lang="en-US" dirty="0"/>
                <a:t>Actuation out</a:t>
              </a:r>
            </a:p>
          </p:txBody>
        </p:sp>
      </p:grpSp>
      <p:sp>
        <p:nvSpPr>
          <p:cNvPr id="15" name="Slide Number Placeholder 14">
            <a:extLst>
              <a:ext uri="{FF2B5EF4-FFF2-40B4-BE49-F238E27FC236}">
                <a16:creationId xmlns:a16="http://schemas.microsoft.com/office/drawing/2014/main" id="{F11C6587-4E57-4F48-A2C5-B7FA7B7DA179}"/>
              </a:ext>
            </a:extLst>
          </p:cNvPr>
          <p:cNvSpPr>
            <a:spLocks noGrp="1"/>
          </p:cNvSpPr>
          <p:nvPr>
            <p:ph type="sldNum" sz="quarter" idx="12"/>
          </p:nvPr>
        </p:nvSpPr>
        <p:spPr>
          <a:xfrm>
            <a:off x="9373133" y="6453352"/>
            <a:ext cx="2743200" cy="365125"/>
          </a:xfrm>
        </p:spPr>
        <p:txBody>
          <a:bodyPr/>
          <a:lstStyle/>
          <a:p>
            <a:fld id="{15530B12-77AA-4F8A-BB96-7B022F2BE984}" type="slidenum">
              <a:rPr lang="en-US" smtClean="0"/>
              <a:t>49</a:t>
            </a:fld>
            <a:endParaRPr lang="en-US"/>
          </a:p>
        </p:txBody>
      </p:sp>
      <p:sp>
        <p:nvSpPr>
          <p:cNvPr id="11" name="Arrow: Up 10">
            <a:extLst>
              <a:ext uri="{FF2B5EF4-FFF2-40B4-BE49-F238E27FC236}">
                <a16:creationId xmlns:a16="http://schemas.microsoft.com/office/drawing/2014/main" id="{F933600E-6565-4547-989E-3BB4CD7E4B9B}"/>
              </a:ext>
            </a:extLst>
          </p:cNvPr>
          <p:cNvSpPr/>
          <p:nvPr/>
        </p:nvSpPr>
        <p:spPr>
          <a:xfrm>
            <a:off x="5241158" y="2896134"/>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5D1E9D04-8F7B-4E9F-B325-A1967B74057B}"/>
              </a:ext>
            </a:extLst>
          </p:cNvPr>
          <p:cNvSpPr/>
          <p:nvPr/>
        </p:nvSpPr>
        <p:spPr>
          <a:xfrm>
            <a:off x="5140528" y="5715975"/>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A6AE3FA-0E13-446F-AEEF-13A7790387E3}"/>
              </a:ext>
            </a:extLst>
          </p:cNvPr>
          <p:cNvSpPr txBox="1"/>
          <p:nvPr/>
        </p:nvSpPr>
        <p:spPr>
          <a:xfrm>
            <a:off x="1607502" y="1300926"/>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31" name="TextBox 30">
            <a:extLst>
              <a:ext uri="{FF2B5EF4-FFF2-40B4-BE49-F238E27FC236}">
                <a16:creationId xmlns:a16="http://schemas.microsoft.com/office/drawing/2014/main" id="{3081A63D-36CA-4D4D-8983-56D6995FC9A4}"/>
              </a:ext>
            </a:extLst>
          </p:cNvPr>
          <p:cNvSpPr txBox="1"/>
          <p:nvPr/>
        </p:nvSpPr>
        <p:spPr>
          <a:xfrm>
            <a:off x="1782646" y="4052272"/>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Tree>
    <p:extLst>
      <p:ext uri="{BB962C8B-B14F-4D97-AF65-F5344CB8AC3E}">
        <p14:creationId xmlns:p14="http://schemas.microsoft.com/office/powerpoint/2010/main" val="339757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27" grpId="0" animBg="1"/>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227" y="97372"/>
            <a:ext cx="5032532" cy="707886"/>
          </a:xfrm>
          <a:prstGeom prst="rect">
            <a:avLst/>
          </a:prstGeom>
          <a:noFill/>
        </p:spPr>
        <p:txBody>
          <a:bodyPr wrap="none" rtlCol="0">
            <a:spAutoFit/>
          </a:bodyPr>
          <a:lstStyle/>
          <a:p>
            <a:pPr algn="ctr"/>
            <a:r>
              <a:rPr lang="en-US" sz="4000" dirty="0">
                <a:solidFill>
                  <a:schemeClr val="accent1">
                    <a:lumMod val="75000"/>
                  </a:schemeClr>
                </a:solidFill>
              </a:rPr>
              <a:t>Motivation &amp; Objective</a:t>
            </a:r>
          </a:p>
        </p:txBody>
      </p:sp>
      <p:sp>
        <p:nvSpPr>
          <p:cNvPr id="6" name="Slide Number Placeholder 5">
            <a:extLst>
              <a:ext uri="{FF2B5EF4-FFF2-40B4-BE49-F238E27FC236}">
                <a16:creationId xmlns:a16="http://schemas.microsoft.com/office/drawing/2014/main" id="{DB2E69A0-5EB1-4CE5-8C93-A27FCF364FE7}"/>
              </a:ext>
            </a:extLst>
          </p:cNvPr>
          <p:cNvSpPr>
            <a:spLocks noGrp="1"/>
          </p:cNvSpPr>
          <p:nvPr>
            <p:ph type="sldNum" sz="quarter" idx="12"/>
          </p:nvPr>
        </p:nvSpPr>
        <p:spPr>
          <a:xfrm>
            <a:off x="9231260" y="6438912"/>
            <a:ext cx="2743200" cy="365125"/>
          </a:xfrm>
        </p:spPr>
        <p:txBody>
          <a:bodyPr/>
          <a:lstStyle/>
          <a:p>
            <a:fld id="{15530B12-77AA-4F8A-BB96-7B022F2BE984}" type="slidenum">
              <a:rPr lang="en-US" smtClean="0"/>
              <a:t>5</a:t>
            </a:fld>
            <a:endParaRPr lang="en-US"/>
          </a:p>
        </p:txBody>
      </p:sp>
      <p:sp>
        <p:nvSpPr>
          <p:cNvPr id="13" name="TextBox 12">
            <a:extLst>
              <a:ext uri="{FF2B5EF4-FFF2-40B4-BE49-F238E27FC236}">
                <a16:creationId xmlns:a16="http://schemas.microsoft.com/office/drawing/2014/main" id="{75C30A0F-A7F1-EB4E-82DE-158CE81CE7FB}"/>
              </a:ext>
            </a:extLst>
          </p:cNvPr>
          <p:cNvSpPr txBox="1"/>
          <p:nvPr/>
        </p:nvSpPr>
        <p:spPr>
          <a:xfrm>
            <a:off x="583623" y="1511852"/>
            <a:ext cx="5932900" cy="1107996"/>
          </a:xfrm>
          <a:prstGeom prst="rect">
            <a:avLst/>
          </a:prstGeom>
          <a:noFill/>
        </p:spPr>
        <p:txBody>
          <a:bodyPr wrap="square" rtlCol="0">
            <a:spAutoFit/>
          </a:bodyPr>
          <a:lstStyle/>
          <a:p>
            <a:r>
              <a:rPr lang="en-US" sz="2200" dirty="0"/>
              <a:t>Inspiration </a:t>
            </a:r>
          </a:p>
          <a:p>
            <a:r>
              <a:rPr lang="en-US" sz="2200" dirty="0"/>
              <a:t>from </a:t>
            </a:r>
          </a:p>
          <a:p>
            <a:r>
              <a:rPr lang="en-US" sz="2200" dirty="0"/>
              <a:t>nature</a:t>
            </a:r>
          </a:p>
        </p:txBody>
      </p:sp>
      <p:pic>
        <p:nvPicPr>
          <p:cNvPr id="15" name="Picture 14">
            <a:extLst>
              <a:ext uri="{FF2B5EF4-FFF2-40B4-BE49-F238E27FC236}">
                <a16:creationId xmlns:a16="http://schemas.microsoft.com/office/drawing/2014/main" id="{DCE25CB7-3CBB-BC42-A25D-08FAF7D205D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392945" y="173290"/>
            <a:ext cx="1418559" cy="3926435"/>
          </a:xfrm>
          <a:prstGeom prst="rect">
            <a:avLst/>
          </a:prstGeom>
        </p:spPr>
      </p:pic>
      <p:sp>
        <p:nvSpPr>
          <p:cNvPr id="70" name="TextBox 69">
            <a:extLst>
              <a:ext uri="{FF2B5EF4-FFF2-40B4-BE49-F238E27FC236}">
                <a16:creationId xmlns:a16="http://schemas.microsoft.com/office/drawing/2014/main" id="{5530FC8C-5E6D-F942-84E8-ECDDF31E2B50}"/>
              </a:ext>
            </a:extLst>
          </p:cNvPr>
          <p:cNvSpPr txBox="1"/>
          <p:nvPr/>
        </p:nvSpPr>
        <p:spPr>
          <a:xfrm flipH="1">
            <a:off x="5953837" y="2320416"/>
            <a:ext cx="1463347" cy="307777"/>
          </a:xfrm>
          <a:prstGeom prst="rect">
            <a:avLst/>
          </a:prstGeom>
          <a:noFill/>
        </p:spPr>
        <p:txBody>
          <a:bodyPr wrap="square" rtlCol="0">
            <a:spAutoFit/>
          </a:bodyPr>
          <a:lstStyle/>
          <a:p>
            <a:r>
              <a:rPr lang="en-US" sz="1400" dirty="0"/>
              <a:t>Ward-Smith 1984</a:t>
            </a:r>
          </a:p>
        </p:txBody>
      </p:sp>
      <p:pic>
        <p:nvPicPr>
          <p:cNvPr id="45" name="Picture 44">
            <a:extLst>
              <a:ext uri="{FF2B5EF4-FFF2-40B4-BE49-F238E27FC236}">
                <a16:creationId xmlns:a16="http://schemas.microsoft.com/office/drawing/2014/main" id="{960A48D9-F856-499E-8A99-197EAB3051F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4021" y="3927590"/>
            <a:ext cx="5968018" cy="1418558"/>
          </a:xfrm>
          <a:prstGeom prst="rect">
            <a:avLst/>
          </a:prstGeom>
        </p:spPr>
      </p:pic>
      <p:sp>
        <p:nvSpPr>
          <p:cNvPr id="46" name="TextBox 45">
            <a:extLst>
              <a:ext uri="{FF2B5EF4-FFF2-40B4-BE49-F238E27FC236}">
                <a16:creationId xmlns:a16="http://schemas.microsoft.com/office/drawing/2014/main" id="{7B6E7A42-55B6-4FF0-8FD4-8B8E1D91F842}"/>
              </a:ext>
            </a:extLst>
          </p:cNvPr>
          <p:cNvSpPr txBox="1"/>
          <p:nvPr/>
        </p:nvSpPr>
        <p:spPr>
          <a:xfrm>
            <a:off x="2139007" y="5346148"/>
            <a:ext cx="1602233" cy="338554"/>
          </a:xfrm>
          <a:prstGeom prst="rect">
            <a:avLst/>
          </a:prstGeom>
          <a:noFill/>
        </p:spPr>
        <p:txBody>
          <a:bodyPr wrap="none" rtlCol="0">
            <a:spAutoFit/>
          </a:bodyPr>
          <a:lstStyle/>
          <a:p>
            <a:r>
              <a:rPr lang="en-US" sz="1600" dirty="0"/>
              <a:t>Hubel </a:t>
            </a:r>
            <a:r>
              <a:rPr lang="en-US" sz="1600" i="1" dirty="0"/>
              <a:t>et al</a:t>
            </a:r>
            <a:r>
              <a:rPr lang="en-US" sz="1600" dirty="0"/>
              <a:t>, 2009</a:t>
            </a:r>
          </a:p>
        </p:txBody>
      </p:sp>
      <p:pic>
        <p:nvPicPr>
          <p:cNvPr id="3" name="media2">
            <a:hlinkClick r:id="" action="ppaction://media"/>
            <a:extLst>
              <a:ext uri="{FF2B5EF4-FFF2-40B4-BE49-F238E27FC236}">
                <a16:creationId xmlns:a16="http://schemas.microsoft.com/office/drawing/2014/main" id="{BEE9D49F-1DE2-4252-83F2-D090FA56DDD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516523" y="2988392"/>
            <a:ext cx="5260853" cy="2977842"/>
          </a:xfrm>
          <a:prstGeom prst="rect">
            <a:avLst/>
          </a:prstGeom>
        </p:spPr>
      </p:pic>
    </p:spTree>
    <p:extLst>
      <p:ext uri="{BB962C8B-B14F-4D97-AF65-F5344CB8AC3E}">
        <p14:creationId xmlns:p14="http://schemas.microsoft.com/office/powerpoint/2010/main" val="74816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50</a:t>
            </a:fld>
            <a:endParaRPr lang="en-US"/>
          </a:p>
        </p:txBody>
      </p:sp>
      <p:grpSp>
        <p:nvGrpSpPr>
          <p:cNvPr id="173" name="Group 172"/>
          <p:cNvGrpSpPr/>
          <p:nvPr/>
        </p:nvGrpSpPr>
        <p:grpSpPr>
          <a:xfrm>
            <a:off x="4613728" y="1124964"/>
            <a:ext cx="6269734" cy="5205699"/>
            <a:chOff x="3058295" y="1177350"/>
            <a:chExt cx="6269734" cy="5205699"/>
          </a:xfrm>
        </p:grpSpPr>
        <p:grpSp>
          <p:nvGrpSpPr>
            <p:cNvPr id="8" name="Group 7"/>
            <p:cNvGrpSpPr/>
            <p:nvPr/>
          </p:nvGrpSpPr>
          <p:grpSpPr>
            <a:xfrm>
              <a:off x="3061251" y="1280158"/>
              <a:ext cx="6209969" cy="3188473"/>
              <a:chOff x="3061251" y="2210462"/>
              <a:chExt cx="6209969" cy="3188473"/>
            </a:xfrm>
          </p:grpSpPr>
          <p:sp>
            <p:nvSpPr>
              <p:cNvPr id="4" name="Cube 3"/>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rapezoid 29"/>
            <p:cNvSpPr/>
            <p:nvPr/>
          </p:nvSpPr>
          <p:spPr>
            <a:xfrm flipV="1">
              <a:off x="6696357" y="4632150"/>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6591760" y="4586937"/>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7246239" y="4632151"/>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3059485" y="2003729"/>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3767947" y="1280158"/>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9208760" y="127220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183588" y="4906255"/>
              <a:ext cx="914796" cy="739472"/>
              <a:chOff x="4244345" y="5476775"/>
              <a:chExt cx="2118349" cy="1763866"/>
            </a:xfrm>
          </p:grpSpPr>
          <p:grpSp>
            <p:nvGrpSpPr>
              <p:cNvPr id="20" name="Group 19"/>
              <p:cNvGrpSpPr/>
              <p:nvPr/>
            </p:nvGrpSpPr>
            <p:grpSpPr>
              <a:xfrm>
                <a:off x="5923625" y="5476775"/>
                <a:ext cx="309736" cy="553918"/>
                <a:chOff x="5923625" y="5476775"/>
                <a:chExt cx="309736" cy="553918"/>
              </a:xfrm>
            </p:grpSpPr>
            <p:sp>
              <p:nvSpPr>
                <p:cNvPr id="15" name="Can 1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ube 1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rot="2640278">
              <a:off x="6618005" y="4321782"/>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flipV="1">
              <a:off x="6492502" y="1674795"/>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428092" y="2714324"/>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2024" y="2031000"/>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9317" y="4468631"/>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87992" y="3771315"/>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77591" y="3753852"/>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8440662" y="2005054"/>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7307967" y="3750708"/>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50" name="Cube 49"/>
            <p:cNvSpPr/>
            <p:nvPr/>
          </p:nvSpPr>
          <p:spPr>
            <a:xfrm>
              <a:off x="6719234" y="1667121"/>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734576" y="1603878"/>
              <a:ext cx="332697" cy="1651231"/>
              <a:chOff x="1104911" y="2784355"/>
              <a:chExt cx="467380" cy="2561518"/>
            </a:xfrm>
          </p:grpSpPr>
          <p:sp>
            <p:nvSpPr>
              <p:cNvPr id="60" name="Can 59"/>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ube 48"/>
            <p:cNvSpPr/>
            <p:nvPr/>
          </p:nvSpPr>
          <p:spPr>
            <a:xfrm>
              <a:off x="3827581" y="1546370"/>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rot="60000" flipV="1">
              <a:off x="6645748" y="2031295"/>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be 66"/>
            <p:cNvSpPr/>
            <p:nvPr/>
          </p:nvSpPr>
          <p:spPr>
            <a:xfrm>
              <a:off x="8439289" y="1270532"/>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3058295" y="1234734"/>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p:cNvSpPr/>
            <p:nvPr/>
          </p:nvSpPr>
          <p:spPr>
            <a:xfrm>
              <a:off x="3827766" y="123512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058295" y="2014213"/>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469947" y="1178096"/>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be 71"/>
            <p:cNvSpPr/>
            <p:nvPr/>
          </p:nvSpPr>
          <p:spPr>
            <a:xfrm>
              <a:off x="4875162" y="117735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a:off x="6288730" y="118609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7877079" y="1197114"/>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ube 84"/>
            <p:cNvSpPr/>
            <p:nvPr/>
          </p:nvSpPr>
          <p:spPr>
            <a:xfrm>
              <a:off x="5320842" y="2008403"/>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8238399" y="2016130"/>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5201478" y="3390475"/>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flipH="1">
              <a:off x="7593108" y="2984330"/>
              <a:ext cx="549511" cy="550570"/>
              <a:chOff x="10153782" y="3318499"/>
              <a:chExt cx="674643" cy="639430"/>
            </a:xfrm>
          </p:grpSpPr>
          <p:sp>
            <p:nvSpPr>
              <p:cNvPr id="91" name="Right Triangle 9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arallelogram 89"/>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Parallelogram 92"/>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527372" y="2966763"/>
              <a:ext cx="549511" cy="550570"/>
              <a:chOff x="10153782" y="3318499"/>
              <a:chExt cx="674643" cy="639430"/>
            </a:xfrm>
          </p:grpSpPr>
          <p:sp>
            <p:nvSpPr>
              <p:cNvPr id="104" name="Right Triangle 103"/>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212744" y="3017257"/>
              <a:ext cx="550760" cy="503391"/>
              <a:chOff x="10291916" y="3032236"/>
              <a:chExt cx="729010" cy="688140"/>
            </a:xfrm>
          </p:grpSpPr>
          <p:sp>
            <p:nvSpPr>
              <p:cNvPr id="114" name="Trapezoid 113"/>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flipH="1">
              <a:off x="6911772" y="3024390"/>
              <a:ext cx="550760" cy="503391"/>
              <a:chOff x="10291916" y="3032236"/>
              <a:chExt cx="729010" cy="688140"/>
            </a:xfrm>
          </p:grpSpPr>
          <p:sp>
            <p:nvSpPr>
              <p:cNvPr id="122" name="Trapezoid 12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Cube 148"/>
            <p:cNvSpPr/>
            <p:nvPr/>
          </p:nvSpPr>
          <p:spPr>
            <a:xfrm>
              <a:off x="5002500" y="3907915"/>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a:off x="8056596" y="3570604"/>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a:off x="7323787" y="363070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a:off x="6011943" y="3621363"/>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a:off x="5223882" y="3619642"/>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131942" y="3290050"/>
              <a:ext cx="612570" cy="575066"/>
            </a:xfrm>
            <a:prstGeom prst="rect">
              <a:avLst/>
            </a:prstGeom>
          </p:spPr>
        </p:pic>
        <p:sp>
          <p:nvSpPr>
            <p:cNvPr id="130" name="Oval 129">
              <a:extLst>
                <a:ext uri="{FF2B5EF4-FFF2-40B4-BE49-F238E27FC236}">
                  <a16:creationId xmlns:a16="http://schemas.microsoft.com/office/drawing/2014/main" id="{D5FA938F-133E-C745-9F84-4E4F7BFBCEB5}"/>
                </a:ext>
              </a:extLst>
            </p:cNvPr>
            <p:cNvSpPr/>
            <p:nvPr/>
          </p:nvSpPr>
          <p:spPr>
            <a:xfrm rot="21360000">
              <a:off x="6204405" y="3367268"/>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19317D2F-ABE7-EE45-B70A-F76E72946DF5}"/>
                </a:ext>
              </a:extLst>
            </p:cNvPr>
            <p:cNvSpPr/>
            <p:nvPr/>
          </p:nvSpPr>
          <p:spPr>
            <a:xfrm rot="38024">
              <a:off x="5943404" y="3378049"/>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5FA938F-133E-C745-9F84-4E4F7BFBCEB5}"/>
                </a:ext>
              </a:extLst>
            </p:cNvPr>
            <p:cNvSpPr/>
            <p:nvPr/>
          </p:nvSpPr>
          <p:spPr>
            <a:xfrm rot="16020000">
              <a:off x="7205931" y="3383192"/>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a:extLst>
                <a:ext uri="{FF2B5EF4-FFF2-40B4-BE49-F238E27FC236}">
                  <a16:creationId xmlns:a16="http://schemas.microsoft.com/office/drawing/2014/main" id="{19317D2F-ABE7-EE45-B70A-F76E72946DF5}"/>
                </a:ext>
              </a:extLst>
            </p:cNvPr>
            <p:cNvSpPr/>
            <p:nvPr/>
          </p:nvSpPr>
          <p:spPr>
            <a:xfrm rot="16200000">
              <a:off x="7236837" y="3359118"/>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3436" y="3313117"/>
              <a:ext cx="613643" cy="576072"/>
            </a:xfrm>
            <a:prstGeom prst="rect">
              <a:avLst/>
            </a:prstGeom>
          </p:spPr>
        </p:pic>
        <p:sp>
          <p:nvSpPr>
            <p:cNvPr id="164" name="Cube 163"/>
            <p:cNvSpPr/>
            <p:nvPr/>
          </p:nvSpPr>
          <p:spPr>
            <a:xfrm>
              <a:off x="5388508" y="537069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ube 164"/>
            <p:cNvSpPr/>
            <p:nvPr/>
          </p:nvSpPr>
          <p:spPr>
            <a:xfrm>
              <a:off x="5611175" y="5138316"/>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ube 165"/>
            <p:cNvSpPr/>
            <p:nvPr/>
          </p:nvSpPr>
          <p:spPr>
            <a:xfrm>
              <a:off x="7831699" y="537444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ube 166"/>
            <p:cNvSpPr/>
            <p:nvPr/>
          </p:nvSpPr>
          <p:spPr>
            <a:xfrm>
              <a:off x="8076581" y="5136324"/>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5387751" y="5142959"/>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p:cNvSpPr/>
            <p:nvPr/>
          </p:nvSpPr>
          <p:spPr>
            <a:xfrm>
              <a:off x="5728126" y="3714100"/>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ube 156"/>
            <p:cNvSpPr/>
            <p:nvPr/>
          </p:nvSpPr>
          <p:spPr>
            <a:xfrm>
              <a:off x="7755742" y="3684934"/>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TextBox 170"/>
          <p:cNvSpPr txBox="1"/>
          <p:nvPr/>
        </p:nvSpPr>
        <p:spPr>
          <a:xfrm>
            <a:off x="7982731" y="6407723"/>
            <a:ext cx="1645920" cy="369332"/>
          </a:xfrm>
          <a:prstGeom prst="rect">
            <a:avLst/>
          </a:prstGeom>
          <a:noFill/>
        </p:spPr>
        <p:txBody>
          <a:bodyPr wrap="square" rtlCol="0">
            <a:spAutoFit/>
          </a:bodyPr>
          <a:lstStyle/>
          <a:p>
            <a:r>
              <a:rPr lang="en-US" dirty="0"/>
              <a:t>*Not to scale</a:t>
            </a:r>
          </a:p>
        </p:txBody>
      </p:sp>
      <p:sp>
        <p:nvSpPr>
          <p:cNvPr id="172" name="TextBox 171"/>
          <p:cNvSpPr txBox="1"/>
          <p:nvPr/>
        </p:nvSpPr>
        <p:spPr>
          <a:xfrm>
            <a:off x="4244047" y="81778"/>
            <a:ext cx="5371915" cy="707886"/>
          </a:xfrm>
          <a:prstGeom prst="rect">
            <a:avLst/>
          </a:prstGeom>
          <a:noFill/>
        </p:spPr>
        <p:txBody>
          <a:bodyPr wrap="square" rtlCol="0">
            <a:spAutoFit/>
          </a:bodyPr>
          <a:lstStyle/>
          <a:p>
            <a:r>
              <a:rPr lang="en-US" sz="4000" dirty="0">
                <a:solidFill>
                  <a:schemeClr val="accent1">
                    <a:lumMod val="75000"/>
                  </a:schemeClr>
                </a:solidFill>
              </a:rPr>
              <a:t>STB Experimental Setup</a:t>
            </a:r>
          </a:p>
        </p:txBody>
      </p:sp>
      <p:sp>
        <p:nvSpPr>
          <p:cNvPr id="174" name="TextBox 173"/>
          <p:cNvSpPr txBox="1"/>
          <p:nvPr/>
        </p:nvSpPr>
        <p:spPr>
          <a:xfrm>
            <a:off x="3533137" y="1210454"/>
            <a:ext cx="2319407" cy="369332"/>
          </a:xfrm>
          <a:prstGeom prst="rect">
            <a:avLst/>
          </a:prstGeom>
          <a:noFill/>
        </p:spPr>
        <p:txBody>
          <a:bodyPr wrap="square" rtlCol="0">
            <a:spAutoFit/>
          </a:bodyPr>
          <a:lstStyle/>
          <a:p>
            <a:r>
              <a:rPr lang="en-US" dirty="0"/>
              <a:t>Tow direction</a:t>
            </a:r>
          </a:p>
        </p:txBody>
      </p:sp>
      <p:sp>
        <p:nvSpPr>
          <p:cNvPr id="175" name="Right Arrow 174"/>
          <p:cNvSpPr/>
          <p:nvPr/>
        </p:nvSpPr>
        <p:spPr>
          <a:xfrm>
            <a:off x="3824955" y="1583931"/>
            <a:ext cx="754006" cy="15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flipH="1">
            <a:off x="10853711" y="2399029"/>
            <a:ext cx="1303406" cy="646331"/>
          </a:xfrm>
          <a:prstGeom prst="rect">
            <a:avLst/>
          </a:prstGeom>
          <a:noFill/>
        </p:spPr>
        <p:txBody>
          <a:bodyPr wrap="square" rtlCol="0">
            <a:spAutoFit/>
          </a:bodyPr>
          <a:lstStyle/>
          <a:p>
            <a:r>
              <a:rPr lang="en-US" dirty="0"/>
              <a:t>Water towing tank</a:t>
            </a:r>
          </a:p>
        </p:txBody>
      </p:sp>
      <p:sp>
        <p:nvSpPr>
          <p:cNvPr id="177" name="TextBox 176"/>
          <p:cNvSpPr txBox="1"/>
          <p:nvPr/>
        </p:nvSpPr>
        <p:spPr>
          <a:xfrm>
            <a:off x="5893083" y="3881065"/>
            <a:ext cx="1529775" cy="923330"/>
          </a:xfrm>
          <a:prstGeom prst="rect">
            <a:avLst/>
          </a:prstGeom>
          <a:noFill/>
        </p:spPr>
        <p:txBody>
          <a:bodyPr wrap="square" rtlCol="0">
            <a:spAutoFit/>
          </a:bodyPr>
          <a:lstStyle/>
          <a:p>
            <a:r>
              <a:rPr lang="en-US" dirty="0"/>
              <a:t>4 cameras on a vibration isolation desk</a:t>
            </a:r>
          </a:p>
        </p:txBody>
      </p:sp>
      <p:sp>
        <p:nvSpPr>
          <p:cNvPr id="178" name="TextBox 177"/>
          <p:cNvSpPr txBox="1"/>
          <p:nvPr/>
        </p:nvSpPr>
        <p:spPr>
          <a:xfrm>
            <a:off x="8079039" y="5564411"/>
            <a:ext cx="1270288" cy="646331"/>
          </a:xfrm>
          <a:prstGeom prst="rect">
            <a:avLst/>
          </a:prstGeom>
          <a:noFill/>
        </p:spPr>
        <p:txBody>
          <a:bodyPr wrap="square" rtlCol="0">
            <a:spAutoFit/>
          </a:bodyPr>
          <a:lstStyle/>
          <a:p>
            <a:r>
              <a:rPr lang="en-US" dirty="0"/>
              <a:t>Dual-head laser</a:t>
            </a:r>
          </a:p>
        </p:txBody>
      </p:sp>
      <p:sp>
        <p:nvSpPr>
          <p:cNvPr id="179" name="TextBox 178"/>
          <p:cNvSpPr txBox="1"/>
          <p:nvPr/>
        </p:nvSpPr>
        <p:spPr>
          <a:xfrm>
            <a:off x="6919514" y="2574523"/>
            <a:ext cx="1030995" cy="369332"/>
          </a:xfrm>
          <a:prstGeom prst="rect">
            <a:avLst/>
          </a:prstGeom>
          <a:noFill/>
        </p:spPr>
        <p:txBody>
          <a:bodyPr wrap="square" rtlCol="0">
            <a:spAutoFit/>
          </a:bodyPr>
          <a:lstStyle/>
          <a:p>
            <a:r>
              <a:rPr lang="en-US" dirty="0"/>
              <a:t>Wing</a:t>
            </a:r>
          </a:p>
        </p:txBody>
      </p:sp>
      <p:pic>
        <p:nvPicPr>
          <p:cNvPr id="181" name="Picture 18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88244" y="3846714"/>
            <a:ext cx="5526405" cy="2886889"/>
          </a:xfrm>
          <a:prstGeom prst="rect">
            <a:avLst/>
          </a:prstGeom>
        </p:spPr>
      </p:pic>
      <p:sp>
        <p:nvSpPr>
          <p:cNvPr id="186" name="TextBox 185"/>
          <p:cNvSpPr txBox="1"/>
          <p:nvPr/>
        </p:nvSpPr>
        <p:spPr>
          <a:xfrm>
            <a:off x="18576" y="4103670"/>
            <a:ext cx="1731564" cy="461665"/>
          </a:xfrm>
          <a:prstGeom prst="rect">
            <a:avLst/>
          </a:prstGeom>
          <a:noFill/>
        </p:spPr>
        <p:txBody>
          <a:bodyPr wrap="none" rtlCol="0">
            <a:spAutoFit/>
          </a:bodyPr>
          <a:lstStyle/>
          <a:p>
            <a:r>
              <a:rPr lang="en-US" sz="2400" dirty="0">
                <a:solidFill>
                  <a:schemeClr val="bg1"/>
                </a:solidFill>
              </a:rPr>
              <a:t>Glass prisms</a:t>
            </a:r>
          </a:p>
        </p:txBody>
      </p:sp>
      <p:grpSp>
        <p:nvGrpSpPr>
          <p:cNvPr id="190" name="Group 189"/>
          <p:cNvGrpSpPr/>
          <p:nvPr/>
        </p:nvGrpSpPr>
        <p:grpSpPr>
          <a:xfrm>
            <a:off x="480162" y="831596"/>
            <a:ext cx="2951089" cy="2685366"/>
            <a:chOff x="9029897" y="1901570"/>
            <a:chExt cx="2951089" cy="2685366"/>
          </a:xfrm>
        </p:grpSpPr>
        <p:pic>
          <p:nvPicPr>
            <p:cNvPr id="187" name="Picture 1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9897" y="1970193"/>
              <a:ext cx="2951089" cy="2616743"/>
            </a:xfrm>
            <a:prstGeom prst="rect">
              <a:avLst/>
            </a:prstGeom>
          </p:spPr>
        </p:pic>
        <p:sp>
          <p:nvSpPr>
            <p:cNvPr id="188" name="TextBox 187"/>
            <p:cNvSpPr txBox="1"/>
            <p:nvPr/>
          </p:nvSpPr>
          <p:spPr>
            <a:xfrm>
              <a:off x="10375971" y="1901570"/>
              <a:ext cx="1213774" cy="400110"/>
            </a:xfrm>
            <a:prstGeom prst="rect">
              <a:avLst/>
            </a:prstGeom>
            <a:noFill/>
          </p:spPr>
          <p:txBody>
            <a:bodyPr wrap="square" rtlCol="0">
              <a:spAutoFit/>
            </a:bodyPr>
            <a:lstStyle/>
            <a:p>
              <a:r>
                <a:rPr lang="en-US" sz="2000" dirty="0"/>
                <a:t>= 70 </a:t>
              </a:r>
              <a:r>
                <a:rPr lang="en-US" sz="2000" dirty="0" err="1"/>
                <a:t>deg</a:t>
              </a:r>
              <a:endParaRPr lang="en-US" sz="2000" dirty="0"/>
            </a:p>
          </p:txBody>
        </p:sp>
      </p:grpSp>
      <p:grpSp>
        <p:nvGrpSpPr>
          <p:cNvPr id="193" name="Group 192"/>
          <p:cNvGrpSpPr/>
          <p:nvPr/>
        </p:nvGrpSpPr>
        <p:grpSpPr>
          <a:xfrm>
            <a:off x="4824397" y="4901455"/>
            <a:ext cx="2910856" cy="983054"/>
            <a:chOff x="4792351" y="5157660"/>
            <a:chExt cx="2910856" cy="983054"/>
          </a:xfrm>
        </p:grpSpPr>
        <p:sp>
          <p:nvSpPr>
            <p:cNvPr id="191" name="TextBox 190"/>
            <p:cNvSpPr txBox="1"/>
            <p:nvPr/>
          </p:nvSpPr>
          <p:spPr>
            <a:xfrm>
              <a:off x="5969321" y="5494383"/>
              <a:ext cx="1733886" cy="646331"/>
            </a:xfrm>
            <a:prstGeom prst="rect">
              <a:avLst/>
            </a:prstGeom>
            <a:solidFill>
              <a:schemeClr val="bg1"/>
            </a:solidFill>
          </p:spPr>
          <p:txBody>
            <a:bodyPr wrap="square" rtlCol="0">
              <a:spAutoFit/>
            </a:bodyPr>
            <a:lstStyle/>
            <a:p>
              <a:r>
                <a:rPr lang="en-US" dirty="0" err="1"/>
                <a:t>Scheimpflug</a:t>
              </a:r>
              <a:r>
                <a:rPr lang="en-US" dirty="0"/>
                <a:t> mounts</a:t>
              </a:r>
            </a:p>
          </p:txBody>
        </p:sp>
        <p:sp>
          <p:nvSpPr>
            <p:cNvPr id="192" name="Right Arrow 191"/>
            <p:cNvSpPr/>
            <p:nvPr/>
          </p:nvSpPr>
          <p:spPr>
            <a:xfrm rot="12934066">
              <a:off x="4792351" y="5157660"/>
              <a:ext cx="1366282" cy="20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p:cNvGrpSpPr/>
          <p:nvPr/>
        </p:nvGrpSpPr>
        <p:grpSpPr>
          <a:xfrm>
            <a:off x="11035650" y="4848998"/>
            <a:ext cx="1501128" cy="1144209"/>
            <a:chOff x="10307638" y="959190"/>
            <a:chExt cx="1501128" cy="1144209"/>
          </a:xfrm>
        </p:grpSpPr>
        <p:cxnSp>
          <p:nvCxnSpPr>
            <p:cNvPr id="195" name="Straight Arrow Connector 194"/>
            <p:cNvCxnSpPr/>
            <p:nvPr/>
          </p:nvCxnSpPr>
          <p:spPr>
            <a:xfrm flipH="1" flipV="1">
              <a:off x="10461493" y="1315030"/>
              <a:ext cx="15549" cy="594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V="1">
              <a:off x="10477041" y="1897917"/>
              <a:ext cx="724359" cy="20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10484415" y="1511880"/>
              <a:ext cx="310309" cy="397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11235889" y="1734067"/>
              <a:ext cx="572877" cy="369332"/>
            </a:xfrm>
            <a:prstGeom prst="rect">
              <a:avLst/>
            </a:prstGeom>
            <a:noFill/>
          </p:spPr>
          <p:txBody>
            <a:bodyPr wrap="square" rtlCol="0">
              <a:spAutoFit/>
            </a:bodyPr>
            <a:lstStyle/>
            <a:p>
              <a:r>
                <a:rPr lang="en-US" dirty="0"/>
                <a:t>X</a:t>
              </a:r>
            </a:p>
          </p:txBody>
        </p:sp>
        <p:sp>
          <p:nvSpPr>
            <p:cNvPr id="204" name="TextBox 203"/>
            <p:cNvSpPr txBox="1"/>
            <p:nvPr/>
          </p:nvSpPr>
          <p:spPr>
            <a:xfrm>
              <a:off x="10802098" y="1304737"/>
              <a:ext cx="572877" cy="369332"/>
            </a:xfrm>
            <a:prstGeom prst="rect">
              <a:avLst/>
            </a:prstGeom>
            <a:noFill/>
          </p:spPr>
          <p:txBody>
            <a:bodyPr wrap="square" rtlCol="0">
              <a:spAutoFit/>
            </a:bodyPr>
            <a:lstStyle/>
            <a:p>
              <a:r>
                <a:rPr lang="en-US" dirty="0"/>
                <a:t>Z</a:t>
              </a:r>
            </a:p>
          </p:txBody>
        </p:sp>
        <p:sp>
          <p:nvSpPr>
            <p:cNvPr id="205" name="TextBox 204"/>
            <p:cNvSpPr txBox="1"/>
            <p:nvPr/>
          </p:nvSpPr>
          <p:spPr>
            <a:xfrm>
              <a:off x="10307638" y="959190"/>
              <a:ext cx="572877"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21595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0"/>
                                        </p:tgtEl>
                                      </p:cBhvr>
                                    </p:animEffect>
                                    <p:set>
                                      <p:cBhvr>
                                        <p:cTn id="15" dur="1" fill="hold">
                                          <p:stCondLst>
                                            <p:cond delay="499"/>
                                          </p:stCondLst>
                                        </p:cTn>
                                        <p:tgtEl>
                                          <p:spTgt spid="19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51</a:t>
            </a:fld>
            <a:endParaRPr lang="en-US"/>
          </a:p>
        </p:txBody>
      </p:sp>
      <p:sp>
        <p:nvSpPr>
          <p:cNvPr id="171" name="TextBox 170"/>
          <p:cNvSpPr txBox="1"/>
          <p:nvPr/>
        </p:nvSpPr>
        <p:spPr>
          <a:xfrm>
            <a:off x="7982731" y="6407723"/>
            <a:ext cx="1645920" cy="369332"/>
          </a:xfrm>
          <a:prstGeom prst="rect">
            <a:avLst/>
          </a:prstGeom>
          <a:noFill/>
        </p:spPr>
        <p:txBody>
          <a:bodyPr wrap="square" rtlCol="0">
            <a:spAutoFit/>
          </a:bodyPr>
          <a:lstStyle/>
          <a:p>
            <a:r>
              <a:rPr lang="en-US" dirty="0"/>
              <a:t>*Not to scale</a:t>
            </a:r>
          </a:p>
        </p:txBody>
      </p:sp>
      <p:sp>
        <p:nvSpPr>
          <p:cNvPr id="172" name="TextBox 171"/>
          <p:cNvSpPr txBox="1"/>
          <p:nvPr/>
        </p:nvSpPr>
        <p:spPr>
          <a:xfrm>
            <a:off x="4244047" y="48727"/>
            <a:ext cx="5371915" cy="707886"/>
          </a:xfrm>
          <a:prstGeom prst="rect">
            <a:avLst/>
          </a:prstGeom>
          <a:noFill/>
        </p:spPr>
        <p:txBody>
          <a:bodyPr wrap="square" rtlCol="0">
            <a:spAutoFit/>
          </a:bodyPr>
          <a:lstStyle/>
          <a:p>
            <a:r>
              <a:rPr lang="en-US" sz="4000" dirty="0">
                <a:solidFill>
                  <a:schemeClr val="accent1">
                    <a:lumMod val="75000"/>
                  </a:schemeClr>
                </a:solidFill>
              </a:rPr>
              <a:t>STB Experimental Setup</a:t>
            </a:r>
          </a:p>
        </p:txBody>
      </p:sp>
      <p:sp>
        <p:nvSpPr>
          <p:cNvPr id="175" name="Right Arrow 174"/>
          <p:cNvSpPr/>
          <p:nvPr/>
        </p:nvSpPr>
        <p:spPr>
          <a:xfrm>
            <a:off x="3570035" y="1400666"/>
            <a:ext cx="754006" cy="159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8068901" y="5476298"/>
            <a:ext cx="1270288" cy="646331"/>
          </a:xfrm>
          <a:prstGeom prst="rect">
            <a:avLst/>
          </a:prstGeom>
          <a:noFill/>
        </p:spPr>
        <p:txBody>
          <a:bodyPr wrap="square" rtlCol="0">
            <a:spAutoFit/>
          </a:bodyPr>
          <a:lstStyle/>
          <a:p>
            <a:r>
              <a:rPr lang="en-US" dirty="0"/>
              <a:t>Dual-head laser</a:t>
            </a:r>
          </a:p>
        </p:txBody>
      </p:sp>
      <p:sp>
        <p:nvSpPr>
          <p:cNvPr id="179" name="TextBox 178"/>
          <p:cNvSpPr txBox="1"/>
          <p:nvPr/>
        </p:nvSpPr>
        <p:spPr>
          <a:xfrm>
            <a:off x="6919514" y="2574523"/>
            <a:ext cx="1030995" cy="369332"/>
          </a:xfrm>
          <a:prstGeom prst="rect">
            <a:avLst/>
          </a:prstGeom>
          <a:noFill/>
        </p:spPr>
        <p:txBody>
          <a:bodyPr wrap="square" rtlCol="0">
            <a:spAutoFit/>
          </a:bodyPr>
          <a:lstStyle/>
          <a:p>
            <a:r>
              <a:rPr lang="en-US" dirty="0"/>
              <a:t>Wing</a:t>
            </a:r>
          </a:p>
        </p:txBody>
      </p:sp>
      <p:sp>
        <p:nvSpPr>
          <p:cNvPr id="174" name="TextBox 173"/>
          <p:cNvSpPr txBox="1"/>
          <p:nvPr/>
        </p:nvSpPr>
        <p:spPr>
          <a:xfrm>
            <a:off x="3211696" y="1094299"/>
            <a:ext cx="2319407" cy="369332"/>
          </a:xfrm>
          <a:prstGeom prst="rect">
            <a:avLst/>
          </a:prstGeom>
          <a:noFill/>
        </p:spPr>
        <p:txBody>
          <a:bodyPr wrap="square" rtlCol="0">
            <a:spAutoFit/>
          </a:bodyPr>
          <a:lstStyle/>
          <a:p>
            <a:r>
              <a:rPr lang="en-US" dirty="0"/>
              <a:t>Tow direction</a:t>
            </a:r>
          </a:p>
        </p:txBody>
      </p:sp>
      <p:grpSp>
        <p:nvGrpSpPr>
          <p:cNvPr id="5" name="Group 4"/>
          <p:cNvGrpSpPr/>
          <p:nvPr/>
        </p:nvGrpSpPr>
        <p:grpSpPr>
          <a:xfrm>
            <a:off x="4574121" y="1072169"/>
            <a:ext cx="7676920" cy="5205699"/>
            <a:chOff x="3058295" y="1177350"/>
            <a:chExt cx="7676920" cy="5205699"/>
          </a:xfrm>
        </p:grpSpPr>
        <p:grpSp>
          <p:nvGrpSpPr>
            <p:cNvPr id="173" name="Group 172"/>
            <p:cNvGrpSpPr/>
            <p:nvPr/>
          </p:nvGrpSpPr>
          <p:grpSpPr>
            <a:xfrm>
              <a:off x="3058295" y="1177350"/>
              <a:ext cx="6269734" cy="5205699"/>
              <a:chOff x="3058295" y="1177350"/>
              <a:chExt cx="6269734" cy="5205699"/>
            </a:xfrm>
          </p:grpSpPr>
          <p:grpSp>
            <p:nvGrpSpPr>
              <p:cNvPr id="8" name="Group 7"/>
              <p:cNvGrpSpPr/>
              <p:nvPr/>
            </p:nvGrpSpPr>
            <p:grpSpPr>
              <a:xfrm>
                <a:off x="3061251" y="1280158"/>
                <a:ext cx="6209969" cy="3188473"/>
                <a:chOff x="3061251" y="2210462"/>
                <a:chExt cx="6209969" cy="3188473"/>
              </a:xfrm>
            </p:grpSpPr>
            <p:sp>
              <p:nvSpPr>
                <p:cNvPr id="4" name="Cube 3"/>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0" name="Trapezoid 29"/>
              <p:cNvSpPr/>
              <p:nvPr/>
            </p:nvSpPr>
            <p:spPr>
              <a:xfrm flipV="1">
                <a:off x="6696357" y="4632150"/>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6591760" y="4586937"/>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7246239" y="4632151"/>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3059485" y="2003729"/>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3767947" y="1280158"/>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9208760" y="127220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183588" y="4906255"/>
                <a:ext cx="914796" cy="739472"/>
                <a:chOff x="4244345" y="5476775"/>
                <a:chExt cx="2118349" cy="1763866"/>
              </a:xfrm>
            </p:grpSpPr>
            <p:grpSp>
              <p:nvGrpSpPr>
                <p:cNvPr id="20" name="Group 19"/>
                <p:cNvGrpSpPr/>
                <p:nvPr/>
              </p:nvGrpSpPr>
              <p:grpSpPr>
                <a:xfrm>
                  <a:off x="5923625" y="5476775"/>
                  <a:ext cx="309736" cy="553918"/>
                  <a:chOff x="5923625" y="5476775"/>
                  <a:chExt cx="309736" cy="553918"/>
                </a:xfrm>
              </p:grpSpPr>
              <p:sp>
                <p:nvSpPr>
                  <p:cNvPr id="15" name="Can 1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ube 1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rot="2640278">
                <a:off x="6618005" y="4321782"/>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flipV="1">
                <a:off x="6492502" y="1674795"/>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428092" y="2714324"/>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2024" y="2031000"/>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9317" y="4468631"/>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87992" y="3771315"/>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77591" y="3753852"/>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be 10"/>
              <p:cNvSpPr/>
              <p:nvPr/>
            </p:nvSpPr>
            <p:spPr>
              <a:xfrm>
                <a:off x="8440662" y="2005054"/>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7307967" y="3750708"/>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50" name="Cube 49"/>
              <p:cNvSpPr/>
              <p:nvPr/>
            </p:nvSpPr>
            <p:spPr>
              <a:xfrm>
                <a:off x="6719234" y="1667121"/>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6734576" y="1603878"/>
                <a:ext cx="332697" cy="1651231"/>
                <a:chOff x="1104911" y="2784355"/>
                <a:chExt cx="467380" cy="2561518"/>
              </a:xfrm>
            </p:grpSpPr>
            <p:sp>
              <p:nvSpPr>
                <p:cNvPr id="60" name="Can 59"/>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Cube 48"/>
              <p:cNvSpPr/>
              <p:nvPr/>
            </p:nvSpPr>
            <p:spPr>
              <a:xfrm>
                <a:off x="3827581" y="1546370"/>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rot="60000" flipV="1">
                <a:off x="6645748" y="2031295"/>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Cube 66"/>
              <p:cNvSpPr/>
              <p:nvPr/>
            </p:nvSpPr>
            <p:spPr>
              <a:xfrm>
                <a:off x="8439289" y="1270532"/>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3058295" y="1234734"/>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p:cNvSpPr/>
              <p:nvPr/>
            </p:nvSpPr>
            <p:spPr>
              <a:xfrm>
                <a:off x="3827766" y="123512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058295" y="2014213"/>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469947" y="1178096"/>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ube 71"/>
              <p:cNvSpPr/>
              <p:nvPr/>
            </p:nvSpPr>
            <p:spPr>
              <a:xfrm>
                <a:off x="4875162" y="117735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a:off x="6288730" y="1186090"/>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7877079" y="1197114"/>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ube 84"/>
              <p:cNvSpPr/>
              <p:nvPr/>
            </p:nvSpPr>
            <p:spPr>
              <a:xfrm>
                <a:off x="5320842" y="2008403"/>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8238399" y="2016130"/>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5201478" y="3390475"/>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flipH="1">
                <a:off x="7593108" y="2984330"/>
                <a:ext cx="549511" cy="550570"/>
                <a:chOff x="10153782" y="3318499"/>
                <a:chExt cx="674643" cy="639430"/>
              </a:xfrm>
            </p:grpSpPr>
            <p:sp>
              <p:nvSpPr>
                <p:cNvPr id="91" name="Right Triangle 9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arallelogram 89"/>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Parallelogram 92"/>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5527372" y="2966763"/>
                <a:ext cx="549511" cy="550570"/>
                <a:chOff x="10153782" y="3318499"/>
                <a:chExt cx="674643" cy="639430"/>
              </a:xfrm>
            </p:grpSpPr>
            <p:sp>
              <p:nvSpPr>
                <p:cNvPr id="104" name="Right Triangle 103"/>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Parallelogram 104"/>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Parallelogram 105"/>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212744" y="3017257"/>
                <a:ext cx="550760" cy="503391"/>
                <a:chOff x="10291916" y="3032236"/>
                <a:chExt cx="729010" cy="688140"/>
              </a:xfrm>
            </p:grpSpPr>
            <p:sp>
              <p:nvSpPr>
                <p:cNvPr id="114" name="Trapezoid 113"/>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Parallelogram 111"/>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flipH="1">
                <a:off x="6911772" y="3024390"/>
                <a:ext cx="550760" cy="503391"/>
                <a:chOff x="10291916" y="3032236"/>
                <a:chExt cx="729010" cy="688140"/>
              </a:xfrm>
            </p:grpSpPr>
            <p:sp>
              <p:nvSpPr>
                <p:cNvPr id="122" name="Trapezoid 12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Parallelogram 12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Cube 148"/>
              <p:cNvSpPr/>
              <p:nvPr/>
            </p:nvSpPr>
            <p:spPr>
              <a:xfrm>
                <a:off x="5002500" y="3907915"/>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a:off x="8056596" y="3570604"/>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a:off x="7323787" y="363070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a:off x="6011943" y="3621363"/>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a:off x="5223882" y="3619642"/>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131942" y="3290050"/>
                <a:ext cx="612570" cy="575066"/>
              </a:xfrm>
              <a:prstGeom prst="rect">
                <a:avLst/>
              </a:prstGeom>
            </p:spPr>
          </p:pic>
          <p:sp>
            <p:nvSpPr>
              <p:cNvPr id="130" name="Oval 129">
                <a:extLst>
                  <a:ext uri="{FF2B5EF4-FFF2-40B4-BE49-F238E27FC236}">
                    <a16:creationId xmlns:a16="http://schemas.microsoft.com/office/drawing/2014/main" id="{D5FA938F-133E-C745-9F84-4E4F7BFBCEB5}"/>
                  </a:ext>
                </a:extLst>
              </p:cNvPr>
              <p:cNvSpPr/>
              <p:nvPr/>
            </p:nvSpPr>
            <p:spPr>
              <a:xfrm rot="21360000">
                <a:off x="6204405" y="3367268"/>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19317D2F-ABE7-EE45-B70A-F76E72946DF5}"/>
                  </a:ext>
                </a:extLst>
              </p:cNvPr>
              <p:cNvSpPr/>
              <p:nvPr/>
            </p:nvSpPr>
            <p:spPr>
              <a:xfrm rot="38024">
                <a:off x="5943404" y="3378049"/>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5FA938F-133E-C745-9F84-4E4F7BFBCEB5}"/>
                  </a:ext>
                </a:extLst>
              </p:cNvPr>
              <p:cNvSpPr/>
              <p:nvPr/>
            </p:nvSpPr>
            <p:spPr>
              <a:xfrm rot="16020000">
                <a:off x="7205931" y="3383192"/>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a:extLst>
                  <a:ext uri="{FF2B5EF4-FFF2-40B4-BE49-F238E27FC236}">
                    <a16:creationId xmlns:a16="http://schemas.microsoft.com/office/drawing/2014/main" id="{19317D2F-ABE7-EE45-B70A-F76E72946DF5}"/>
                  </a:ext>
                </a:extLst>
              </p:cNvPr>
              <p:cNvSpPr/>
              <p:nvPr/>
            </p:nvSpPr>
            <p:spPr>
              <a:xfrm rot="16200000">
                <a:off x="7236837" y="3359118"/>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3436" y="3313117"/>
                <a:ext cx="613643" cy="576072"/>
              </a:xfrm>
              <a:prstGeom prst="rect">
                <a:avLst/>
              </a:prstGeom>
            </p:spPr>
          </p:pic>
          <p:sp>
            <p:nvSpPr>
              <p:cNvPr id="164" name="Cube 163"/>
              <p:cNvSpPr/>
              <p:nvPr/>
            </p:nvSpPr>
            <p:spPr>
              <a:xfrm>
                <a:off x="5388508" y="537069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ube 164"/>
              <p:cNvSpPr/>
              <p:nvPr/>
            </p:nvSpPr>
            <p:spPr>
              <a:xfrm>
                <a:off x="5611175" y="5138316"/>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ube 165"/>
              <p:cNvSpPr/>
              <p:nvPr/>
            </p:nvSpPr>
            <p:spPr>
              <a:xfrm>
                <a:off x="7831699" y="5374440"/>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ube 166"/>
              <p:cNvSpPr/>
              <p:nvPr/>
            </p:nvSpPr>
            <p:spPr>
              <a:xfrm>
                <a:off x="8076581" y="5136324"/>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5387751" y="5142959"/>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p:cNvSpPr/>
              <p:nvPr/>
            </p:nvSpPr>
            <p:spPr>
              <a:xfrm>
                <a:off x="5728126" y="3714100"/>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ube 156"/>
              <p:cNvSpPr/>
              <p:nvPr/>
            </p:nvSpPr>
            <p:spPr>
              <a:xfrm>
                <a:off x="7755742" y="3684934"/>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TextBox 175"/>
            <p:cNvSpPr txBox="1"/>
            <p:nvPr/>
          </p:nvSpPr>
          <p:spPr>
            <a:xfrm flipH="1">
              <a:off x="9431809" y="2551228"/>
              <a:ext cx="1303406" cy="646331"/>
            </a:xfrm>
            <a:prstGeom prst="rect">
              <a:avLst/>
            </a:prstGeom>
            <a:noFill/>
          </p:spPr>
          <p:txBody>
            <a:bodyPr wrap="square" rtlCol="0">
              <a:spAutoFit/>
            </a:bodyPr>
            <a:lstStyle/>
            <a:p>
              <a:r>
                <a:rPr lang="en-US" dirty="0"/>
                <a:t>Water towing tank</a:t>
              </a:r>
            </a:p>
          </p:txBody>
        </p:sp>
      </p:grpSp>
      <p:grpSp>
        <p:nvGrpSpPr>
          <p:cNvPr id="19" name="Group 18"/>
          <p:cNvGrpSpPr/>
          <p:nvPr/>
        </p:nvGrpSpPr>
        <p:grpSpPr>
          <a:xfrm>
            <a:off x="11029809" y="3377596"/>
            <a:ext cx="1012807" cy="1114201"/>
            <a:chOff x="9513983" y="3515828"/>
            <a:chExt cx="1012807" cy="1114201"/>
          </a:xfrm>
        </p:grpSpPr>
        <p:sp>
          <p:nvSpPr>
            <p:cNvPr id="203" name="TextBox 202"/>
            <p:cNvSpPr txBox="1"/>
            <p:nvPr/>
          </p:nvSpPr>
          <p:spPr>
            <a:xfrm>
              <a:off x="10097694" y="4260697"/>
              <a:ext cx="403858" cy="369332"/>
            </a:xfrm>
            <a:prstGeom prst="rect">
              <a:avLst/>
            </a:prstGeom>
            <a:noFill/>
          </p:spPr>
          <p:txBody>
            <a:bodyPr wrap="square" rtlCol="0">
              <a:spAutoFit/>
            </a:bodyPr>
            <a:lstStyle/>
            <a:p>
              <a:r>
                <a:rPr lang="en-US" dirty="0"/>
                <a:t>X</a:t>
              </a:r>
            </a:p>
          </p:txBody>
        </p:sp>
        <p:cxnSp>
          <p:nvCxnSpPr>
            <p:cNvPr id="195" name="Straight Arrow Connector 194"/>
            <p:cNvCxnSpPr/>
            <p:nvPr/>
          </p:nvCxnSpPr>
          <p:spPr>
            <a:xfrm flipV="1">
              <a:off x="9628857" y="3889189"/>
              <a:ext cx="3016" cy="564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a:off x="9628856" y="4462997"/>
              <a:ext cx="454656" cy="4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9636230" y="4056144"/>
              <a:ext cx="310309" cy="397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9953913" y="3849001"/>
              <a:ext cx="572877" cy="369332"/>
            </a:xfrm>
            <a:prstGeom prst="rect">
              <a:avLst/>
            </a:prstGeom>
            <a:noFill/>
          </p:spPr>
          <p:txBody>
            <a:bodyPr wrap="square" rtlCol="0">
              <a:spAutoFit/>
            </a:bodyPr>
            <a:lstStyle/>
            <a:p>
              <a:r>
                <a:rPr lang="en-US" dirty="0"/>
                <a:t>Z</a:t>
              </a:r>
            </a:p>
          </p:txBody>
        </p:sp>
        <p:sp>
          <p:nvSpPr>
            <p:cNvPr id="205" name="TextBox 204"/>
            <p:cNvSpPr txBox="1"/>
            <p:nvPr/>
          </p:nvSpPr>
          <p:spPr>
            <a:xfrm>
              <a:off x="9513983" y="3515828"/>
              <a:ext cx="572877" cy="369332"/>
            </a:xfrm>
            <a:prstGeom prst="rect">
              <a:avLst/>
            </a:prstGeom>
            <a:noFill/>
          </p:spPr>
          <p:txBody>
            <a:bodyPr wrap="square" rtlCol="0">
              <a:spAutoFit/>
            </a:bodyPr>
            <a:lstStyle/>
            <a:p>
              <a:r>
                <a:rPr lang="en-US" dirty="0"/>
                <a:t>Y</a:t>
              </a:r>
            </a:p>
          </p:txBody>
        </p:sp>
      </p:grpSp>
      <p:grpSp>
        <p:nvGrpSpPr>
          <p:cNvPr id="25" name="Group 24"/>
          <p:cNvGrpSpPr/>
          <p:nvPr/>
        </p:nvGrpSpPr>
        <p:grpSpPr>
          <a:xfrm>
            <a:off x="403082" y="3916597"/>
            <a:ext cx="6342169" cy="2891214"/>
            <a:chOff x="403082" y="3891884"/>
            <a:chExt cx="6342169" cy="2891214"/>
          </a:xfrm>
        </p:grpSpPr>
        <p:pic>
          <p:nvPicPr>
            <p:cNvPr id="117" name="Picture 116"/>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l="6190" t="15936" r="22572" b="9778"/>
            <a:stretch/>
          </p:blipFill>
          <p:spPr>
            <a:xfrm rot="10800000">
              <a:off x="403082" y="3891884"/>
              <a:ext cx="3696800" cy="2891214"/>
            </a:xfrm>
            <a:prstGeom prst="rect">
              <a:avLst/>
            </a:prstGeom>
          </p:spPr>
        </p:pic>
        <p:sp>
          <p:nvSpPr>
            <p:cNvPr id="126" name="Left Arrow 125"/>
            <p:cNvSpPr/>
            <p:nvPr/>
          </p:nvSpPr>
          <p:spPr>
            <a:xfrm>
              <a:off x="2192357" y="5196137"/>
              <a:ext cx="2888523" cy="280161"/>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2438195" y="5740908"/>
              <a:ext cx="1493397" cy="707886"/>
            </a:xfrm>
            <a:prstGeom prst="rect">
              <a:avLst/>
            </a:prstGeom>
            <a:noFill/>
          </p:spPr>
          <p:txBody>
            <a:bodyPr wrap="square" rtlCol="0">
              <a:spAutoFit/>
            </a:bodyPr>
            <a:lstStyle/>
            <a:p>
              <a:r>
                <a:rPr lang="en-US" sz="2000" dirty="0">
                  <a:solidFill>
                    <a:schemeClr val="bg1"/>
                  </a:solidFill>
                </a:rPr>
                <a:t>High-speed laser head</a:t>
              </a:r>
            </a:p>
          </p:txBody>
        </p:sp>
        <p:sp>
          <p:nvSpPr>
            <p:cNvPr id="128" name="TextBox 127"/>
            <p:cNvSpPr txBox="1"/>
            <p:nvPr/>
          </p:nvSpPr>
          <p:spPr>
            <a:xfrm>
              <a:off x="4241082" y="4624877"/>
              <a:ext cx="2504169" cy="1323439"/>
            </a:xfrm>
            <a:prstGeom prst="rect">
              <a:avLst/>
            </a:prstGeom>
            <a:solidFill>
              <a:schemeClr val="bg1"/>
            </a:solidFill>
          </p:spPr>
          <p:txBody>
            <a:bodyPr wrap="square" rtlCol="0">
              <a:spAutoFit/>
            </a:bodyPr>
            <a:lstStyle/>
            <a:p>
              <a:r>
                <a:rPr lang="en-US" sz="2000" dirty="0"/>
                <a:t>Optics: 45 deg. mirror, volume optics, </a:t>
              </a:r>
            </a:p>
            <a:p>
              <a:r>
                <a:rPr lang="en-US" sz="2000" dirty="0"/>
                <a:t>f=-150mm &amp; -90mm cylindrical lenses</a:t>
              </a:r>
            </a:p>
          </p:txBody>
        </p:sp>
      </p:grpSp>
      <p:grpSp>
        <p:nvGrpSpPr>
          <p:cNvPr id="31" name="Group 30"/>
          <p:cNvGrpSpPr/>
          <p:nvPr/>
        </p:nvGrpSpPr>
        <p:grpSpPr>
          <a:xfrm>
            <a:off x="1238478" y="1201149"/>
            <a:ext cx="3472127" cy="3601141"/>
            <a:chOff x="1238478" y="1201149"/>
            <a:chExt cx="3472127" cy="3601141"/>
          </a:xfrm>
        </p:grpSpPr>
        <p:grpSp>
          <p:nvGrpSpPr>
            <p:cNvPr id="24" name="Group 23"/>
            <p:cNvGrpSpPr/>
            <p:nvPr/>
          </p:nvGrpSpPr>
          <p:grpSpPr>
            <a:xfrm>
              <a:off x="1238478" y="1201149"/>
              <a:ext cx="3472127" cy="2682625"/>
              <a:chOff x="235174" y="1134610"/>
              <a:chExt cx="3472127" cy="2682625"/>
            </a:xfrm>
          </p:grpSpPr>
          <p:pic>
            <p:nvPicPr>
              <p:cNvPr id="116" name="Picture 115"/>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8000"/>
                        </a14:imgEffect>
                        <a14:imgEffect>
                          <a14:brightnessContrast bright="15000" contrast="11000"/>
                        </a14:imgEffect>
                      </a14:imgLayer>
                    </a14:imgProps>
                  </a:ext>
                  <a:ext uri="{28A0092B-C50C-407E-A947-70E740481C1C}">
                    <a14:useLocalDpi xmlns:a14="http://schemas.microsoft.com/office/drawing/2010/main"/>
                  </a:ext>
                </a:extLst>
              </a:blip>
              <a:srcRect/>
              <a:stretch/>
            </p:blipFill>
            <p:spPr>
              <a:xfrm rot="10800000">
                <a:off x="235174" y="1134610"/>
                <a:ext cx="3472127" cy="2682625"/>
              </a:xfrm>
              <a:prstGeom prst="rect">
                <a:avLst/>
              </a:prstGeom>
            </p:spPr>
          </p:pic>
          <p:sp>
            <p:nvSpPr>
              <p:cNvPr id="118" name="TextBox 117"/>
              <p:cNvSpPr txBox="1"/>
              <p:nvPr/>
            </p:nvSpPr>
            <p:spPr>
              <a:xfrm>
                <a:off x="1226248" y="2742462"/>
                <a:ext cx="1046521" cy="727726"/>
              </a:xfrm>
              <a:prstGeom prst="rect">
                <a:avLst/>
              </a:prstGeom>
              <a:noFill/>
            </p:spPr>
            <p:txBody>
              <a:bodyPr wrap="square" rtlCol="0">
                <a:spAutoFit/>
              </a:bodyPr>
              <a:lstStyle/>
              <a:p>
                <a:r>
                  <a:rPr lang="en-US" sz="2000" dirty="0">
                    <a:solidFill>
                      <a:srgbClr val="A0FC24"/>
                    </a:solidFill>
                  </a:rPr>
                  <a:t>Laser volume</a:t>
                </a:r>
              </a:p>
            </p:txBody>
          </p:sp>
          <p:sp>
            <p:nvSpPr>
              <p:cNvPr id="119" name="TextBox 118"/>
              <p:cNvSpPr txBox="1"/>
              <p:nvPr/>
            </p:nvSpPr>
            <p:spPr>
              <a:xfrm>
                <a:off x="1322298" y="1437413"/>
                <a:ext cx="1493397" cy="707886"/>
              </a:xfrm>
              <a:prstGeom prst="rect">
                <a:avLst/>
              </a:prstGeom>
              <a:noFill/>
            </p:spPr>
            <p:txBody>
              <a:bodyPr wrap="square" rtlCol="0">
                <a:spAutoFit/>
              </a:bodyPr>
              <a:lstStyle/>
              <a:p>
                <a:r>
                  <a:rPr lang="en-US" sz="2000" dirty="0">
                    <a:solidFill>
                      <a:schemeClr val="bg1"/>
                    </a:solidFill>
                  </a:rPr>
                  <a:t>Calibration target</a:t>
                </a:r>
              </a:p>
            </p:txBody>
          </p:sp>
        </p:grpSp>
        <p:sp>
          <p:nvSpPr>
            <p:cNvPr id="132" name="TextBox 131"/>
            <p:cNvSpPr txBox="1"/>
            <p:nvPr/>
          </p:nvSpPr>
          <p:spPr>
            <a:xfrm>
              <a:off x="2308537" y="4094404"/>
              <a:ext cx="1606350" cy="707886"/>
            </a:xfrm>
            <a:prstGeom prst="rect">
              <a:avLst/>
            </a:prstGeom>
            <a:noFill/>
          </p:spPr>
          <p:txBody>
            <a:bodyPr wrap="square" rtlCol="0">
              <a:spAutoFit/>
            </a:bodyPr>
            <a:lstStyle/>
            <a:p>
              <a:r>
                <a:rPr lang="en-US" sz="2000" dirty="0">
                  <a:solidFill>
                    <a:schemeClr val="bg1"/>
                  </a:solidFill>
                </a:rPr>
                <a:t>Mechanical chopper</a:t>
              </a:r>
            </a:p>
          </p:txBody>
        </p:sp>
      </p:grpSp>
      <p:grpSp>
        <p:nvGrpSpPr>
          <p:cNvPr id="38" name="Group 37"/>
          <p:cNvGrpSpPr/>
          <p:nvPr/>
        </p:nvGrpSpPr>
        <p:grpSpPr>
          <a:xfrm>
            <a:off x="321509" y="2329767"/>
            <a:ext cx="4877671" cy="3679447"/>
            <a:chOff x="6755239" y="1643277"/>
            <a:chExt cx="4877671" cy="3679447"/>
          </a:xfrm>
        </p:grpSpPr>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55239" y="1643277"/>
              <a:ext cx="3899100" cy="2971953"/>
            </a:xfrm>
            <a:prstGeom prst="rect">
              <a:avLst/>
            </a:prstGeom>
          </p:spPr>
        </p:pic>
        <p:sp>
          <p:nvSpPr>
            <p:cNvPr id="37" name="TextBox 36"/>
            <p:cNvSpPr txBox="1"/>
            <p:nvPr/>
          </p:nvSpPr>
          <p:spPr>
            <a:xfrm>
              <a:off x="6822251" y="4676393"/>
              <a:ext cx="4810659" cy="646331"/>
            </a:xfrm>
            <a:prstGeom prst="rect">
              <a:avLst/>
            </a:prstGeom>
            <a:noFill/>
          </p:spPr>
          <p:txBody>
            <a:bodyPr wrap="square" rtlCol="0">
              <a:spAutoFit/>
            </a:bodyPr>
            <a:lstStyle/>
            <a:p>
              <a:r>
                <a:rPr lang="en-US" dirty="0"/>
                <a:t>Fluorescent Polyethylene Microspheres </a:t>
              </a:r>
            </a:p>
            <a:p>
              <a:r>
                <a:rPr lang="en-US" dirty="0"/>
                <a:t>Density 1.00g/cc, diameter 100 micron</a:t>
              </a:r>
            </a:p>
          </p:txBody>
        </p:sp>
      </p:grpSp>
    </p:spTree>
    <p:extLst>
      <p:ext uri="{BB962C8B-B14F-4D97-AF65-F5344CB8AC3E}">
        <p14:creationId xmlns:p14="http://schemas.microsoft.com/office/powerpoint/2010/main" val="42421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9" name="Straight Connector 1028"/>
          <p:cNvCxnSpPr/>
          <p:nvPr/>
        </p:nvCxnSpPr>
        <p:spPr>
          <a:xfrm flipV="1">
            <a:off x="8110337" y="4099036"/>
            <a:ext cx="1023833" cy="21361"/>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5530B12-77AA-4F8A-BB96-7B022F2BE984}" type="slidenum">
              <a:rPr lang="en-US" smtClean="0"/>
              <a:t>52</a:t>
            </a:fld>
            <a:endParaRPr lang="en-US"/>
          </a:p>
        </p:txBody>
      </p:sp>
      <p:grpSp>
        <p:nvGrpSpPr>
          <p:cNvPr id="4" name="Group 3"/>
          <p:cNvGrpSpPr/>
          <p:nvPr/>
        </p:nvGrpSpPr>
        <p:grpSpPr>
          <a:xfrm>
            <a:off x="4616684" y="1624381"/>
            <a:ext cx="6209969" cy="3188473"/>
            <a:chOff x="3061251" y="2210462"/>
            <a:chExt cx="6209969" cy="3188473"/>
          </a:xfrm>
        </p:grpSpPr>
        <p:sp>
          <p:nvSpPr>
            <p:cNvPr id="87" name="Cube 86"/>
            <p:cNvSpPr/>
            <p:nvPr/>
          </p:nvSpPr>
          <p:spPr>
            <a:xfrm>
              <a:off x="3074328" y="2882369"/>
              <a:ext cx="6196892" cy="2506393"/>
            </a:xfrm>
            <a:prstGeom prst="cube">
              <a:avLst>
                <a:gd name="adj" fmla="val 30403"/>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87"/>
            <p:cNvSpPr/>
            <p:nvPr/>
          </p:nvSpPr>
          <p:spPr>
            <a:xfrm>
              <a:off x="3061251" y="2210462"/>
              <a:ext cx="6196892" cy="3188473"/>
            </a:xfrm>
            <a:prstGeom prst="cube">
              <a:avLst>
                <a:gd name="adj" fmla="val 235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3827582" y="2210462"/>
              <a:ext cx="0" cy="67190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 name="Cube 5"/>
          <p:cNvSpPr/>
          <p:nvPr/>
        </p:nvSpPr>
        <p:spPr>
          <a:xfrm>
            <a:off x="8147193" y="4931160"/>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8801672" y="4976374"/>
            <a:ext cx="96253" cy="506165"/>
          </a:xfrm>
          <a:prstGeom prst="cub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4614918" y="2347952"/>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5323380" y="1624381"/>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10764193" y="1616430"/>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739021" y="5250478"/>
            <a:ext cx="914796" cy="739472"/>
            <a:chOff x="4244345" y="5476775"/>
            <a:chExt cx="2118349" cy="1763866"/>
          </a:xfrm>
        </p:grpSpPr>
        <p:grpSp>
          <p:nvGrpSpPr>
            <p:cNvPr id="83" name="Group 82"/>
            <p:cNvGrpSpPr/>
            <p:nvPr/>
          </p:nvGrpSpPr>
          <p:grpSpPr>
            <a:xfrm>
              <a:off x="5923625" y="5476775"/>
              <a:ext cx="309736" cy="553918"/>
              <a:chOff x="5923625" y="5476775"/>
              <a:chExt cx="309736" cy="553918"/>
            </a:xfrm>
          </p:grpSpPr>
          <p:sp>
            <p:nvSpPr>
              <p:cNvPr id="85" name="Can 84"/>
              <p:cNvSpPr/>
              <p:nvPr/>
            </p:nvSpPr>
            <p:spPr>
              <a:xfrm rot="2640000">
                <a:off x="5923625" y="5672595"/>
                <a:ext cx="226811" cy="358098"/>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an 85"/>
              <p:cNvSpPr/>
              <p:nvPr/>
            </p:nvSpPr>
            <p:spPr>
              <a:xfrm>
                <a:off x="6028817" y="5476775"/>
                <a:ext cx="204544" cy="354785"/>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Cube 83"/>
            <p:cNvSpPr/>
            <p:nvPr/>
          </p:nvSpPr>
          <p:spPr>
            <a:xfrm rot="340518">
              <a:off x="4244345" y="5780993"/>
              <a:ext cx="2118349" cy="1459648"/>
            </a:xfrm>
            <a:prstGeom prst="cube">
              <a:avLst>
                <a:gd name="adj" fmla="val 81468"/>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ube 11"/>
          <p:cNvSpPr/>
          <p:nvPr/>
        </p:nvSpPr>
        <p:spPr>
          <a:xfrm rot="2640278">
            <a:off x="8173438" y="4666005"/>
            <a:ext cx="700596" cy="537253"/>
          </a:xfrm>
          <a:prstGeom prst="cube">
            <a:avLst>
              <a:gd name="adj" fmla="val 96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p:cNvGrpSpPr/>
          <p:nvPr/>
        </p:nvGrpSpPr>
        <p:grpSpPr>
          <a:xfrm>
            <a:off x="8042029" y="2049144"/>
            <a:ext cx="990102" cy="3229684"/>
            <a:chOff x="8047935" y="2019018"/>
            <a:chExt cx="990102" cy="3229684"/>
          </a:xfrm>
        </p:grpSpPr>
        <p:sp>
          <p:nvSpPr>
            <p:cNvPr id="5" name="Trapezoid 4"/>
            <p:cNvSpPr/>
            <p:nvPr/>
          </p:nvSpPr>
          <p:spPr>
            <a:xfrm flipV="1">
              <a:off x="8251790" y="4976373"/>
              <a:ext cx="611610" cy="272329"/>
            </a:xfrm>
            <a:prstGeom prst="trapezoid">
              <a:avLst>
                <a:gd name="adj" fmla="val 94175"/>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12"/>
            <p:cNvSpPr/>
            <p:nvPr/>
          </p:nvSpPr>
          <p:spPr>
            <a:xfrm flipV="1">
              <a:off x="8047935" y="2019018"/>
              <a:ext cx="990102" cy="2912141"/>
            </a:xfrm>
            <a:prstGeom prst="trapezoid">
              <a:avLst/>
            </a:prstGeom>
            <a:solidFill>
              <a:srgbClr val="A0F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p:cNvCxnSpPr/>
          <p:nvPr/>
        </p:nvCxnSpPr>
        <p:spPr>
          <a:xfrm>
            <a:off x="7983525" y="3058547"/>
            <a:ext cx="143416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797457" y="2375223"/>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964750" y="4812854"/>
            <a:ext cx="1434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743425" y="4115538"/>
            <a:ext cx="579955" cy="69608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33024" y="4098075"/>
            <a:ext cx="2800797" cy="17463"/>
          </a:xfrm>
          <a:prstGeom prst="line">
            <a:avLst/>
          </a:prstGeom>
        </p:spPr>
        <p:style>
          <a:lnRef idx="1">
            <a:schemeClr val="accent1"/>
          </a:lnRef>
          <a:fillRef idx="0">
            <a:schemeClr val="accent1"/>
          </a:fillRef>
          <a:effectRef idx="0">
            <a:schemeClr val="accent1"/>
          </a:effectRef>
          <a:fontRef idx="minor">
            <a:schemeClr val="tx1"/>
          </a:fontRef>
        </p:style>
      </p:cxnSp>
      <p:sp>
        <p:nvSpPr>
          <p:cNvPr id="19" name="Cube 18"/>
          <p:cNvSpPr/>
          <p:nvPr/>
        </p:nvSpPr>
        <p:spPr>
          <a:xfrm>
            <a:off x="9996095" y="2349277"/>
            <a:ext cx="119269" cy="4031312"/>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8863400" y="4094931"/>
            <a:ext cx="1900793" cy="23638"/>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be 20"/>
          <p:cNvSpPr/>
          <p:nvPr/>
        </p:nvSpPr>
        <p:spPr>
          <a:xfrm>
            <a:off x="8274667" y="2011344"/>
            <a:ext cx="558265" cy="45719"/>
          </a:xfrm>
          <a:prstGeom prst="cub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5478541" y="1975856"/>
            <a:ext cx="332697" cy="1651231"/>
            <a:chOff x="1104911" y="2784355"/>
            <a:chExt cx="467380" cy="2561518"/>
          </a:xfrm>
        </p:grpSpPr>
        <p:sp>
          <p:nvSpPr>
            <p:cNvPr id="76" name="Can 75"/>
            <p:cNvSpPr/>
            <p:nvPr/>
          </p:nvSpPr>
          <p:spPr>
            <a:xfrm>
              <a:off x="1397799" y="2898045"/>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ube 76"/>
            <p:cNvSpPr/>
            <p:nvPr/>
          </p:nvSpPr>
          <p:spPr>
            <a:xfrm flipH="1">
              <a:off x="1104911" y="3246158"/>
              <a:ext cx="467380" cy="1128404"/>
            </a:xfrm>
            <a:prstGeom prst="cube">
              <a:avLst>
                <a:gd name="adj" fmla="val 8923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77"/>
            <p:cNvSpPr/>
            <p:nvPr/>
          </p:nvSpPr>
          <p:spPr>
            <a:xfrm flipH="1">
              <a:off x="1125443" y="3869356"/>
              <a:ext cx="287696" cy="1476517"/>
            </a:xfrm>
            <a:prstGeom prst="cube">
              <a:avLst>
                <a:gd name="adj" fmla="val 8923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p:cNvSpPr/>
            <p:nvPr/>
          </p:nvSpPr>
          <p:spPr>
            <a:xfrm flipH="1" flipV="1">
              <a:off x="1215606" y="403863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p:cNvSpPr/>
            <p:nvPr/>
          </p:nvSpPr>
          <p:spPr>
            <a:xfrm flipH="1" flipV="1">
              <a:off x="1157422" y="3980156"/>
              <a:ext cx="50772" cy="75398"/>
            </a:xfrm>
            <a:prstGeom prst="flowChart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p:cNvSpPr/>
            <p:nvPr/>
          </p:nvSpPr>
          <p:spPr>
            <a:xfrm>
              <a:off x="1274421" y="2907670"/>
              <a:ext cx="93001" cy="693019"/>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an 81"/>
            <p:cNvSpPr/>
            <p:nvPr/>
          </p:nvSpPr>
          <p:spPr>
            <a:xfrm>
              <a:off x="1274421" y="2784355"/>
              <a:ext cx="226003" cy="75774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ube 22"/>
          <p:cNvSpPr/>
          <p:nvPr/>
        </p:nvSpPr>
        <p:spPr>
          <a:xfrm>
            <a:off x="5383014" y="1890593"/>
            <a:ext cx="4764505" cy="226300"/>
          </a:xfrm>
          <a:prstGeom prst="cube">
            <a:avLst>
              <a:gd name="adj" fmla="val 7110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rot="60000" flipV="1">
            <a:off x="8201181" y="2375518"/>
            <a:ext cx="836856" cy="9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ube 24"/>
          <p:cNvSpPr/>
          <p:nvPr/>
        </p:nvSpPr>
        <p:spPr>
          <a:xfrm>
            <a:off x="9994722" y="1614755"/>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p:cNvSpPr/>
          <p:nvPr/>
        </p:nvSpPr>
        <p:spPr>
          <a:xfrm>
            <a:off x="4613728" y="1578957"/>
            <a:ext cx="865818" cy="805891"/>
          </a:xfrm>
          <a:prstGeom prst="cube">
            <a:avLst>
              <a:gd name="adj" fmla="val 949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5383199" y="1579349"/>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p:cNvSpPr/>
          <p:nvPr/>
        </p:nvSpPr>
        <p:spPr>
          <a:xfrm>
            <a:off x="4613728" y="2358436"/>
            <a:ext cx="5500263" cy="79904"/>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p:cNvSpPr/>
          <p:nvPr/>
        </p:nvSpPr>
        <p:spPr>
          <a:xfrm>
            <a:off x="5025380" y="1522319"/>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p:cNvSpPr/>
          <p:nvPr/>
        </p:nvSpPr>
        <p:spPr>
          <a:xfrm>
            <a:off x="6430595" y="1521573"/>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p:cNvSpPr/>
          <p:nvPr/>
        </p:nvSpPr>
        <p:spPr>
          <a:xfrm>
            <a:off x="7844163" y="1530313"/>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p:cNvSpPr/>
          <p:nvPr/>
        </p:nvSpPr>
        <p:spPr>
          <a:xfrm>
            <a:off x="9432512" y="1541337"/>
            <a:ext cx="1064602" cy="919166"/>
          </a:xfrm>
          <a:prstGeom prst="cube">
            <a:avLst>
              <a:gd name="adj" fmla="val 9074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p:cNvSpPr/>
          <p:nvPr/>
        </p:nvSpPr>
        <p:spPr>
          <a:xfrm>
            <a:off x="6876275" y="2352626"/>
            <a:ext cx="66909" cy="1705697"/>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p:cNvSpPr/>
          <p:nvPr/>
        </p:nvSpPr>
        <p:spPr>
          <a:xfrm>
            <a:off x="9793832" y="2360353"/>
            <a:ext cx="53974" cy="1697970"/>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p:cNvSpPr/>
          <p:nvPr/>
        </p:nvSpPr>
        <p:spPr>
          <a:xfrm>
            <a:off x="6756911" y="3734698"/>
            <a:ext cx="3105294" cy="63743"/>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flipH="1">
            <a:off x="9148541" y="3328553"/>
            <a:ext cx="549511" cy="550570"/>
            <a:chOff x="10153782" y="3318499"/>
            <a:chExt cx="674643" cy="639430"/>
          </a:xfrm>
        </p:grpSpPr>
        <p:sp>
          <p:nvSpPr>
            <p:cNvPr id="71" name="Right Triangle 70"/>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arallelogram 71"/>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arallelogram 72"/>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arallelogram 73"/>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arallelogram 74"/>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082805" y="3310986"/>
            <a:ext cx="549511" cy="550570"/>
            <a:chOff x="10153782" y="3318499"/>
            <a:chExt cx="674643" cy="639430"/>
          </a:xfrm>
        </p:grpSpPr>
        <p:sp>
          <p:nvSpPr>
            <p:cNvPr id="66" name="Right Triangle 65"/>
            <p:cNvSpPr/>
            <p:nvPr/>
          </p:nvSpPr>
          <p:spPr>
            <a:xfrm rot="18455537">
              <a:off x="10292234" y="3261491"/>
              <a:ext cx="401152" cy="515168"/>
            </a:xfrm>
            <a:prstGeom prst="r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arallelogram 66"/>
            <p:cNvSpPr/>
            <p:nvPr/>
          </p:nvSpPr>
          <p:spPr>
            <a:xfrm rot="16200000">
              <a:off x="10142049" y="3505703"/>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arallelogram 67"/>
            <p:cNvSpPr/>
            <p:nvPr/>
          </p:nvSpPr>
          <p:spPr>
            <a:xfrm rot="5400000" flipV="1">
              <a:off x="10458271" y="3587774"/>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arallelogram 68"/>
            <p:cNvSpPr/>
            <p:nvPr/>
          </p:nvSpPr>
          <p:spPr>
            <a:xfrm rot="16200000">
              <a:off x="10142050" y="3505704"/>
              <a:ext cx="457476" cy="43401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arallelogram 69"/>
            <p:cNvSpPr/>
            <p:nvPr/>
          </p:nvSpPr>
          <p:spPr>
            <a:xfrm rot="5400000" flipV="1">
              <a:off x="10458272" y="3587775"/>
              <a:ext cx="497368" cy="242939"/>
            </a:xfrm>
            <a:prstGeom prst="parallelogram">
              <a:avLst>
                <a:gd name="adj" fmla="val 6037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768177" y="3361480"/>
            <a:ext cx="550760" cy="503391"/>
            <a:chOff x="10291916" y="3032236"/>
            <a:chExt cx="729010" cy="688140"/>
          </a:xfrm>
        </p:grpSpPr>
        <p:sp>
          <p:nvSpPr>
            <p:cNvPr id="62" name="Trapezoid 61"/>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62"/>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arallelogram 63"/>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arallelogram 64"/>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flipH="1">
            <a:off x="8467205" y="3368613"/>
            <a:ext cx="550760" cy="503391"/>
            <a:chOff x="10291916" y="3032236"/>
            <a:chExt cx="729010" cy="688140"/>
          </a:xfrm>
        </p:grpSpPr>
        <p:sp>
          <p:nvSpPr>
            <p:cNvPr id="58" name="Trapezoid 57"/>
            <p:cNvSpPr/>
            <p:nvPr/>
          </p:nvSpPr>
          <p:spPr>
            <a:xfrm flipV="1">
              <a:off x="10298486" y="3109891"/>
              <a:ext cx="722440" cy="231816"/>
            </a:xfrm>
            <a:prstGeom prst="trapezoid">
              <a:avLst>
                <a:gd name="adj" fmla="val 2573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p:cNvSpPr/>
            <p:nvPr/>
          </p:nvSpPr>
          <p:spPr>
            <a:xfrm rot="5400000" flipH="1">
              <a:off x="10621126" y="3320576"/>
              <a:ext cx="688140" cy="111459"/>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p:cNvSpPr/>
            <p:nvPr/>
          </p:nvSpPr>
          <p:spPr>
            <a:xfrm rot="5400000" flipH="1">
              <a:off x="10021956" y="3302197"/>
              <a:ext cx="604316" cy="64396"/>
            </a:xfrm>
            <a:prstGeom prst="parallelogram">
              <a:avLst>
                <a:gd name="adj" fmla="val 1309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p:cNvSpPr/>
            <p:nvPr/>
          </p:nvSpPr>
          <p:spPr>
            <a:xfrm rot="5400000">
              <a:off x="10301726" y="3106358"/>
              <a:ext cx="597933" cy="617551"/>
            </a:xfrm>
            <a:prstGeom prst="parallelogram">
              <a:avLst>
                <a:gd name="adj" fmla="val 132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Cube 39"/>
          <p:cNvSpPr/>
          <p:nvPr/>
        </p:nvSpPr>
        <p:spPr>
          <a:xfrm>
            <a:off x="6557933" y="4252138"/>
            <a:ext cx="3643301" cy="87445"/>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p:cNvSpPr/>
          <p:nvPr/>
        </p:nvSpPr>
        <p:spPr>
          <a:xfrm>
            <a:off x="9612029" y="3914827"/>
            <a:ext cx="308456" cy="390667"/>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n 41"/>
          <p:cNvSpPr/>
          <p:nvPr/>
        </p:nvSpPr>
        <p:spPr>
          <a:xfrm>
            <a:off x="8879220" y="3974929"/>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an 42"/>
          <p:cNvSpPr/>
          <p:nvPr/>
        </p:nvSpPr>
        <p:spPr>
          <a:xfrm>
            <a:off x="7567376" y="3965586"/>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an 43"/>
          <p:cNvSpPr/>
          <p:nvPr/>
        </p:nvSpPr>
        <p:spPr>
          <a:xfrm>
            <a:off x="6779315" y="3963865"/>
            <a:ext cx="317633" cy="332314"/>
          </a:xfrm>
          <a:prstGeom prst="can">
            <a:avLst>
              <a:gd name="adj" fmla="val 5231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687375" y="3634273"/>
            <a:ext cx="612570" cy="575066"/>
          </a:xfrm>
          <a:prstGeom prst="rect">
            <a:avLst/>
          </a:prstGeom>
        </p:spPr>
      </p:pic>
      <p:sp>
        <p:nvSpPr>
          <p:cNvPr id="46" name="Oval 45">
            <a:extLst>
              <a:ext uri="{FF2B5EF4-FFF2-40B4-BE49-F238E27FC236}">
                <a16:creationId xmlns:a16="http://schemas.microsoft.com/office/drawing/2014/main" id="{D5FA938F-133E-C745-9F84-4E4F7BFBCEB5}"/>
              </a:ext>
            </a:extLst>
          </p:cNvPr>
          <p:cNvSpPr/>
          <p:nvPr/>
        </p:nvSpPr>
        <p:spPr>
          <a:xfrm rot="21360000">
            <a:off x="7759838" y="3711491"/>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19317D2F-ABE7-EE45-B70A-F76E72946DF5}"/>
              </a:ext>
            </a:extLst>
          </p:cNvPr>
          <p:cNvSpPr/>
          <p:nvPr/>
        </p:nvSpPr>
        <p:spPr>
          <a:xfrm rot="38024">
            <a:off x="7498837" y="3722272"/>
            <a:ext cx="501663" cy="461274"/>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FA938F-133E-C745-9F84-4E4F7BFBCEB5}"/>
              </a:ext>
            </a:extLst>
          </p:cNvPr>
          <p:cNvSpPr/>
          <p:nvPr/>
        </p:nvSpPr>
        <p:spPr>
          <a:xfrm rot="16020000">
            <a:off x="8761364" y="3727415"/>
            <a:ext cx="222632" cy="194551"/>
          </a:xfrm>
          <a:prstGeom prst="ellipse">
            <a:avLst/>
          </a:prstGeom>
          <a:solidFill>
            <a:schemeClr val="tx1">
              <a:lumMod val="95000"/>
              <a:lumOff val="5000"/>
            </a:schemeClr>
          </a:solidFill>
          <a:ln>
            <a:noFill/>
          </a:ln>
          <a:scene3d>
            <a:camera prst="isometricOffAxis2Left">
              <a:rot lat="1063043" lon="929794" rev="21406237"/>
            </a:camera>
            <a:lightRig rig="threePt" dir="t"/>
          </a:scene3d>
          <a:sp3d extrusionH="177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be 48">
            <a:extLst>
              <a:ext uri="{FF2B5EF4-FFF2-40B4-BE49-F238E27FC236}">
                <a16:creationId xmlns:a16="http://schemas.microsoft.com/office/drawing/2014/main" id="{19317D2F-ABE7-EE45-B70A-F76E72946DF5}"/>
              </a:ext>
            </a:extLst>
          </p:cNvPr>
          <p:cNvSpPr/>
          <p:nvPr/>
        </p:nvSpPr>
        <p:spPr>
          <a:xfrm rot="16200000">
            <a:off x="8792270" y="3703341"/>
            <a:ext cx="458748" cy="491087"/>
          </a:xfrm>
          <a:prstGeom prst="cube">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38869" y="3657340"/>
            <a:ext cx="613643" cy="576072"/>
          </a:xfrm>
          <a:prstGeom prst="rect">
            <a:avLst/>
          </a:prstGeom>
        </p:spPr>
      </p:pic>
      <p:sp>
        <p:nvSpPr>
          <p:cNvPr id="51" name="Cube 50"/>
          <p:cNvSpPr/>
          <p:nvPr/>
        </p:nvSpPr>
        <p:spPr>
          <a:xfrm>
            <a:off x="6943941" y="5714913"/>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p:cNvSpPr/>
          <p:nvPr/>
        </p:nvSpPr>
        <p:spPr>
          <a:xfrm>
            <a:off x="7166608" y="5482539"/>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9387132" y="5718663"/>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a:off x="9632014" y="5480547"/>
            <a:ext cx="68969" cy="1008609"/>
          </a:xfrm>
          <a:prstGeom prst="cub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a:off x="6943184" y="5487182"/>
            <a:ext cx="2750324" cy="286369"/>
          </a:xfrm>
          <a:prstGeom prst="cube">
            <a:avLst>
              <a:gd name="adj" fmla="val 81586"/>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p:cNvSpPr/>
          <p:nvPr/>
        </p:nvSpPr>
        <p:spPr>
          <a:xfrm>
            <a:off x="7283559" y="4058323"/>
            <a:ext cx="93132" cy="1522472"/>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9311175" y="4029157"/>
            <a:ext cx="100817" cy="1571604"/>
          </a:xfrm>
          <a:prstGeom prst="cub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6547" y="856524"/>
            <a:ext cx="1481931" cy="1171665"/>
          </a:xfrm>
          <a:prstGeom prst="rect">
            <a:avLst/>
          </a:prstGeom>
        </p:spPr>
      </p:pic>
      <p:sp>
        <p:nvSpPr>
          <p:cNvPr id="91" name="TextBox 90"/>
          <p:cNvSpPr txBox="1"/>
          <p:nvPr/>
        </p:nvSpPr>
        <p:spPr>
          <a:xfrm>
            <a:off x="5063710" y="69349"/>
            <a:ext cx="5371915" cy="707886"/>
          </a:xfrm>
          <a:prstGeom prst="rect">
            <a:avLst/>
          </a:prstGeom>
          <a:noFill/>
        </p:spPr>
        <p:txBody>
          <a:bodyPr wrap="square" rtlCol="0">
            <a:spAutoFit/>
          </a:bodyPr>
          <a:lstStyle/>
          <a:p>
            <a:r>
              <a:rPr lang="en-US" sz="4000" dirty="0">
                <a:solidFill>
                  <a:schemeClr val="accent1">
                    <a:lumMod val="75000"/>
                  </a:schemeClr>
                </a:solidFill>
              </a:rPr>
              <a:t>PTV Operation</a:t>
            </a:r>
          </a:p>
        </p:txBody>
      </p:sp>
      <p:cxnSp>
        <p:nvCxnSpPr>
          <p:cNvPr id="93" name="Elbow Connector 92"/>
          <p:cNvCxnSpPr/>
          <p:nvPr/>
        </p:nvCxnSpPr>
        <p:spPr>
          <a:xfrm>
            <a:off x="4485427" y="1442357"/>
            <a:ext cx="851459" cy="542936"/>
          </a:xfrm>
          <a:prstGeom prst="bentConnector3">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7574" y="2583305"/>
            <a:ext cx="2036283" cy="966179"/>
          </a:xfrm>
          <a:prstGeom prst="rect">
            <a:avLst/>
          </a:prstGeom>
        </p:spPr>
      </p:pic>
      <p:cxnSp>
        <p:nvCxnSpPr>
          <p:cNvPr id="101" name="Elbow Connector 100"/>
          <p:cNvCxnSpPr/>
          <p:nvPr/>
        </p:nvCxnSpPr>
        <p:spPr>
          <a:xfrm rot="5400000">
            <a:off x="2809608" y="2131151"/>
            <a:ext cx="633483" cy="333493"/>
          </a:xfrm>
          <a:prstGeom prst="bentConnector3">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4 Ways to Draw a Computer - wikiHow"/>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55575" y="-10972800"/>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p:cNvSpPr txBox="1"/>
          <p:nvPr/>
        </p:nvSpPr>
        <p:spPr>
          <a:xfrm>
            <a:off x="1157695" y="2298070"/>
            <a:ext cx="1613649" cy="646331"/>
          </a:xfrm>
          <a:prstGeom prst="rect">
            <a:avLst/>
          </a:prstGeom>
          <a:noFill/>
        </p:spPr>
        <p:txBody>
          <a:bodyPr wrap="square" rtlCol="0">
            <a:spAutoFit/>
          </a:bodyPr>
          <a:lstStyle/>
          <a:p>
            <a:r>
              <a:rPr lang="en-US" dirty="0"/>
              <a:t>Programmable Timing Unit</a:t>
            </a:r>
          </a:p>
        </p:txBody>
      </p:sp>
      <p:sp>
        <p:nvSpPr>
          <p:cNvPr id="178" name="TextBox 177"/>
          <p:cNvSpPr txBox="1"/>
          <p:nvPr/>
        </p:nvSpPr>
        <p:spPr>
          <a:xfrm>
            <a:off x="2081753" y="992154"/>
            <a:ext cx="1280316" cy="646331"/>
          </a:xfrm>
          <a:prstGeom prst="rect">
            <a:avLst/>
          </a:prstGeom>
          <a:noFill/>
        </p:spPr>
        <p:txBody>
          <a:bodyPr wrap="square" rtlCol="0">
            <a:spAutoFit/>
          </a:bodyPr>
          <a:lstStyle/>
          <a:p>
            <a:r>
              <a:rPr lang="en-US" dirty="0"/>
              <a:t>Motion controller</a:t>
            </a:r>
          </a:p>
        </p:txBody>
      </p:sp>
      <p:sp>
        <p:nvSpPr>
          <p:cNvPr id="181" name="TextBox 180"/>
          <p:cNvSpPr txBox="1"/>
          <p:nvPr/>
        </p:nvSpPr>
        <p:spPr>
          <a:xfrm>
            <a:off x="5464995" y="5984851"/>
            <a:ext cx="1280316" cy="646331"/>
          </a:xfrm>
          <a:prstGeom prst="rect">
            <a:avLst/>
          </a:prstGeom>
          <a:noFill/>
        </p:spPr>
        <p:txBody>
          <a:bodyPr wrap="square" rtlCol="0">
            <a:spAutoFit/>
          </a:bodyPr>
          <a:lstStyle/>
          <a:p>
            <a:r>
              <a:rPr lang="en-US" dirty="0"/>
              <a:t>Laser controller</a:t>
            </a:r>
          </a:p>
        </p:txBody>
      </p:sp>
      <p:sp>
        <p:nvSpPr>
          <p:cNvPr id="182" name="TextBox 181"/>
          <p:cNvSpPr txBox="1"/>
          <p:nvPr/>
        </p:nvSpPr>
        <p:spPr>
          <a:xfrm>
            <a:off x="8115124" y="5867981"/>
            <a:ext cx="1280316" cy="369332"/>
          </a:xfrm>
          <a:prstGeom prst="rect">
            <a:avLst/>
          </a:prstGeom>
          <a:noFill/>
        </p:spPr>
        <p:txBody>
          <a:bodyPr wrap="square" rtlCol="0">
            <a:spAutoFit/>
          </a:bodyPr>
          <a:lstStyle/>
          <a:p>
            <a:r>
              <a:rPr lang="en-US" dirty="0"/>
              <a:t>Laser head</a:t>
            </a:r>
          </a:p>
        </p:txBody>
      </p:sp>
      <p:grpSp>
        <p:nvGrpSpPr>
          <p:cNvPr id="1025" name="Group 1024"/>
          <p:cNvGrpSpPr/>
          <p:nvPr/>
        </p:nvGrpSpPr>
        <p:grpSpPr>
          <a:xfrm>
            <a:off x="1819176" y="3058553"/>
            <a:ext cx="8103470" cy="2860990"/>
            <a:chOff x="1819176" y="3058547"/>
            <a:chExt cx="8103470" cy="2860990"/>
          </a:xfrm>
        </p:grpSpPr>
        <p:cxnSp>
          <p:nvCxnSpPr>
            <p:cNvPr id="168" name="Straight Connector 167"/>
            <p:cNvCxnSpPr>
              <a:stCxn id="97" idx="1"/>
            </p:cNvCxnSpPr>
            <p:nvPr/>
          </p:nvCxnSpPr>
          <p:spPr>
            <a:xfrm flipH="1" flipV="1">
              <a:off x="1819176" y="3058547"/>
              <a:ext cx="438398" cy="784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828800" y="3058547"/>
              <a:ext cx="0" cy="286099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84" idx="2"/>
            </p:cNvCxnSpPr>
            <p:nvPr/>
          </p:nvCxnSpPr>
          <p:spPr>
            <a:xfrm flipV="1">
              <a:off x="1819176" y="5886794"/>
              <a:ext cx="5897437" cy="32743"/>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2878110" y="3498244"/>
              <a:ext cx="6199247" cy="1062949"/>
              <a:chOff x="2878110" y="3498244"/>
              <a:chExt cx="6199247" cy="1062949"/>
            </a:xfrm>
          </p:grpSpPr>
          <p:cxnSp>
            <p:nvCxnSpPr>
              <p:cNvPr id="133" name="Straight Arrow Connector 132"/>
              <p:cNvCxnSpPr/>
              <p:nvPr/>
            </p:nvCxnSpPr>
            <p:spPr>
              <a:xfrm flipH="1" flipV="1">
                <a:off x="9056646" y="4071067"/>
                <a:ext cx="5081" cy="490126"/>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2878110" y="3498244"/>
                <a:ext cx="756" cy="1040242"/>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2878865" y="4536797"/>
                <a:ext cx="6198492" cy="2362"/>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2721911" y="3498244"/>
              <a:ext cx="7200735" cy="1193332"/>
              <a:chOff x="2721911" y="3498244"/>
              <a:chExt cx="7200735" cy="1193332"/>
            </a:xfrm>
          </p:grpSpPr>
          <p:cxnSp>
            <p:nvCxnSpPr>
              <p:cNvPr id="137" name="Straight Arrow Connector 136"/>
              <p:cNvCxnSpPr/>
              <p:nvPr/>
            </p:nvCxnSpPr>
            <p:spPr>
              <a:xfrm flipV="1">
                <a:off x="9908093" y="3983764"/>
                <a:ext cx="14553" cy="670568"/>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721911" y="3498244"/>
                <a:ext cx="0" cy="118201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2721911" y="4668947"/>
                <a:ext cx="7186182" cy="2262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83" name="Elbow Connector 182"/>
            <p:cNvCxnSpPr/>
            <p:nvPr/>
          </p:nvCxnSpPr>
          <p:spPr>
            <a:xfrm rot="16200000" flipH="1">
              <a:off x="4795385" y="2029816"/>
              <a:ext cx="372322" cy="3411659"/>
            </a:xfrm>
            <a:prstGeom prst="bentConnector2">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3036548" y="3444108"/>
              <a:ext cx="4666724" cy="976077"/>
              <a:chOff x="3036547" y="3444107"/>
              <a:chExt cx="4666724" cy="976077"/>
            </a:xfrm>
          </p:grpSpPr>
          <p:cxnSp>
            <p:nvCxnSpPr>
              <p:cNvPr id="185" name="Straight Arrow Connector 184"/>
              <p:cNvCxnSpPr/>
              <p:nvPr/>
            </p:nvCxnSpPr>
            <p:spPr>
              <a:xfrm flipV="1">
                <a:off x="7699080" y="4001230"/>
                <a:ext cx="4191" cy="418954"/>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3036547" y="3444107"/>
                <a:ext cx="0" cy="95336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3036547" y="4398149"/>
                <a:ext cx="4662533" cy="2169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76" name="Cube 175"/>
          <p:cNvSpPr/>
          <p:nvPr/>
        </p:nvSpPr>
        <p:spPr>
          <a:xfrm>
            <a:off x="6142958" y="5729930"/>
            <a:ext cx="712269" cy="303753"/>
          </a:xfrm>
          <a:prstGeom prst="cub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1" name="Straight Connector 1030"/>
          <p:cNvCxnSpPr/>
          <p:nvPr/>
        </p:nvCxnSpPr>
        <p:spPr>
          <a:xfrm>
            <a:off x="8198327" y="4115811"/>
            <a:ext cx="618891" cy="3207"/>
          </a:xfrm>
          <a:prstGeom prst="line">
            <a:avLst/>
          </a:prstGeom>
        </p:spPr>
        <p:style>
          <a:lnRef idx="1">
            <a:schemeClr val="accent1"/>
          </a:lnRef>
          <a:fillRef idx="0">
            <a:schemeClr val="accent1"/>
          </a:fillRef>
          <a:effectRef idx="0">
            <a:schemeClr val="accent1"/>
          </a:effectRef>
          <a:fontRef idx="minor">
            <a:schemeClr val="tx1"/>
          </a:fontRef>
        </p:style>
      </p:cxnSp>
      <p:pic>
        <p:nvPicPr>
          <p:cNvPr id="120" name="Picture 4" descr="4 Ways to Draw a Computer - wikiHow">
            <a:extLst>
              <a:ext uri="{FF2B5EF4-FFF2-40B4-BE49-F238E27FC236}">
                <a16:creationId xmlns:a16="http://schemas.microsoft.com/office/drawing/2014/main" id="{AA8659C7-762D-49D5-9C67-554E1BE8D85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6027" y="4454269"/>
            <a:ext cx="2880322" cy="224079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3" descr="Untitled-1">
            <a:extLst>
              <a:ext uri="{FF2B5EF4-FFF2-40B4-BE49-F238E27FC236}">
                <a16:creationId xmlns:a16="http://schemas.microsoft.com/office/drawing/2014/main" id="{8BBCFE21-DF7D-46DD-B0EF-B8CCB4C6248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l="69901" t="53021" r="2171" b="15729"/>
          <a:stretch>
            <a:fillRect/>
          </a:stretch>
        </p:blipFill>
        <p:spPr bwMode="auto">
          <a:xfrm>
            <a:off x="749126" y="4887631"/>
            <a:ext cx="1118823" cy="782394"/>
          </a:xfrm>
          <a:prstGeom prst="rect">
            <a:avLst/>
          </a:prstGeom>
          <a:noFill/>
          <a:ln w="9525">
            <a:noFill/>
            <a:miter lim="800000"/>
            <a:headEnd/>
            <a:tailEnd/>
          </a:ln>
        </p:spPr>
      </p:pic>
    </p:spTree>
    <p:extLst>
      <p:ext uri="{BB962C8B-B14F-4D97-AF65-F5344CB8AC3E}">
        <p14:creationId xmlns:p14="http://schemas.microsoft.com/office/powerpoint/2010/main" val="128556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8.33333E-7 -4.81481E-6 L 0.32695 -0.00162 " pathEditMode="relative" rAng="0" ptsTypes="AA">
                                      <p:cBhvr>
                                        <p:cTn id="10" dur="13000" fill="hold"/>
                                        <p:tgtEl>
                                          <p:spTgt spid="22"/>
                                        </p:tgtEl>
                                        <p:attrNameLst>
                                          <p:attrName>ppt_x</p:attrName>
                                          <p:attrName>ppt_y</p:attrName>
                                        </p:attrNameLst>
                                      </p:cBhvr>
                                      <p:rCtr x="16341" y="-93"/>
                                    </p:animMotion>
                                  </p:childTnLst>
                                </p:cTn>
                              </p:par>
                              <p:par>
                                <p:cTn id="11" presetID="22" presetClass="entr" presetSubtype="1" fill="hold" nodeType="withEffect">
                                  <p:stCondLst>
                                    <p:cond delay="5000"/>
                                  </p:stCondLst>
                                  <p:childTnLst>
                                    <p:set>
                                      <p:cBhvr>
                                        <p:cTn id="12" dur="1" fill="hold">
                                          <p:stCondLst>
                                            <p:cond delay="0"/>
                                          </p:stCondLst>
                                        </p:cTn>
                                        <p:tgtEl>
                                          <p:spTgt spid="101"/>
                                        </p:tgtEl>
                                        <p:attrNameLst>
                                          <p:attrName>style.visibility</p:attrName>
                                        </p:attrNameLst>
                                      </p:cBhvr>
                                      <p:to>
                                        <p:strVal val="visible"/>
                                      </p:to>
                                    </p:set>
                                    <p:animEffect transition="in" filter="wipe(up)">
                                      <p:cBhvr>
                                        <p:cTn id="13" dur="1000"/>
                                        <p:tgtEl>
                                          <p:spTgt spid="101"/>
                                        </p:tgtEl>
                                      </p:cBhvr>
                                    </p:animEffect>
                                  </p:childTnLst>
                                </p:cTn>
                              </p:par>
                              <p:par>
                                <p:cTn id="14" presetID="22" presetClass="entr" presetSubtype="8" fill="hold" nodeType="withEffect">
                                  <p:stCondLst>
                                    <p:cond delay="6000"/>
                                  </p:stCondLst>
                                  <p:childTnLst>
                                    <p:set>
                                      <p:cBhvr>
                                        <p:cTn id="15" dur="1" fill="hold">
                                          <p:stCondLst>
                                            <p:cond delay="0"/>
                                          </p:stCondLst>
                                        </p:cTn>
                                        <p:tgtEl>
                                          <p:spTgt spid="1025"/>
                                        </p:tgtEl>
                                        <p:attrNameLst>
                                          <p:attrName>style.visibility</p:attrName>
                                        </p:attrNameLst>
                                      </p:cBhvr>
                                      <p:to>
                                        <p:strVal val="visible"/>
                                      </p:to>
                                    </p:set>
                                    <p:animEffect transition="in" filter="wipe(left)">
                                      <p:cBhvr>
                                        <p:cTn id="16" dur="1000"/>
                                        <p:tgtEl>
                                          <p:spTgt spid="1025"/>
                                        </p:tgtEl>
                                      </p:cBhvr>
                                    </p:animEffect>
                                  </p:childTnLst>
                                </p:cTn>
                              </p:par>
                              <p:par>
                                <p:cTn id="17" presetID="22" presetClass="entr" presetSubtype="4" fill="hold" nodeType="withEffect">
                                  <p:stCondLst>
                                    <p:cond delay="7000"/>
                                  </p:stCondLst>
                                  <p:childTnLst>
                                    <p:set>
                                      <p:cBhvr>
                                        <p:cTn id="18" dur="1" fill="hold">
                                          <p:stCondLst>
                                            <p:cond delay="0"/>
                                          </p:stCondLst>
                                        </p:cTn>
                                        <p:tgtEl>
                                          <p:spTgt spid="188"/>
                                        </p:tgtEl>
                                        <p:attrNameLst>
                                          <p:attrName>style.visibility</p:attrName>
                                        </p:attrNameLst>
                                      </p:cBhvr>
                                      <p:to>
                                        <p:strVal val="visible"/>
                                      </p:to>
                                    </p:set>
                                    <p:animEffect transition="in" filter="wipe(down)">
                                      <p:cBhvr>
                                        <p:cTn id="19" dur="1000"/>
                                        <p:tgtEl>
                                          <p:spTgt spid="188"/>
                                        </p:tgtEl>
                                      </p:cBhvr>
                                    </p:animEffect>
                                  </p:childTnLst>
                                </p:cTn>
                              </p:par>
                              <p:par>
                                <p:cTn id="20" presetID="1" presetClass="entr" presetSubtype="0" fill="hold" nodeType="withEffect">
                                  <p:stCondLst>
                                    <p:cond delay="7000"/>
                                  </p:stCondLst>
                                  <p:childTnLst>
                                    <p:set>
                                      <p:cBhvr>
                                        <p:cTn id="21" dur="1" fill="hold">
                                          <p:stCondLst>
                                            <p:cond delay="0"/>
                                          </p:stCondLst>
                                        </p:cTn>
                                        <p:tgtEl>
                                          <p:spTgt spid="120"/>
                                        </p:tgtEl>
                                        <p:attrNameLst>
                                          <p:attrName>style.visibility</p:attrName>
                                        </p:attrNameLst>
                                      </p:cBhvr>
                                      <p:to>
                                        <p:strVal val="visible"/>
                                      </p:to>
                                    </p:set>
                                  </p:childTnLst>
                                </p:cTn>
                              </p:par>
                              <p:par>
                                <p:cTn id="22" presetID="1" presetClass="entr" presetSubtype="0" fill="hold" nodeType="withEffect">
                                  <p:stCondLst>
                                    <p:cond delay="7500"/>
                                  </p:stCondLst>
                                  <p:childTnLst>
                                    <p:set>
                                      <p:cBhvr>
                                        <p:cTn id="23" dur="1" fill="hold">
                                          <p:stCondLst>
                                            <p:cond delay="0"/>
                                          </p:stCondLst>
                                        </p:cTn>
                                        <p:tgtEl>
                                          <p:spTgt spid="121"/>
                                        </p:tgtEl>
                                        <p:attrNameLst>
                                          <p:attrName>style.visibility</p:attrName>
                                        </p:attrNameLst>
                                      </p:cBhvr>
                                      <p:to>
                                        <p:strVal val="visible"/>
                                      </p:to>
                                    </p:set>
                                  </p:childTnLst>
                                </p:cTn>
                              </p:par>
                              <p:par>
                                <p:cTn id="24" presetID="26" presetClass="emph" presetSubtype="0" fill="hold" nodeType="withEffect">
                                  <p:stCondLst>
                                    <p:cond delay="8000"/>
                                  </p:stCondLst>
                                  <p:childTnLst>
                                    <p:animEffect transition="out" filter="fade">
                                      <p:cBhvr>
                                        <p:cTn id="25" dur="500" tmFilter="0, 0; .2, .5; .8, .5; 1, 0"/>
                                        <p:tgtEl>
                                          <p:spTgt spid="121"/>
                                        </p:tgtEl>
                                      </p:cBhvr>
                                    </p:animEffect>
                                    <p:animScale>
                                      <p:cBhvr>
                                        <p:cTn id="26" dur="250" autoRev="1" fill="hold"/>
                                        <p:tgtEl>
                                          <p:spTgt spid="121"/>
                                        </p:tgtEl>
                                      </p:cBhvr>
                                      <p:by x="105000" y="105000"/>
                                    </p:animScale>
                                  </p:childTnLst>
                                </p:cTn>
                              </p:par>
                              <p:par>
                                <p:cTn id="27" presetID="26" presetClass="emph" presetSubtype="0" fill="hold" nodeType="withEffect">
                                  <p:stCondLst>
                                    <p:cond delay="8500"/>
                                  </p:stCondLst>
                                  <p:childTnLst>
                                    <p:animEffect transition="out" filter="fade">
                                      <p:cBhvr>
                                        <p:cTn id="28" dur="500" tmFilter="0, 0; .2, .5; .8, .5; 1, 0"/>
                                        <p:tgtEl>
                                          <p:spTgt spid="121"/>
                                        </p:tgtEl>
                                      </p:cBhvr>
                                    </p:animEffect>
                                    <p:animScale>
                                      <p:cBhvr>
                                        <p:cTn id="29" dur="250" autoRev="1" fill="hold"/>
                                        <p:tgtEl>
                                          <p:spTgt spid="121"/>
                                        </p:tgtEl>
                                      </p:cBhvr>
                                      <p:by x="105000" y="105000"/>
                                    </p:animScale>
                                  </p:childTnLst>
                                </p:cTn>
                              </p:par>
                              <p:par>
                                <p:cTn id="30" presetID="26" presetClass="emph" presetSubtype="0" fill="hold" nodeType="withEffect">
                                  <p:stCondLst>
                                    <p:cond delay="9000"/>
                                  </p:stCondLst>
                                  <p:childTnLst>
                                    <p:animEffect transition="out" filter="fade">
                                      <p:cBhvr>
                                        <p:cTn id="31" dur="500" tmFilter="0, 0; .2, .5; .8, .5; 1, 0"/>
                                        <p:tgtEl>
                                          <p:spTgt spid="121"/>
                                        </p:tgtEl>
                                      </p:cBhvr>
                                    </p:animEffect>
                                    <p:animScale>
                                      <p:cBhvr>
                                        <p:cTn id="32" dur="250" autoRev="1" fill="hold"/>
                                        <p:tgtEl>
                                          <p:spTgt spid="1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53</a:t>
            </a:fld>
            <a:endParaRPr lang="en-US"/>
          </a:p>
        </p:txBody>
      </p:sp>
      <p:sp>
        <p:nvSpPr>
          <p:cNvPr id="3" name="Rectangle 2"/>
          <p:cNvSpPr/>
          <p:nvPr/>
        </p:nvSpPr>
        <p:spPr>
          <a:xfrm>
            <a:off x="419643" y="1089164"/>
            <a:ext cx="9749968" cy="384080"/>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spTree>
    <p:extLst>
      <p:ext uri="{BB962C8B-B14F-4D97-AF65-F5344CB8AC3E}">
        <p14:creationId xmlns:p14="http://schemas.microsoft.com/office/powerpoint/2010/main" val="645080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54</a:t>
            </a:fld>
            <a:endParaRPr lang="en-US"/>
          </a:p>
        </p:txBody>
      </p:sp>
      <p:sp>
        <p:nvSpPr>
          <p:cNvPr id="3" name="Rectangle 2"/>
          <p:cNvSpPr/>
          <p:nvPr/>
        </p:nvSpPr>
        <p:spPr>
          <a:xfrm>
            <a:off x="419643" y="1089164"/>
            <a:ext cx="9749968" cy="810478"/>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approximately 200:1.</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4627" y="1889383"/>
            <a:ext cx="5898319" cy="4604743"/>
          </a:xfrm>
          <a:prstGeom prst="rect">
            <a:avLst/>
          </a:prstGeom>
        </p:spPr>
      </p:pic>
      <p:sp>
        <p:nvSpPr>
          <p:cNvPr id="6" name="TextBox 5"/>
          <p:cNvSpPr txBox="1"/>
          <p:nvPr/>
        </p:nvSpPr>
        <p:spPr>
          <a:xfrm rot="16904488">
            <a:off x="9383485" y="4376058"/>
            <a:ext cx="1132114" cy="369332"/>
          </a:xfrm>
          <a:prstGeom prst="rect">
            <a:avLst/>
          </a:prstGeom>
          <a:solidFill>
            <a:schemeClr val="bg1"/>
          </a:solidFill>
        </p:spPr>
        <p:txBody>
          <a:bodyPr wrap="square" rtlCol="0">
            <a:spAutoFit/>
          </a:bodyPr>
          <a:lstStyle/>
          <a:p>
            <a:r>
              <a:rPr lang="en-US" dirty="0"/>
              <a:t>intensity</a:t>
            </a:r>
          </a:p>
        </p:txBody>
      </p:sp>
    </p:spTree>
    <p:extLst>
      <p:ext uri="{BB962C8B-B14F-4D97-AF65-F5344CB8AC3E}">
        <p14:creationId xmlns:p14="http://schemas.microsoft.com/office/powerpoint/2010/main" val="69161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010326" y="3024706"/>
            <a:ext cx="1605098" cy="2177143"/>
            <a:chOff x="9160873" y="2764971"/>
            <a:chExt cx="1605098" cy="2177143"/>
          </a:xfrm>
        </p:grpSpPr>
        <p:sp>
          <p:nvSpPr>
            <p:cNvPr id="6" name="Cube 5"/>
            <p:cNvSpPr/>
            <p:nvPr/>
          </p:nvSpPr>
          <p:spPr>
            <a:xfrm>
              <a:off x="9160873" y="3341914"/>
              <a:ext cx="1605098" cy="1600200"/>
            </a:xfrm>
            <a:prstGeom prst="cube">
              <a:avLst>
                <a:gd name="adj" fmla="val 1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n 6"/>
            <p:cNvSpPr/>
            <p:nvPr/>
          </p:nvSpPr>
          <p:spPr>
            <a:xfrm>
              <a:off x="9960430" y="2764971"/>
              <a:ext cx="87084" cy="57694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5530B12-77AA-4F8A-BB96-7B022F2BE984}" type="slidenum">
              <a:rPr lang="en-US" smtClean="0"/>
              <a:t>55</a:t>
            </a:fld>
            <a:endParaRPr lang="en-US"/>
          </a:p>
        </p:txBody>
      </p:sp>
      <p:sp>
        <p:nvSpPr>
          <p:cNvPr id="3" name="Rectangle 2"/>
          <p:cNvSpPr/>
          <p:nvPr/>
        </p:nvSpPr>
        <p:spPr>
          <a:xfrm>
            <a:off x="419643" y="1089164"/>
            <a:ext cx="9749968" cy="1220847"/>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200:1.</a:t>
            </a:r>
          </a:p>
          <a:p>
            <a:pPr marL="285750" indent="-285750">
              <a:lnSpc>
                <a:spcPts val="2400"/>
              </a:lnSpc>
              <a:spcAft>
                <a:spcPts val="800"/>
              </a:spcAft>
              <a:buFont typeface="Arial" panose="020B0604020202020204" pitchFamily="34" charset="0"/>
              <a:buChar char="•"/>
            </a:pPr>
            <a:r>
              <a:rPr lang="en-US" dirty="0"/>
              <a:t>Perspective calibration using 3 planes (back, middle, and front of the volume).</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grpSp>
        <p:nvGrpSpPr>
          <p:cNvPr id="9" name="Group 8"/>
          <p:cNvGrpSpPr/>
          <p:nvPr/>
        </p:nvGrpSpPr>
        <p:grpSpPr>
          <a:xfrm>
            <a:off x="4621434" y="3313177"/>
            <a:ext cx="1605098" cy="2177143"/>
            <a:chOff x="9160873" y="2764971"/>
            <a:chExt cx="1605098" cy="2177143"/>
          </a:xfrm>
        </p:grpSpPr>
        <p:sp>
          <p:nvSpPr>
            <p:cNvPr id="10" name="Cube 9"/>
            <p:cNvSpPr/>
            <p:nvPr/>
          </p:nvSpPr>
          <p:spPr>
            <a:xfrm>
              <a:off x="9160873" y="3341914"/>
              <a:ext cx="1605098" cy="1600200"/>
            </a:xfrm>
            <a:prstGeom prst="cube">
              <a:avLst>
                <a:gd name="adj" fmla="val 1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p:cNvSpPr/>
            <p:nvPr/>
          </p:nvSpPr>
          <p:spPr>
            <a:xfrm>
              <a:off x="9960430" y="2764971"/>
              <a:ext cx="87084" cy="57694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138293" y="3601649"/>
            <a:ext cx="1605098" cy="2177143"/>
            <a:chOff x="9160873" y="2764971"/>
            <a:chExt cx="1605098" cy="2177143"/>
          </a:xfrm>
        </p:grpSpPr>
        <p:sp>
          <p:nvSpPr>
            <p:cNvPr id="13" name="Cube 12"/>
            <p:cNvSpPr/>
            <p:nvPr/>
          </p:nvSpPr>
          <p:spPr>
            <a:xfrm>
              <a:off x="9160873" y="3341914"/>
              <a:ext cx="1605098" cy="1600200"/>
            </a:xfrm>
            <a:prstGeom prst="cube">
              <a:avLst>
                <a:gd name="adj" fmla="val 1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n 13"/>
            <p:cNvSpPr/>
            <p:nvPr/>
          </p:nvSpPr>
          <p:spPr>
            <a:xfrm>
              <a:off x="9960430" y="2764971"/>
              <a:ext cx="87084" cy="576943"/>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ube 4"/>
          <p:cNvSpPr/>
          <p:nvPr/>
        </p:nvSpPr>
        <p:spPr>
          <a:xfrm>
            <a:off x="2971800" y="3537856"/>
            <a:ext cx="4811486" cy="2818493"/>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47624" y="6457863"/>
            <a:ext cx="45719" cy="369332"/>
          </a:xfrm>
          <a:prstGeom prst="rect">
            <a:avLst/>
          </a:prstGeom>
          <a:noFill/>
        </p:spPr>
        <p:txBody>
          <a:bodyPr wrap="square" rtlCol="0">
            <a:spAutoFit/>
          </a:bodyPr>
          <a:lstStyle/>
          <a:p>
            <a:r>
              <a:rPr lang="en-US" dirty="0"/>
              <a:t>x</a:t>
            </a:r>
          </a:p>
        </p:txBody>
      </p:sp>
      <p:sp>
        <p:nvSpPr>
          <p:cNvPr id="16" name="TextBox 15"/>
          <p:cNvSpPr txBox="1"/>
          <p:nvPr/>
        </p:nvSpPr>
        <p:spPr>
          <a:xfrm>
            <a:off x="7638424" y="5853108"/>
            <a:ext cx="249431" cy="369332"/>
          </a:xfrm>
          <a:prstGeom prst="rect">
            <a:avLst/>
          </a:prstGeom>
          <a:noFill/>
        </p:spPr>
        <p:txBody>
          <a:bodyPr wrap="square" rtlCol="0">
            <a:spAutoFit/>
          </a:bodyPr>
          <a:lstStyle/>
          <a:p>
            <a:r>
              <a:rPr lang="en-US" dirty="0"/>
              <a:t>z</a:t>
            </a:r>
          </a:p>
        </p:txBody>
      </p:sp>
      <p:sp>
        <p:nvSpPr>
          <p:cNvPr id="17" name="TextBox 16"/>
          <p:cNvSpPr txBox="1"/>
          <p:nvPr/>
        </p:nvSpPr>
        <p:spPr>
          <a:xfrm>
            <a:off x="7900141" y="4643498"/>
            <a:ext cx="24943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18653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56</a:t>
            </a:fld>
            <a:endParaRPr lang="en-US"/>
          </a:p>
        </p:txBody>
      </p:sp>
      <p:sp>
        <p:nvSpPr>
          <p:cNvPr id="3" name="Rectangle 2"/>
          <p:cNvSpPr/>
          <p:nvPr/>
        </p:nvSpPr>
        <p:spPr>
          <a:xfrm>
            <a:off x="419643" y="1089164"/>
            <a:ext cx="9749968" cy="2041585"/>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200:1.</a:t>
            </a:r>
          </a:p>
          <a:p>
            <a:pPr marL="285750" indent="-285750">
              <a:lnSpc>
                <a:spcPts val="2400"/>
              </a:lnSpc>
              <a:spcAft>
                <a:spcPts val="800"/>
              </a:spcAft>
              <a:buFont typeface="Arial" panose="020B0604020202020204" pitchFamily="34" charset="0"/>
              <a:buChar char="•"/>
            </a:pPr>
            <a:r>
              <a:rPr lang="en-US" dirty="0"/>
              <a:t>Perspective calibration using 3 planes (back, middle, and front of the volume).</a:t>
            </a:r>
          </a:p>
          <a:p>
            <a:pPr marL="285750" indent="-285750">
              <a:lnSpc>
                <a:spcPts val="2400"/>
              </a:lnSpc>
              <a:spcAft>
                <a:spcPts val="800"/>
              </a:spcAft>
              <a:buFont typeface="Arial" panose="020B0604020202020204" pitchFamily="34" charset="0"/>
              <a:buChar char="•"/>
            </a:pPr>
            <a:r>
              <a:rPr lang="en-US" dirty="0"/>
              <a:t>Further correction using Volume Self-calibration; average disparity 0.05px.</a:t>
            </a:r>
          </a:p>
          <a:p>
            <a:pPr marL="285750" indent="-285750">
              <a:lnSpc>
                <a:spcPts val="2400"/>
              </a:lnSpc>
              <a:spcAft>
                <a:spcPts val="800"/>
              </a:spcAft>
              <a:buFont typeface="Arial" panose="020B0604020202020204" pitchFamily="34" charset="0"/>
              <a:buChar char="•"/>
            </a:pPr>
            <a:r>
              <a:rPr lang="en-US" dirty="0"/>
              <a:t>Optical Transfer Function calculated.</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spTree>
    <p:extLst>
      <p:ext uri="{BB962C8B-B14F-4D97-AF65-F5344CB8AC3E}">
        <p14:creationId xmlns:p14="http://schemas.microsoft.com/office/powerpoint/2010/main" val="998551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57</a:t>
            </a:fld>
            <a:endParaRPr lang="en-US"/>
          </a:p>
        </p:txBody>
      </p:sp>
      <p:sp>
        <p:nvSpPr>
          <p:cNvPr id="3" name="Rectangle 2"/>
          <p:cNvSpPr/>
          <p:nvPr/>
        </p:nvSpPr>
        <p:spPr>
          <a:xfrm>
            <a:off x="419643" y="1089164"/>
            <a:ext cx="9749968" cy="3272691"/>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err="1"/>
              <a:t>dt</a:t>
            </a:r>
            <a:r>
              <a:rPr lang="en-US" dirty="0"/>
              <a:t>: STB 6 </a:t>
            </a:r>
            <a:r>
              <a:rPr lang="en-US" dirty="0" err="1"/>
              <a:t>ms</a:t>
            </a:r>
            <a:r>
              <a:rPr lang="en-US" dirty="0"/>
              <a:t> (step-up), 15 </a:t>
            </a:r>
            <a:r>
              <a:rPr lang="en-US" dirty="0" err="1"/>
              <a:t>ms</a:t>
            </a:r>
            <a:r>
              <a:rPr lang="en-US" dirty="0"/>
              <a:t> (step-down) ; Eulerian data 65 </a:t>
            </a:r>
            <a:r>
              <a:rPr lang="en-US" dirty="0" err="1"/>
              <a:t>ms</a:t>
            </a:r>
            <a:r>
              <a:rPr lang="en-US" dirty="0"/>
              <a:t> (step-up), 75 </a:t>
            </a:r>
            <a:r>
              <a:rPr lang="en-US" dirty="0" err="1"/>
              <a:t>ms</a:t>
            </a:r>
            <a:r>
              <a:rPr lang="en-US" dirty="0"/>
              <a:t> (step-down).                            </a:t>
            </a:r>
          </a:p>
          <a:p>
            <a:pPr marL="285750" indent="-285750">
              <a:lnSpc>
                <a:spcPts val="2400"/>
              </a:lnSpc>
              <a:spcAft>
                <a:spcPts val="800"/>
              </a:spcAft>
              <a:buFont typeface="Arial" panose="020B0604020202020204" pitchFamily="34" charset="0"/>
              <a:buChar char="•"/>
            </a:pPr>
            <a:r>
              <a:rPr lang="en-US" dirty="0"/>
              <a:t>Average raw signal-to-noise ratio: 200:1.</a:t>
            </a:r>
          </a:p>
          <a:p>
            <a:pPr marL="285750" indent="-285750">
              <a:lnSpc>
                <a:spcPts val="2400"/>
              </a:lnSpc>
              <a:spcAft>
                <a:spcPts val="800"/>
              </a:spcAft>
              <a:buFont typeface="Arial" panose="020B0604020202020204" pitchFamily="34" charset="0"/>
              <a:buChar char="•"/>
            </a:pPr>
            <a:r>
              <a:rPr lang="en-US" dirty="0"/>
              <a:t>Perspective calibration using 3 planes (back, middle, and front of the volume).</a:t>
            </a:r>
          </a:p>
          <a:p>
            <a:pPr marL="285750" indent="-285750">
              <a:lnSpc>
                <a:spcPts val="2400"/>
              </a:lnSpc>
              <a:spcAft>
                <a:spcPts val="800"/>
              </a:spcAft>
              <a:buFont typeface="Arial" panose="020B0604020202020204" pitchFamily="34" charset="0"/>
              <a:buChar char="•"/>
            </a:pPr>
            <a:r>
              <a:rPr lang="en-US" dirty="0"/>
              <a:t>Further correction using Volume Self-calibration; average disparity 0.05px.</a:t>
            </a:r>
          </a:p>
          <a:p>
            <a:pPr marL="285750" indent="-285750">
              <a:lnSpc>
                <a:spcPts val="2400"/>
              </a:lnSpc>
              <a:spcAft>
                <a:spcPts val="800"/>
              </a:spcAft>
              <a:buFont typeface="Arial" panose="020B0604020202020204" pitchFamily="34" charset="0"/>
              <a:buChar char="•"/>
            </a:pPr>
            <a:r>
              <a:rPr lang="en-US" dirty="0"/>
              <a:t>Optical Transfer Function calculated.</a:t>
            </a:r>
          </a:p>
          <a:p>
            <a:pPr marL="285750" indent="-285750">
              <a:lnSpc>
                <a:spcPts val="2400"/>
              </a:lnSpc>
              <a:spcAft>
                <a:spcPts val="800"/>
              </a:spcAft>
              <a:buFont typeface="Arial" panose="020B0604020202020204" pitchFamily="34" charset="0"/>
              <a:buChar char="•"/>
            </a:pPr>
            <a:r>
              <a:rPr lang="en-US" dirty="0"/>
              <a:t>STB uses Iterative Particle Reconstruction (IPR) for particle detection.</a:t>
            </a:r>
          </a:p>
          <a:p>
            <a:pPr marL="285750" indent="-285750">
              <a:lnSpc>
                <a:spcPts val="2400"/>
              </a:lnSpc>
              <a:spcAft>
                <a:spcPts val="800"/>
              </a:spcAft>
              <a:buFont typeface="Arial" panose="020B0604020202020204" pitchFamily="34" charset="0"/>
              <a:buChar char="•"/>
            </a:pPr>
            <a:r>
              <a:rPr lang="en-US" dirty="0"/>
              <a:t>5 sets of STB data for each case merged.</a:t>
            </a:r>
          </a:p>
          <a:p>
            <a:pPr marL="285750" indent="-285750">
              <a:lnSpc>
                <a:spcPts val="2400"/>
              </a:lnSpc>
              <a:spcAft>
                <a:spcPts val="800"/>
              </a:spcAft>
              <a:buFont typeface="Arial" panose="020B0604020202020204" pitchFamily="34" charset="0"/>
              <a:buChar char="•"/>
            </a:pPr>
            <a:r>
              <a:rPr lang="en-US" dirty="0"/>
              <a:t>VIC# converts </a:t>
            </a:r>
            <a:r>
              <a:rPr lang="en-US" dirty="0" err="1"/>
              <a:t>Lagrangian</a:t>
            </a:r>
            <a:r>
              <a:rPr lang="en-US" dirty="0"/>
              <a:t> field to Eulerian (spatial res: 2% chord/vector). </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spTree>
    <p:extLst>
      <p:ext uri="{BB962C8B-B14F-4D97-AF65-F5344CB8AC3E}">
        <p14:creationId xmlns:p14="http://schemas.microsoft.com/office/powerpoint/2010/main" val="368600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5855" y="2156393"/>
            <a:ext cx="3903722" cy="1799209"/>
          </a:xfrm>
          <a:prstGeom prst="rect">
            <a:avLst/>
          </a:prstGeom>
        </p:spPr>
      </p:pic>
      <p:sp>
        <p:nvSpPr>
          <p:cNvPr id="2" name="Slide Number Placeholder 1"/>
          <p:cNvSpPr>
            <a:spLocks noGrp="1"/>
          </p:cNvSpPr>
          <p:nvPr>
            <p:ph type="sldNum" sz="quarter" idx="12"/>
          </p:nvPr>
        </p:nvSpPr>
        <p:spPr/>
        <p:txBody>
          <a:bodyPr/>
          <a:lstStyle/>
          <a:p>
            <a:fld id="{15530B12-77AA-4F8A-BB96-7B022F2BE984}" type="slidenum">
              <a:rPr lang="en-US" smtClean="0"/>
              <a:t>58</a:t>
            </a:fld>
            <a:endParaRPr lang="en-US"/>
          </a:p>
        </p:txBody>
      </p:sp>
      <p:sp>
        <p:nvSpPr>
          <p:cNvPr id="3" name="Rectangle 2"/>
          <p:cNvSpPr/>
          <p:nvPr/>
        </p:nvSpPr>
        <p:spPr>
          <a:xfrm>
            <a:off x="419643" y="1089164"/>
            <a:ext cx="9749968" cy="810478"/>
          </a:xfrm>
          <a:prstGeom prst="rect">
            <a:avLst/>
          </a:prstGeom>
        </p:spPr>
        <p:txBody>
          <a:bodyPr wrap="square">
            <a:spAutoFit/>
          </a:bodyPr>
          <a:lstStyle/>
          <a:p>
            <a:pPr marL="285750" indent="-285750">
              <a:lnSpc>
                <a:spcPts val="2400"/>
              </a:lnSpc>
              <a:spcAft>
                <a:spcPts val="800"/>
              </a:spcAft>
              <a:buFont typeface="Arial" panose="020B0604020202020204" pitchFamily="34" charset="0"/>
              <a:buChar char="•"/>
            </a:pPr>
            <a:r>
              <a:rPr lang="en-US" dirty="0"/>
              <a:t>3 Eulerian fields per case with (25% overlap) stitched.</a:t>
            </a:r>
          </a:p>
          <a:p>
            <a:pPr marL="285750" indent="-285750">
              <a:lnSpc>
                <a:spcPts val="2400"/>
              </a:lnSpc>
              <a:spcAft>
                <a:spcPts val="800"/>
              </a:spcAft>
              <a:buFont typeface="Arial" panose="020B0604020202020204" pitchFamily="34" charset="0"/>
              <a:buChar char="•"/>
            </a:pPr>
            <a:r>
              <a:rPr lang="en-US" dirty="0"/>
              <a:t>Velocity fields smoothed using a Gaussian filter.</a:t>
            </a:r>
          </a:p>
        </p:txBody>
      </p:sp>
      <p:sp>
        <p:nvSpPr>
          <p:cNvPr id="4" name="TextBox 3"/>
          <p:cNvSpPr txBox="1"/>
          <p:nvPr/>
        </p:nvSpPr>
        <p:spPr>
          <a:xfrm flipH="1">
            <a:off x="419643" y="374469"/>
            <a:ext cx="8741230" cy="800219"/>
          </a:xfrm>
          <a:prstGeom prst="rect">
            <a:avLst/>
          </a:prstGeom>
          <a:noFill/>
        </p:spPr>
        <p:txBody>
          <a:bodyPr wrap="square" rtlCol="0">
            <a:spAutoFit/>
          </a:bodyPr>
          <a:lstStyle/>
          <a:p>
            <a:r>
              <a:rPr lang="en-US" sz="2800" dirty="0">
                <a:solidFill>
                  <a:schemeClr val="accent1"/>
                </a:solidFill>
              </a:rPr>
              <a:t>Time-resolved measurement &amp; processing details: </a:t>
            </a:r>
          </a:p>
          <a:p>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8183" y="2206549"/>
            <a:ext cx="3695157" cy="1698899"/>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17812" y="2156393"/>
            <a:ext cx="3920717" cy="1638490"/>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26530" y="4051634"/>
            <a:ext cx="4431016" cy="185174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48743" y="4079176"/>
            <a:ext cx="4418973" cy="1846714"/>
          </a:xfrm>
          <a:prstGeom prst="rect">
            <a:avLst/>
          </a:prstGeom>
        </p:spPr>
      </p:pic>
    </p:spTree>
    <p:extLst>
      <p:ext uri="{BB962C8B-B14F-4D97-AF65-F5344CB8AC3E}">
        <p14:creationId xmlns:p14="http://schemas.microsoft.com/office/powerpoint/2010/main" val="1600590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7BDE10-DB7A-4914-B9F4-B00D5AB2064D}"/>
              </a:ext>
            </a:extLst>
          </p:cNvPr>
          <p:cNvSpPr txBox="1"/>
          <p:nvPr/>
        </p:nvSpPr>
        <p:spPr>
          <a:xfrm>
            <a:off x="683581" y="4696287"/>
            <a:ext cx="18909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1c: distance traveled of length 1 chord</a:t>
            </a:r>
          </a:p>
        </p:txBody>
      </p:sp>
      <p:sp>
        <p:nvSpPr>
          <p:cNvPr id="2" name="Slide Number Placeholder 1">
            <a:extLst>
              <a:ext uri="{FF2B5EF4-FFF2-40B4-BE49-F238E27FC236}">
                <a16:creationId xmlns:a16="http://schemas.microsoft.com/office/drawing/2014/main" id="{A6DAFB2A-FD49-4805-9AA4-FCEA6FA99A81}"/>
              </a:ext>
            </a:extLst>
          </p:cNvPr>
          <p:cNvSpPr>
            <a:spLocks noGrp="1"/>
          </p:cNvSpPr>
          <p:nvPr>
            <p:ph type="sldNum" sz="quarter" idx="12"/>
          </p:nvPr>
        </p:nvSpPr>
        <p:spPr>
          <a:xfrm>
            <a:off x="9370860" y="6454874"/>
            <a:ext cx="2743200" cy="365125"/>
          </a:xfrm>
        </p:spPr>
        <p:txBody>
          <a:bodyPr/>
          <a:lstStyle/>
          <a:p>
            <a:fld id="{15530B12-77AA-4F8A-BB96-7B022F2BE984}" type="slidenum">
              <a:rPr lang="en-US" smtClean="0"/>
              <a:t>59</a:t>
            </a:fld>
            <a:endParaRPr lang="en-US" dirty="0"/>
          </a:p>
        </p:txBody>
      </p:sp>
      <p:pic>
        <p:nvPicPr>
          <p:cNvPr id="8" name="Picture 7"/>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59818" y="3045412"/>
            <a:ext cx="5083451" cy="381258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63970" y="3045412"/>
            <a:ext cx="5077376" cy="380803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46785" y="3032522"/>
            <a:ext cx="5094561" cy="3820921"/>
          </a:xfrm>
          <a:prstGeom prst="rect">
            <a:avLst/>
          </a:prstGeom>
        </p:spPr>
      </p:pic>
      <p:graphicFrame>
        <p:nvGraphicFramePr>
          <p:cNvPr id="10" name="Table 9">
            <a:extLst>
              <a:ext uri="{FF2B5EF4-FFF2-40B4-BE49-F238E27FC236}">
                <a16:creationId xmlns:a16="http://schemas.microsoft.com/office/drawing/2014/main" id="{BCF79A2F-7A1A-8145-B4E3-12C5B78C4A2C}"/>
              </a:ext>
            </a:extLst>
          </p:cNvPr>
          <p:cNvGraphicFramePr>
            <a:graphicFrameLocks noGrp="1"/>
          </p:cNvGraphicFramePr>
          <p:nvPr/>
        </p:nvGraphicFramePr>
        <p:xfrm>
          <a:off x="890954" y="472634"/>
          <a:ext cx="10410092" cy="2590800"/>
        </p:xfrm>
        <a:graphic>
          <a:graphicData uri="http://schemas.openxmlformats.org/drawingml/2006/table">
            <a:tbl>
              <a:tblPr firstRow="1" bandRow="1">
                <a:tableStyleId>{5940675A-B579-460E-94D1-54222C63F5DA}</a:tableStyleId>
              </a:tblPr>
              <a:tblGrid>
                <a:gridCol w="2180492">
                  <a:extLst>
                    <a:ext uri="{9D8B030D-6E8A-4147-A177-3AD203B41FA5}">
                      <a16:colId xmlns:a16="http://schemas.microsoft.com/office/drawing/2014/main" val="2073762575"/>
                    </a:ext>
                  </a:extLst>
                </a:gridCol>
                <a:gridCol w="2347546">
                  <a:extLst>
                    <a:ext uri="{9D8B030D-6E8A-4147-A177-3AD203B41FA5}">
                      <a16:colId xmlns:a16="http://schemas.microsoft.com/office/drawing/2014/main" val="2293961498"/>
                    </a:ext>
                  </a:extLst>
                </a:gridCol>
                <a:gridCol w="5882054">
                  <a:extLst>
                    <a:ext uri="{9D8B030D-6E8A-4147-A177-3AD203B41FA5}">
                      <a16:colId xmlns:a16="http://schemas.microsoft.com/office/drawing/2014/main" val="4150879788"/>
                    </a:ext>
                  </a:extLst>
                </a:gridCol>
              </a:tblGrid>
              <a:tr h="370840">
                <a:tc>
                  <a:txBody>
                    <a:bodyPr/>
                    <a:lstStyle/>
                    <a:p>
                      <a:r>
                        <a:rPr lang="en-US" b="1" dirty="0"/>
                        <a:t>Gust type</a:t>
                      </a:r>
                    </a:p>
                  </a:txBody>
                  <a:tcPr anchor="ctr">
                    <a:solidFill>
                      <a:schemeClr val="bg1"/>
                    </a:solidFill>
                  </a:tcPr>
                </a:tc>
                <a:tc>
                  <a:txBody>
                    <a:bodyPr/>
                    <a:lstStyle/>
                    <a:p>
                      <a:r>
                        <a:rPr lang="en-US" b="1" dirty="0"/>
                        <a:t>Gust accel./</a:t>
                      </a:r>
                      <a:r>
                        <a:rPr lang="en-US" b="1" dirty="0" err="1"/>
                        <a:t>decel</a:t>
                      </a:r>
                      <a:r>
                        <a:rPr lang="en-US" b="1" dirty="0"/>
                        <a:t>. dist.</a:t>
                      </a:r>
                    </a:p>
                  </a:txBody>
                  <a:tcPr anchor="ctr">
                    <a:solidFill>
                      <a:schemeClr val="bg1"/>
                    </a:solidFill>
                  </a:tcPr>
                </a:tc>
                <a:tc>
                  <a:txBody>
                    <a:bodyPr/>
                    <a:lstStyle/>
                    <a:p>
                      <a:pPr algn="ctr"/>
                      <a:r>
                        <a:rPr lang="en-US" b="1" dirty="0"/>
                        <a:t>Tip conditions tested</a:t>
                      </a:r>
                    </a:p>
                  </a:txBody>
                  <a:tcPr anchor="ctr">
                    <a:solidFill>
                      <a:schemeClr val="bg1"/>
                    </a:solidFill>
                  </a:tcPr>
                </a:tc>
                <a:extLst>
                  <a:ext uri="{0D108BD9-81ED-4DB2-BD59-A6C34878D82A}">
                    <a16:rowId xmlns:a16="http://schemas.microsoft.com/office/drawing/2014/main" val="1124433481"/>
                  </a:ext>
                </a:extLst>
              </a:tr>
              <a:tr h="370840">
                <a:tc rowSpan="3">
                  <a:txBody>
                    <a:bodyPr/>
                    <a:lstStyle/>
                    <a:p>
                      <a:pPr algn="ctr"/>
                      <a:r>
                        <a:rPr lang="en-US" sz="2000" u="none" dirty="0"/>
                        <a:t>step-up</a:t>
                      </a:r>
                    </a:p>
                  </a:txBody>
                  <a:tcPr anchor="ctr">
                    <a:solidFill>
                      <a:schemeClr val="bg1"/>
                    </a:solidFill>
                  </a:tcPr>
                </a:tc>
                <a:tc>
                  <a:txBody>
                    <a:bodyPr/>
                    <a:lstStyle/>
                    <a:p>
                      <a:pPr algn="ctr"/>
                      <a:r>
                        <a:rPr lang="en-US" dirty="0">
                          <a:solidFill>
                            <a:srgbClr val="FF0000"/>
                          </a:solidFill>
                        </a:rPr>
                        <a:t>1c</a:t>
                      </a:r>
                    </a:p>
                  </a:txBody>
                  <a:tcPr anchor="ctr">
                    <a:solidFill>
                      <a:schemeClr val="bg1"/>
                    </a:solidFill>
                  </a:tcPr>
                </a:tc>
                <a:tc>
                  <a:txBody>
                    <a:bodyPr/>
                    <a:lstStyle/>
                    <a:p>
                      <a:pPr algn="l"/>
                      <a:r>
                        <a:rPr lang="en-US" dirty="0">
                          <a:solidFill>
                            <a:schemeClr val="tx1"/>
                          </a:solidFill>
                        </a:rPr>
                        <a:t>Rect., static sweep, actuation-</a:t>
                      </a:r>
                      <a:r>
                        <a:rPr lang="en-US" i="1" dirty="0">
                          <a:solidFill>
                            <a:schemeClr val="tx1"/>
                          </a:solidFill>
                        </a:rPr>
                        <a:t>in</a:t>
                      </a:r>
                      <a:r>
                        <a:rPr lang="en-US" dirty="0">
                          <a:solidFill>
                            <a:schemeClr val="tx1"/>
                          </a:solidFill>
                        </a:rPr>
                        <a:t> at 21.5c (50% gust dist.)</a:t>
                      </a:r>
                    </a:p>
                  </a:txBody>
                  <a:tcPr anchor="ctr">
                    <a:solidFill>
                      <a:schemeClr val="bg1"/>
                    </a:solidFill>
                  </a:tcPr>
                </a:tc>
                <a:extLst>
                  <a:ext uri="{0D108BD9-81ED-4DB2-BD59-A6C34878D82A}">
                    <a16:rowId xmlns:a16="http://schemas.microsoft.com/office/drawing/2014/main" val="959370047"/>
                  </a:ext>
                </a:extLst>
              </a:tr>
              <a:tr h="370840">
                <a:tc vMerge="1">
                  <a:txBody>
                    <a:bodyPr/>
                    <a:lstStyle/>
                    <a:p>
                      <a:endParaRPr lang="en-US" dirty="0"/>
                    </a:p>
                  </a:txBody>
                  <a:tcPr/>
                </a:tc>
                <a:tc>
                  <a:txBody>
                    <a:bodyPr/>
                    <a:lstStyle/>
                    <a:p>
                      <a:pPr algn="ctr"/>
                      <a:r>
                        <a:rPr lang="en-US" dirty="0">
                          <a:solidFill>
                            <a:srgbClr val="00B050"/>
                          </a:solidFill>
                        </a:rPr>
                        <a:t>3c</a:t>
                      </a:r>
                    </a:p>
                  </a:txBody>
                  <a:tcPr anchor="ctr">
                    <a:solidFill>
                      <a:schemeClr val="bg1"/>
                    </a:solidFill>
                  </a:tcPr>
                </a:tc>
                <a:tc>
                  <a:txBody>
                    <a:bodyPr/>
                    <a:lstStyle/>
                    <a:p>
                      <a:pPr algn="l"/>
                      <a:r>
                        <a:rPr lang="en-US" dirty="0">
                          <a:solidFill>
                            <a:schemeClr val="tx1"/>
                          </a:solidFill>
                        </a:rPr>
                        <a:t>Rect., static sweep, actuation-</a:t>
                      </a:r>
                      <a:r>
                        <a:rPr lang="en-US" i="1" dirty="0">
                          <a:solidFill>
                            <a:schemeClr val="tx1"/>
                          </a:solidFill>
                        </a:rPr>
                        <a:t>in</a:t>
                      </a:r>
                      <a:r>
                        <a:rPr lang="en-US" dirty="0">
                          <a:solidFill>
                            <a:schemeClr val="tx1"/>
                          </a:solidFill>
                        </a:rPr>
                        <a:t>   </a:t>
                      </a:r>
                      <a:r>
                        <a:rPr lang="en-US" sz="1000" dirty="0">
                          <a:solidFill>
                            <a:schemeClr val="tx1"/>
                          </a:solidFill>
                        </a:rPr>
                        <a:t> </a:t>
                      </a:r>
                      <a:r>
                        <a:rPr lang="en-US" dirty="0">
                          <a:solidFill>
                            <a:schemeClr val="tx1"/>
                          </a:solidFill>
                        </a:rPr>
                        <a:t>at 21.5c &amp; 22.5c (50% dist.)</a:t>
                      </a:r>
                    </a:p>
                  </a:txBody>
                  <a:tcPr anchor="ctr">
                    <a:solidFill>
                      <a:schemeClr val="bg1"/>
                    </a:solidFill>
                  </a:tcPr>
                </a:tc>
                <a:extLst>
                  <a:ext uri="{0D108BD9-81ED-4DB2-BD59-A6C34878D82A}">
                    <a16:rowId xmlns:a16="http://schemas.microsoft.com/office/drawing/2014/main" val="4228623540"/>
                  </a:ext>
                </a:extLst>
              </a:tr>
              <a:tr h="370840">
                <a:tc vMerge="1">
                  <a:txBody>
                    <a:bodyPr/>
                    <a:lstStyle/>
                    <a:p>
                      <a:endParaRPr lang="en-US" dirty="0"/>
                    </a:p>
                  </a:txBody>
                  <a:tcPr/>
                </a:tc>
                <a:tc>
                  <a:txBody>
                    <a:bodyPr/>
                    <a:lstStyle/>
                    <a:p>
                      <a:pPr algn="ctr"/>
                      <a:r>
                        <a:rPr lang="en-US" dirty="0">
                          <a:solidFill>
                            <a:srgbClr val="3536FF"/>
                          </a:solidFill>
                        </a:rPr>
                        <a:t>6c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in</a:t>
                      </a:r>
                      <a:r>
                        <a:rPr lang="en-US" dirty="0">
                          <a:solidFill>
                            <a:schemeClr val="tx1"/>
                          </a:solidFill>
                        </a:rPr>
                        <a:t>   </a:t>
                      </a:r>
                      <a:r>
                        <a:rPr lang="en-US" sz="1000" dirty="0">
                          <a:solidFill>
                            <a:schemeClr val="tx1"/>
                          </a:solidFill>
                        </a:rPr>
                        <a:t> </a:t>
                      </a:r>
                      <a:r>
                        <a:rPr lang="en-US" dirty="0">
                          <a:solidFill>
                            <a:schemeClr val="tx1"/>
                          </a:solidFill>
                        </a:rPr>
                        <a:t>at 21.5c &amp; 24.0c (50% dist.)</a:t>
                      </a:r>
                    </a:p>
                  </a:txBody>
                  <a:tcPr anchor="ctr">
                    <a:solidFill>
                      <a:schemeClr val="bg1"/>
                    </a:solidFill>
                  </a:tcPr>
                </a:tc>
                <a:extLst>
                  <a:ext uri="{0D108BD9-81ED-4DB2-BD59-A6C34878D82A}">
                    <a16:rowId xmlns:a16="http://schemas.microsoft.com/office/drawing/2014/main" val="2163689429"/>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u="none" dirty="0"/>
                        <a:t>step-down</a:t>
                      </a:r>
                    </a:p>
                  </a:txBody>
                  <a:tcPr anchor="ctr">
                    <a:solidFill>
                      <a:schemeClr val="bg1"/>
                    </a:solidFill>
                  </a:tcPr>
                </a:tc>
                <a:tc>
                  <a:txBody>
                    <a:bodyPr/>
                    <a:lstStyle/>
                    <a:p>
                      <a:pPr algn="ctr"/>
                      <a:r>
                        <a:rPr lang="en-US" dirty="0">
                          <a:solidFill>
                            <a:srgbClr val="FF0000"/>
                          </a:solidFill>
                        </a:rPr>
                        <a:t>1c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out</a:t>
                      </a:r>
                      <a:r>
                        <a:rPr lang="en-US" dirty="0">
                          <a:solidFill>
                            <a:schemeClr val="tx1"/>
                          </a:solidFill>
                        </a:rPr>
                        <a:t> at 21.5c (50% dist.)</a:t>
                      </a:r>
                    </a:p>
                  </a:txBody>
                  <a:tcPr anchor="ctr">
                    <a:solidFill>
                      <a:schemeClr val="bg1"/>
                    </a:solidFill>
                  </a:tcPr>
                </a:tc>
                <a:extLst>
                  <a:ext uri="{0D108BD9-81ED-4DB2-BD59-A6C34878D82A}">
                    <a16:rowId xmlns:a16="http://schemas.microsoft.com/office/drawing/2014/main" val="4002892386"/>
                  </a:ext>
                </a:extLst>
              </a:tr>
              <a:tr h="370840">
                <a:tc vMerge="1">
                  <a:txBody>
                    <a:bodyPr/>
                    <a:lstStyle/>
                    <a:p>
                      <a:endParaRPr lang="en-US" dirty="0"/>
                    </a:p>
                  </a:txBody>
                  <a:tcPr/>
                </a:tc>
                <a:tc>
                  <a:txBody>
                    <a:bodyPr/>
                    <a:lstStyle/>
                    <a:p>
                      <a:pPr algn="ctr"/>
                      <a:r>
                        <a:rPr lang="en-US" dirty="0">
                          <a:solidFill>
                            <a:srgbClr val="00B050"/>
                          </a:solidFill>
                        </a:rPr>
                        <a:t>3c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out</a:t>
                      </a:r>
                      <a:r>
                        <a:rPr lang="en-US" dirty="0">
                          <a:solidFill>
                            <a:schemeClr val="tx1"/>
                          </a:solidFill>
                        </a:rPr>
                        <a:t> at 21.5c &amp; 22.5c (50% dist.)</a:t>
                      </a:r>
                    </a:p>
                  </a:txBody>
                  <a:tcPr anchor="ctr">
                    <a:solidFill>
                      <a:schemeClr val="bg1"/>
                    </a:solidFill>
                  </a:tcPr>
                </a:tc>
                <a:extLst>
                  <a:ext uri="{0D108BD9-81ED-4DB2-BD59-A6C34878D82A}">
                    <a16:rowId xmlns:a16="http://schemas.microsoft.com/office/drawing/2014/main" val="1228915575"/>
                  </a:ext>
                </a:extLst>
              </a:tr>
              <a:tr h="182000">
                <a:tc vMerge="1">
                  <a:txBody>
                    <a:bodyPr/>
                    <a:lstStyle/>
                    <a:p>
                      <a:endParaRPr lang="en-US" dirty="0"/>
                    </a:p>
                  </a:txBody>
                  <a:tcPr/>
                </a:tc>
                <a:tc>
                  <a:txBody>
                    <a:bodyPr/>
                    <a:lstStyle/>
                    <a:p>
                      <a:pPr algn="ctr"/>
                      <a:r>
                        <a:rPr lang="en-US" dirty="0">
                          <a:solidFill>
                            <a:srgbClr val="3536FF"/>
                          </a:solidFill>
                        </a:rPr>
                        <a:t>6c</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Rect., static sweep, actuation-</a:t>
                      </a:r>
                      <a:r>
                        <a:rPr lang="en-US" i="1" dirty="0">
                          <a:solidFill>
                            <a:schemeClr val="tx1"/>
                          </a:solidFill>
                        </a:rPr>
                        <a:t>out</a:t>
                      </a:r>
                      <a:r>
                        <a:rPr lang="en-US" dirty="0">
                          <a:solidFill>
                            <a:schemeClr val="tx1"/>
                          </a:solidFill>
                        </a:rPr>
                        <a:t> at 21.5c &amp; 24.0c (50% dist.)</a:t>
                      </a:r>
                    </a:p>
                  </a:txBody>
                  <a:tcPr anchor="ctr">
                    <a:solidFill>
                      <a:schemeClr val="bg1"/>
                    </a:solidFill>
                  </a:tcPr>
                </a:tc>
                <a:extLst>
                  <a:ext uri="{0D108BD9-81ED-4DB2-BD59-A6C34878D82A}">
                    <a16:rowId xmlns:a16="http://schemas.microsoft.com/office/drawing/2014/main" val="1133171512"/>
                  </a:ext>
                </a:extLst>
              </a:tr>
            </a:tbl>
          </a:graphicData>
        </a:graphic>
      </p:graphicFrame>
      <p:grpSp>
        <p:nvGrpSpPr>
          <p:cNvPr id="7" name="Group 6">
            <a:extLst>
              <a:ext uri="{FF2B5EF4-FFF2-40B4-BE49-F238E27FC236}">
                <a16:creationId xmlns:a16="http://schemas.microsoft.com/office/drawing/2014/main" id="{A4AD1CC1-1D0B-4E48-B549-425D6483F755}"/>
              </a:ext>
            </a:extLst>
          </p:cNvPr>
          <p:cNvGrpSpPr/>
          <p:nvPr/>
        </p:nvGrpSpPr>
        <p:grpSpPr>
          <a:xfrm>
            <a:off x="8707917" y="3109152"/>
            <a:ext cx="1325886" cy="1549746"/>
            <a:chOff x="8707917" y="3109152"/>
            <a:chExt cx="1325886" cy="1549746"/>
          </a:xfrm>
        </p:grpSpPr>
        <p:grpSp>
          <p:nvGrpSpPr>
            <p:cNvPr id="5" name="Group 4">
              <a:extLst>
                <a:ext uri="{FF2B5EF4-FFF2-40B4-BE49-F238E27FC236}">
                  <a16:creationId xmlns:a16="http://schemas.microsoft.com/office/drawing/2014/main" id="{7ADD6FF8-8150-40D4-B1F8-B3BAA4BCFD46}"/>
                </a:ext>
              </a:extLst>
            </p:cNvPr>
            <p:cNvGrpSpPr/>
            <p:nvPr/>
          </p:nvGrpSpPr>
          <p:grpSpPr>
            <a:xfrm>
              <a:off x="9184786" y="3109152"/>
              <a:ext cx="401433" cy="1040335"/>
              <a:chOff x="9026072" y="3171173"/>
              <a:chExt cx="408027" cy="1064971"/>
            </a:xfrm>
          </p:grpSpPr>
          <p:sp>
            <p:nvSpPr>
              <p:cNvPr id="13" name="Rectangle 12">
                <a:extLst>
                  <a:ext uri="{FF2B5EF4-FFF2-40B4-BE49-F238E27FC236}">
                    <a16:creationId xmlns:a16="http://schemas.microsoft.com/office/drawing/2014/main" id="{F0E9FB73-606D-47E5-9AB5-B82C6093C71C}"/>
                  </a:ext>
                </a:extLst>
              </p:cNvPr>
              <p:cNvSpPr/>
              <p:nvPr/>
            </p:nvSpPr>
            <p:spPr>
              <a:xfrm rot="5400000">
                <a:off x="9056866" y="3297767"/>
                <a:ext cx="345980" cy="92792"/>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57BEB25-9521-4D8F-85FD-E6F47F5ABE43}"/>
                  </a:ext>
                </a:extLst>
              </p:cNvPr>
              <p:cNvSpPr/>
              <p:nvPr/>
            </p:nvSpPr>
            <p:spPr>
              <a:xfrm>
                <a:off x="9032665" y="3522505"/>
                <a:ext cx="401434" cy="6971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24F134F-8AC7-4E99-AC10-6A64BD6FDAF2}"/>
                  </a:ext>
                </a:extLst>
              </p:cNvPr>
              <p:cNvSpPr/>
              <p:nvPr/>
            </p:nvSpPr>
            <p:spPr>
              <a:xfrm>
                <a:off x="9026072" y="4199234"/>
                <a:ext cx="42563" cy="3691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26ECF7-14A9-4A48-900B-CD1BA01DEEDB}"/>
                  </a:ext>
                </a:extLst>
              </p:cNvPr>
              <p:cNvSpPr/>
              <p:nvPr/>
            </p:nvSpPr>
            <p:spPr>
              <a:xfrm rot="5400000">
                <a:off x="9194324" y="3139059"/>
                <a:ext cx="71064" cy="136387"/>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EFAFF65-5CE0-4DB8-8F31-71C9D0E40005}"/>
                </a:ext>
              </a:extLst>
            </p:cNvPr>
            <p:cNvSpPr/>
            <p:nvPr/>
          </p:nvSpPr>
          <p:spPr>
            <a:xfrm>
              <a:off x="8707917" y="4289566"/>
              <a:ext cx="1325886" cy="369332"/>
            </a:xfrm>
            <a:prstGeom prst="rect">
              <a:avLst/>
            </a:prstGeom>
          </p:spPr>
          <p:txBody>
            <a:bodyPr wrap="square">
              <a:spAutoFit/>
            </a:bodyPr>
            <a:lstStyle/>
            <a:p>
              <a:pPr algn="ctr"/>
              <a:r>
                <a:rPr lang="en-US" dirty="0"/>
                <a:t>Rectangular</a:t>
              </a:r>
              <a:endParaRPr lang="en-US" i="1" dirty="0"/>
            </a:p>
          </p:txBody>
        </p:sp>
      </p:grpSp>
      <p:grpSp>
        <p:nvGrpSpPr>
          <p:cNvPr id="6" name="Group 5">
            <a:extLst>
              <a:ext uri="{FF2B5EF4-FFF2-40B4-BE49-F238E27FC236}">
                <a16:creationId xmlns:a16="http://schemas.microsoft.com/office/drawing/2014/main" id="{F787A098-9208-412F-B091-9EBE7963F3E8}"/>
              </a:ext>
            </a:extLst>
          </p:cNvPr>
          <p:cNvGrpSpPr/>
          <p:nvPr/>
        </p:nvGrpSpPr>
        <p:grpSpPr>
          <a:xfrm>
            <a:off x="10264461" y="3110158"/>
            <a:ext cx="666860" cy="1264133"/>
            <a:chOff x="10165198" y="3159586"/>
            <a:chExt cx="766123" cy="1382503"/>
          </a:xfrm>
        </p:grpSpPr>
        <p:sp>
          <p:nvSpPr>
            <p:cNvPr id="20" name="Rectangle 19">
              <a:extLst>
                <a:ext uri="{FF2B5EF4-FFF2-40B4-BE49-F238E27FC236}">
                  <a16:creationId xmlns:a16="http://schemas.microsoft.com/office/drawing/2014/main" id="{D32436DE-B973-4C34-9C88-DB2B5CCA88D6}"/>
                </a:ext>
              </a:extLst>
            </p:cNvPr>
            <p:cNvSpPr/>
            <p:nvPr/>
          </p:nvSpPr>
          <p:spPr>
            <a:xfrm rot="5400000">
              <a:off x="10541731" y="3286180"/>
              <a:ext cx="345980" cy="92792"/>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09A7DF6-4BF6-493D-B70C-98C822EBB551}"/>
                </a:ext>
              </a:extLst>
            </p:cNvPr>
            <p:cNvGrpSpPr/>
            <p:nvPr/>
          </p:nvGrpSpPr>
          <p:grpSpPr>
            <a:xfrm>
              <a:off x="10165198" y="3510918"/>
              <a:ext cx="766123" cy="1031171"/>
              <a:chOff x="6209658" y="2662881"/>
              <a:chExt cx="1481309" cy="2299118"/>
            </a:xfrm>
          </p:grpSpPr>
          <p:sp>
            <p:nvSpPr>
              <p:cNvPr id="32" name="Rectangle 31">
                <a:extLst>
                  <a:ext uri="{FF2B5EF4-FFF2-40B4-BE49-F238E27FC236}">
                    <a16:creationId xmlns:a16="http://schemas.microsoft.com/office/drawing/2014/main" id="{F0EA2286-96FF-4C54-AADB-E56750E4D239}"/>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e 102">
                <a:extLst>
                  <a:ext uri="{FF2B5EF4-FFF2-40B4-BE49-F238E27FC236}">
                    <a16:creationId xmlns:a16="http://schemas.microsoft.com/office/drawing/2014/main" id="{4D6374C4-C292-4890-96B0-2A6E0D3E6EB8}"/>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0CF8FF3D-73B0-4E1C-B7EB-E2149DADBAD5}"/>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E4940DBE-3E57-40B2-93F1-3C6910038431}"/>
                </a:ext>
              </a:extLst>
            </p:cNvPr>
            <p:cNvSpPr/>
            <p:nvPr/>
          </p:nvSpPr>
          <p:spPr>
            <a:xfrm rot="5400000">
              <a:off x="10666832" y="3129484"/>
              <a:ext cx="71064" cy="136387"/>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F2EBDF8F-B29E-41DB-8F1A-EB1AFE353D85}"/>
              </a:ext>
            </a:extLst>
          </p:cNvPr>
          <p:cNvSpPr/>
          <p:nvPr/>
        </p:nvSpPr>
        <p:spPr>
          <a:xfrm>
            <a:off x="10126691" y="4275713"/>
            <a:ext cx="1441425" cy="369332"/>
          </a:xfrm>
          <a:prstGeom prst="rect">
            <a:avLst/>
          </a:prstGeom>
        </p:spPr>
        <p:txBody>
          <a:bodyPr wrap="square">
            <a:spAutoFit/>
          </a:bodyPr>
          <a:lstStyle/>
          <a:p>
            <a:pPr algn="ctr"/>
            <a:r>
              <a:rPr lang="en-US" dirty="0"/>
              <a:t>Static sweep</a:t>
            </a:r>
            <a:endParaRPr lang="en-US" i="1" dirty="0"/>
          </a:p>
        </p:txBody>
      </p:sp>
      <p:sp>
        <p:nvSpPr>
          <p:cNvPr id="48" name="Rectangle 47">
            <a:extLst>
              <a:ext uri="{FF2B5EF4-FFF2-40B4-BE49-F238E27FC236}">
                <a16:creationId xmlns:a16="http://schemas.microsoft.com/office/drawing/2014/main" id="{3AB0FAFE-0A38-4F92-B24E-BA280D706ED6}"/>
              </a:ext>
            </a:extLst>
          </p:cNvPr>
          <p:cNvSpPr/>
          <p:nvPr/>
        </p:nvSpPr>
        <p:spPr>
          <a:xfrm>
            <a:off x="8676053" y="6250477"/>
            <a:ext cx="1417154" cy="369332"/>
          </a:xfrm>
          <a:prstGeom prst="rect">
            <a:avLst/>
          </a:prstGeom>
        </p:spPr>
        <p:txBody>
          <a:bodyPr wrap="square">
            <a:spAutoFit/>
          </a:bodyPr>
          <a:lstStyle/>
          <a:p>
            <a:pPr algn="ctr"/>
            <a:r>
              <a:rPr lang="en-US" dirty="0"/>
              <a:t>Actuation-in</a:t>
            </a:r>
            <a:endParaRPr lang="en-US" i="1" dirty="0"/>
          </a:p>
        </p:txBody>
      </p:sp>
      <p:sp>
        <p:nvSpPr>
          <p:cNvPr id="54" name="Rectangle 53">
            <a:extLst>
              <a:ext uri="{FF2B5EF4-FFF2-40B4-BE49-F238E27FC236}">
                <a16:creationId xmlns:a16="http://schemas.microsoft.com/office/drawing/2014/main" id="{5593F0B1-E6F0-4AC2-89B8-C00F68EE017B}"/>
              </a:ext>
            </a:extLst>
          </p:cNvPr>
          <p:cNvSpPr/>
          <p:nvPr/>
        </p:nvSpPr>
        <p:spPr>
          <a:xfrm>
            <a:off x="10063329" y="6214189"/>
            <a:ext cx="1568150" cy="369332"/>
          </a:xfrm>
          <a:prstGeom prst="rect">
            <a:avLst/>
          </a:prstGeom>
        </p:spPr>
        <p:txBody>
          <a:bodyPr wrap="square">
            <a:spAutoFit/>
          </a:bodyPr>
          <a:lstStyle/>
          <a:p>
            <a:pPr algn="ctr"/>
            <a:r>
              <a:rPr lang="en-US" dirty="0"/>
              <a:t>Actuation-out</a:t>
            </a:r>
            <a:endParaRPr lang="en-US" i="1" dirty="0"/>
          </a:p>
        </p:txBody>
      </p:sp>
      <p:grpSp>
        <p:nvGrpSpPr>
          <p:cNvPr id="77" name="Group 76">
            <a:extLst>
              <a:ext uri="{FF2B5EF4-FFF2-40B4-BE49-F238E27FC236}">
                <a16:creationId xmlns:a16="http://schemas.microsoft.com/office/drawing/2014/main" id="{D6948A0C-8EF5-4474-9036-C60B498A787B}"/>
              </a:ext>
            </a:extLst>
          </p:cNvPr>
          <p:cNvGrpSpPr/>
          <p:nvPr/>
        </p:nvGrpSpPr>
        <p:grpSpPr>
          <a:xfrm>
            <a:off x="8923283" y="4840624"/>
            <a:ext cx="742971" cy="1470009"/>
            <a:chOff x="8825629" y="4840624"/>
            <a:chExt cx="742971" cy="1470009"/>
          </a:xfrm>
        </p:grpSpPr>
        <p:sp>
          <p:nvSpPr>
            <p:cNvPr id="42" name="Rectangle 41">
              <a:extLst>
                <a:ext uri="{FF2B5EF4-FFF2-40B4-BE49-F238E27FC236}">
                  <a16:creationId xmlns:a16="http://schemas.microsoft.com/office/drawing/2014/main" id="{B83D41B8-5254-4EB7-9136-50EB3C7D96C5}"/>
                </a:ext>
              </a:extLst>
            </p:cNvPr>
            <p:cNvSpPr/>
            <p:nvPr/>
          </p:nvSpPr>
          <p:spPr>
            <a:xfrm rot="5400000">
              <a:off x="9186095" y="4980470"/>
              <a:ext cx="369530" cy="8983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F04A17B-AD43-4E8E-9438-D06DD2CCDA3D}"/>
                </a:ext>
              </a:extLst>
            </p:cNvPr>
            <p:cNvGrpSpPr/>
            <p:nvPr/>
          </p:nvGrpSpPr>
          <p:grpSpPr>
            <a:xfrm>
              <a:off x="8826125" y="5215871"/>
              <a:ext cx="742475" cy="1093183"/>
              <a:chOff x="6208177" y="2662881"/>
              <a:chExt cx="1482790" cy="2282051"/>
            </a:xfrm>
          </p:grpSpPr>
          <p:sp>
            <p:nvSpPr>
              <p:cNvPr id="71" name="Rectangle 70">
                <a:extLst>
                  <a:ext uri="{FF2B5EF4-FFF2-40B4-BE49-F238E27FC236}">
                    <a16:creationId xmlns:a16="http://schemas.microsoft.com/office/drawing/2014/main" id="{B62213FD-FBDE-42B0-BA29-C697EAF894A9}"/>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ie 25">
                <a:extLst>
                  <a:ext uri="{FF2B5EF4-FFF2-40B4-BE49-F238E27FC236}">
                    <a16:creationId xmlns:a16="http://schemas.microsoft.com/office/drawing/2014/main" id="{61F0005F-CC45-41ED-A1F1-0B9634473984}"/>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5A978B1B-2F44-4A6D-A947-C426B64A447D}"/>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Arc 73">
              <a:extLst>
                <a:ext uri="{FF2B5EF4-FFF2-40B4-BE49-F238E27FC236}">
                  <a16:creationId xmlns:a16="http://schemas.microsoft.com/office/drawing/2014/main" id="{50B91517-2D89-4164-9454-FC47ABC44CA0}"/>
                </a:ext>
              </a:extLst>
            </p:cNvPr>
            <p:cNvSpPr/>
            <p:nvPr/>
          </p:nvSpPr>
          <p:spPr>
            <a:xfrm rot="6311517">
              <a:off x="9192962" y="5906831"/>
              <a:ext cx="273671" cy="231266"/>
            </a:xfrm>
            <a:prstGeom prst="arc">
              <a:avLst>
                <a:gd name="adj1" fmla="val 14829222"/>
                <a:gd name="adj2" fmla="val 19194624"/>
              </a:avLst>
            </a:prstGeom>
            <a:ln w="25400">
              <a:solidFill>
                <a:srgbClr val="FF0000"/>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Rectangle 74">
              <a:extLst>
                <a:ext uri="{FF2B5EF4-FFF2-40B4-BE49-F238E27FC236}">
                  <a16:creationId xmlns:a16="http://schemas.microsoft.com/office/drawing/2014/main" id="{0DDBDC26-8EB8-4751-91F4-14C892084FD5}"/>
                </a:ext>
              </a:extLst>
            </p:cNvPr>
            <p:cNvSpPr/>
            <p:nvPr/>
          </p:nvSpPr>
          <p:spPr>
            <a:xfrm rot="5400000">
              <a:off x="9332909" y="4813138"/>
              <a:ext cx="75902" cy="132045"/>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ie 112">
              <a:extLst>
                <a:ext uri="{FF2B5EF4-FFF2-40B4-BE49-F238E27FC236}">
                  <a16:creationId xmlns:a16="http://schemas.microsoft.com/office/drawing/2014/main" id="{17F80017-EF91-4896-92C4-2331DAD146C2}"/>
                </a:ext>
              </a:extLst>
            </p:cNvPr>
            <p:cNvSpPr/>
            <p:nvPr/>
          </p:nvSpPr>
          <p:spPr>
            <a:xfrm>
              <a:off x="8825629" y="5609785"/>
              <a:ext cx="732585" cy="700848"/>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6" name="Group 85">
            <a:extLst>
              <a:ext uri="{FF2B5EF4-FFF2-40B4-BE49-F238E27FC236}">
                <a16:creationId xmlns:a16="http://schemas.microsoft.com/office/drawing/2014/main" id="{295C33CD-DC93-4789-96DD-216AC77D476F}"/>
              </a:ext>
            </a:extLst>
          </p:cNvPr>
          <p:cNvGrpSpPr/>
          <p:nvPr/>
        </p:nvGrpSpPr>
        <p:grpSpPr>
          <a:xfrm>
            <a:off x="10263662" y="4841448"/>
            <a:ext cx="742532" cy="1476604"/>
            <a:chOff x="10263662" y="4841448"/>
            <a:chExt cx="742532" cy="1476604"/>
          </a:xfrm>
        </p:grpSpPr>
        <p:sp>
          <p:nvSpPr>
            <p:cNvPr id="78" name="Rectangle 77">
              <a:extLst>
                <a:ext uri="{FF2B5EF4-FFF2-40B4-BE49-F238E27FC236}">
                  <a16:creationId xmlns:a16="http://schemas.microsoft.com/office/drawing/2014/main" id="{BC09D18D-C1C1-4DD2-A4E4-BF158FB28F70}"/>
                </a:ext>
              </a:extLst>
            </p:cNvPr>
            <p:cNvSpPr/>
            <p:nvPr/>
          </p:nvSpPr>
          <p:spPr>
            <a:xfrm rot="5400000">
              <a:off x="10623690" y="4981294"/>
              <a:ext cx="369530" cy="8983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FEEB9091-00C7-4E18-8D3C-AB4A435F7EA8}"/>
                </a:ext>
              </a:extLst>
            </p:cNvPr>
            <p:cNvGrpSpPr/>
            <p:nvPr/>
          </p:nvGrpSpPr>
          <p:grpSpPr>
            <a:xfrm>
              <a:off x="10264461" y="5216694"/>
              <a:ext cx="741733" cy="1101358"/>
              <a:chOff x="6209658" y="2662881"/>
              <a:chExt cx="1481309" cy="2299118"/>
            </a:xfrm>
          </p:grpSpPr>
          <p:sp>
            <p:nvSpPr>
              <p:cNvPr id="80" name="Rectangle 79">
                <a:extLst>
                  <a:ext uri="{FF2B5EF4-FFF2-40B4-BE49-F238E27FC236}">
                    <a16:creationId xmlns:a16="http://schemas.microsoft.com/office/drawing/2014/main" id="{683A6354-5FE5-47BD-BE2E-83EE6C3F261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Pie 102">
                <a:extLst>
                  <a:ext uri="{FF2B5EF4-FFF2-40B4-BE49-F238E27FC236}">
                    <a16:creationId xmlns:a16="http://schemas.microsoft.com/office/drawing/2014/main" id="{D7045015-2767-4BF3-9750-FD93663B63E0}"/>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21618D36-5BFA-4D1A-841C-9B3140FC87BF}"/>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4971B99C-4371-4B0C-986B-272539B6C07D}"/>
                </a:ext>
              </a:extLst>
            </p:cNvPr>
            <p:cNvSpPr/>
            <p:nvPr/>
          </p:nvSpPr>
          <p:spPr>
            <a:xfrm rot="5400000">
              <a:off x="10770503" y="4816108"/>
              <a:ext cx="75902" cy="132045"/>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e 79">
              <a:extLst>
                <a:ext uri="{FF2B5EF4-FFF2-40B4-BE49-F238E27FC236}">
                  <a16:creationId xmlns:a16="http://schemas.microsoft.com/office/drawing/2014/main" id="{F0AFE2D5-788B-42F2-A975-F252487D9EB8}"/>
                </a:ext>
              </a:extLst>
            </p:cNvPr>
            <p:cNvSpPr/>
            <p:nvPr/>
          </p:nvSpPr>
          <p:spPr>
            <a:xfrm rot="18927774">
              <a:off x="10263662" y="5612338"/>
              <a:ext cx="732585" cy="700848"/>
            </a:xfrm>
            <a:prstGeom prst="pie">
              <a:avLst>
                <a:gd name="adj1" fmla="val 0"/>
                <a:gd name="adj2" fmla="val 2673041"/>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4">
              <a:extLst>
                <a:ext uri="{FF2B5EF4-FFF2-40B4-BE49-F238E27FC236}">
                  <a16:creationId xmlns:a16="http://schemas.microsoft.com/office/drawing/2014/main" id="{6918F4DA-B22A-4B5E-BC06-1C36D83519CC}"/>
                </a:ext>
              </a:extLst>
            </p:cNvPr>
            <p:cNvSpPr/>
            <p:nvPr/>
          </p:nvSpPr>
          <p:spPr>
            <a:xfrm rot="18352136" flipV="1">
              <a:off x="10633921" y="5884627"/>
              <a:ext cx="273671" cy="231266"/>
            </a:xfrm>
            <a:prstGeom prst="arc">
              <a:avLst>
                <a:gd name="adj1" fmla="val 14829222"/>
                <a:gd name="adj2" fmla="val 19194624"/>
              </a:avLst>
            </a:prstGeom>
            <a:ln w="25400">
              <a:solidFill>
                <a:srgbClr val="0432FF"/>
              </a:solidFill>
              <a:headEnd type="stealth"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3" name="Group 52">
            <a:extLst>
              <a:ext uri="{FF2B5EF4-FFF2-40B4-BE49-F238E27FC236}">
                <a16:creationId xmlns:a16="http://schemas.microsoft.com/office/drawing/2014/main" id="{44C5E5C2-8BE0-44CF-B8C3-8A048A64F911}"/>
              </a:ext>
            </a:extLst>
          </p:cNvPr>
          <p:cNvGrpSpPr/>
          <p:nvPr/>
        </p:nvGrpSpPr>
        <p:grpSpPr>
          <a:xfrm>
            <a:off x="673178" y="1260389"/>
            <a:ext cx="10617465" cy="5622324"/>
            <a:chOff x="683581" y="1260389"/>
            <a:chExt cx="10617465" cy="5622324"/>
          </a:xfrm>
        </p:grpSpPr>
        <p:sp>
          <p:nvSpPr>
            <p:cNvPr id="55" name="Rectangle 54">
              <a:extLst>
                <a:ext uri="{FF2B5EF4-FFF2-40B4-BE49-F238E27FC236}">
                  <a16:creationId xmlns:a16="http://schemas.microsoft.com/office/drawing/2014/main" id="{B896DE07-5940-45B5-AF13-AC3BFAA2E583}"/>
                </a:ext>
              </a:extLst>
            </p:cNvPr>
            <p:cNvSpPr/>
            <p:nvPr/>
          </p:nvSpPr>
          <p:spPr>
            <a:xfrm>
              <a:off x="3089189" y="1260389"/>
              <a:ext cx="8211857" cy="6178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0A88182-4425-4A1A-8371-E5E6768ED5DF}"/>
                </a:ext>
              </a:extLst>
            </p:cNvPr>
            <p:cNvSpPr/>
            <p:nvPr/>
          </p:nvSpPr>
          <p:spPr>
            <a:xfrm>
              <a:off x="3089189" y="2388545"/>
              <a:ext cx="8211857" cy="6178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43977E9-EF30-4D0A-A4D9-CA2E582E5BCC}"/>
                </a:ext>
              </a:extLst>
            </p:cNvPr>
            <p:cNvSpPr/>
            <p:nvPr/>
          </p:nvSpPr>
          <p:spPr>
            <a:xfrm>
              <a:off x="683581" y="3169109"/>
              <a:ext cx="7644873" cy="3713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956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8"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227" y="97372"/>
            <a:ext cx="5032532" cy="707886"/>
          </a:xfrm>
          <a:prstGeom prst="rect">
            <a:avLst/>
          </a:prstGeom>
          <a:noFill/>
        </p:spPr>
        <p:txBody>
          <a:bodyPr wrap="none" rtlCol="0">
            <a:spAutoFit/>
          </a:bodyPr>
          <a:lstStyle/>
          <a:p>
            <a:pPr algn="ctr"/>
            <a:r>
              <a:rPr lang="en-US" sz="4000" dirty="0">
                <a:solidFill>
                  <a:schemeClr val="accent1">
                    <a:lumMod val="75000"/>
                  </a:schemeClr>
                </a:solidFill>
              </a:rPr>
              <a:t>Motivation &amp; Objective</a:t>
            </a:r>
          </a:p>
        </p:txBody>
      </p:sp>
      <p:sp>
        <p:nvSpPr>
          <p:cNvPr id="6" name="Slide Number Placeholder 5">
            <a:extLst>
              <a:ext uri="{FF2B5EF4-FFF2-40B4-BE49-F238E27FC236}">
                <a16:creationId xmlns:a16="http://schemas.microsoft.com/office/drawing/2014/main" id="{DB2E69A0-5EB1-4CE5-8C93-A27FCF364FE7}"/>
              </a:ext>
            </a:extLst>
          </p:cNvPr>
          <p:cNvSpPr>
            <a:spLocks noGrp="1"/>
          </p:cNvSpPr>
          <p:nvPr>
            <p:ph type="sldNum" sz="quarter" idx="12"/>
          </p:nvPr>
        </p:nvSpPr>
        <p:spPr>
          <a:xfrm>
            <a:off x="9231260" y="6438912"/>
            <a:ext cx="2743200" cy="365125"/>
          </a:xfrm>
        </p:spPr>
        <p:txBody>
          <a:bodyPr/>
          <a:lstStyle/>
          <a:p>
            <a:fld id="{15530B12-77AA-4F8A-BB96-7B022F2BE984}" type="slidenum">
              <a:rPr lang="en-US" smtClean="0"/>
              <a:t>6</a:t>
            </a:fld>
            <a:endParaRPr lang="en-US"/>
          </a:p>
        </p:txBody>
      </p:sp>
      <p:sp>
        <p:nvSpPr>
          <p:cNvPr id="13" name="TextBox 12">
            <a:extLst>
              <a:ext uri="{FF2B5EF4-FFF2-40B4-BE49-F238E27FC236}">
                <a16:creationId xmlns:a16="http://schemas.microsoft.com/office/drawing/2014/main" id="{75C30A0F-A7F1-EB4E-82DE-158CE81CE7FB}"/>
              </a:ext>
            </a:extLst>
          </p:cNvPr>
          <p:cNvSpPr txBox="1"/>
          <p:nvPr/>
        </p:nvSpPr>
        <p:spPr>
          <a:xfrm>
            <a:off x="583623" y="1511852"/>
            <a:ext cx="5932900" cy="1107996"/>
          </a:xfrm>
          <a:prstGeom prst="rect">
            <a:avLst/>
          </a:prstGeom>
          <a:noFill/>
        </p:spPr>
        <p:txBody>
          <a:bodyPr wrap="square" rtlCol="0">
            <a:spAutoFit/>
          </a:bodyPr>
          <a:lstStyle/>
          <a:p>
            <a:r>
              <a:rPr lang="en-US" sz="2200" dirty="0"/>
              <a:t>Inspiration </a:t>
            </a:r>
          </a:p>
          <a:p>
            <a:r>
              <a:rPr lang="en-US" sz="2200" dirty="0"/>
              <a:t>from </a:t>
            </a:r>
          </a:p>
          <a:p>
            <a:r>
              <a:rPr lang="en-US" sz="2200" dirty="0"/>
              <a:t>nature</a:t>
            </a:r>
          </a:p>
        </p:txBody>
      </p:sp>
      <p:pic>
        <p:nvPicPr>
          <p:cNvPr id="15" name="Picture 14">
            <a:extLst>
              <a:ext uri="{FF2B5EF4-FFF2-40B4-BE49-F238E27FC236}">
                <a16:creationId xmlns:a16="http://schemas.microsoft.com/office/drawing/2014/main" id="{DCE25CB7-3CBB-BC42-A25D-08FAF7D205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392945" y="173290"/>
            <a:ext cx="1418559" cy="3926435"/>
          </a:xfrm>
          <a:prstGeom prst="rect">
            <a:avLst/>
          </a:prstGeom>
        </p:spPr>
      </p:pic>
      <p:grpSp>
        <p:nvGrpSpPr>
          <p:cNvPr id="64" name="Group 63">
            <a:extLst>
              <a:ext uri="{FF2B5EF4-FFF2-40B4-BE49-F238E27FC236}">
                <a16:creationId xmlns:a16="http://schemas.microsoft.com/office/drawing/2014/main" id="{57412A8B-FE42-8C43-98B8-68728A9FB8DB}"/>
              </a:ext>
            </a:extLst>
          </p:cNvPr>
          <p:cNvGrpSpPr/>
          <p:nvPr/>
        </p:nvGrpSpPr>
        <p:grpSpPr>
          <a:xfrm>
            <a:off x="10584692" y="4571908"/>
            <a:ext cx="1236266" cy="1239792"/>
            <a:chOff x="9000878" y="3745064"/>
            <a:chExt cx="1236266" cy="1239792"/>
          </a:xfrm>
        </p:grpSpPr>
        <p:grpSp>
          <p:nvGrpSpPr>
            <p:cNvPr id="65" name="Group 64">
              <a:extLst>
                <a:ext uri="{FF2B5EF4-FFF2-40B4-BE49-F238E27FC236}">
                  <a16:creationId xmlns:a16="http://schemas.microsoft.com/office/drawing/2014/main" id="{2F279F00-4065-5E4D-9396-51B22EEE3367}"/>
                </a:ext>
              </a:extLst>
            </p:cNvPr>
            <p:cNvGrpSpPr/>
            <p:nvPr/>
          </p:nvGrpSpPr>
          <p:grpSpPr>
            <a:xfrm>
              <a:off x="9000878" y="3745064"/>
              <a:ext cx="1236266" cy="1239792"/>
              <a:chOff x="7137943" y="5080926"/>
              <a:chExt cx="753565" cy="776176"/>
            </a:xfrm>
          </p:grpSpPr>
          <p:sp>
            <p:nvSpPr>
              <p:cNvPr id="67" name="Rectangle 66">
                <a:extLst>
                  <a:ext uri="{FF2B5EF4-FFF2-40B4-BE49-F238E27FC236}">
                    <a16:creationId xmlns:a16="http://schemas.microsoft.com/office/drawing/2014/main" id="{A83E0D05-89D4-BE44-A526-6346C265CA8E}"/>
                  </a:ext>
                </a:extLst>
              </p:cNvPr>
              <p:cNvSpPr/>
              <p:nvPr/>
            </p:nvSpPr>
            <p:spPr>
              <a:xfrm rot="2700000">
                <a:off x="7228999" y="5450726"/>
                <a:ext cx="776176" cy="3657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EB70DE7-26E0-4446-BB12-E0ECF85E27CC}"/>
                  </a:ext>
                </a:extLst>
              </p:cNvPr>
              <p:cNvCxnSpPr>
                <a:cxnSpLocks/>
                <a:stCxn id="67" idx="3"/>
              </p:cNvCxnSpPr>
              <p:nvPr/>
            </p:nvCxnSpPr>
            <p:spPr>
              <a:xfrm flipH="1">
                <a:off x="7137943" y="5743434"/>
                <a:ext cx="75356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C756005-E83D-114D-BE00-4AA574AECDAA}"/>
                  </a:ext>
                </a:extLst>
              </p:cNvPr>
              <p:cNvSpPr/>
              <p:nvPr/>
            </p:nvSpPr>
            <p:spPr>
              <a:xfrm>
                <a:off x="7399178" y="5413447"/>
                <a:ext cx="293630" cy="369332"/>
              </a:xfrm>
              <a:prstGeom prst="rect">
                <a:avLst/>
              </a:prstGeom>
            </p:spPr>
            <p:txBody>
              <a:bodyPr wrap="square">
                <a:spAutoFit/>
              </a:bodyPr>
              <a:lstStyle/>
              <a:p>
                <a:r>
                  <a:rPr lang="en-US" dirty="0"/>
                  <a:t>α</a:t>
                </a:r>
                <a:endParaRPr lang="en-US" i="1" baseline="-25000" dirty="0"/>
              </a:p>
            </p:txBody>
          </p:sp>
        </p:grpSp>
        <p:sp>
          <p:nvSpPr>
            <p:cNvPr id="66" name="TextBox 65">
              <a:extLst>
                <a:ext uri="{FF2B5EF4-FFF2-40B4-BE49-F238E27FC236}">
                  <a16:creationId xmlns:a16="http://schemas.microsoft.com/office/drawing/2014/main" id="{31E8E6B6-9AC9-E247-8185-67287624C42B}"/>
                </a:ext>
              </a:extLst>
            </p:cNvPr>
            <p:cNvSpPr txBox="1"/>
            <p:nvPr/>
          </p:nvSpPr>
          <p:spPr>
            <a:xfrm rot="2728810">
              <a:off x="9642357" y="4067042"/>
              <a:ext cx="724942" cy="369332"/>
            </a:xfrm>
            <a:prstGeom prst="rect">
              <a:avLst/>
            </a:prstGeom>
            <a:noFill/>
          </p:spPr>
          <p:txBody>
            <a:bodyPr wrap="none" rtlCol="0">
              <a:spAutoFit/>
            </a:bodyPr>
            <a:lstStyle/>
            <a:p>
              <a:r>
                <a:rPr lang="en-US" dirty="0"/>
                <a:t>chord</a:t>
              </a:r>
            </a:p>
          </p:txBody>
        </p:sp>
      </p:grpSp>
      <p:sp>
        <p:nvSpPr>
          <p:cNvPr id="70" name="TextBox 69">
            <a:extLst>
              <a:ext uri="{FF2B5EF4-FFF2-40B4-BE49-F238E27FC236}">
                <a16:creationId xmlns:a16="http://schemas.microsoft.com/office/drawing/2014/main" id="{5530FC8C-5E6D-F942-84E8-ECDDF31E2B50}"/>
              </a:ext>
            </a:extLst>
          </p:cNvPr>
          <p:cNvSpPr txBox="1"/>
          <p:nvPr/>
        </p:nvSpPr>
        <p:spPr>
          <a:xfrm flipH="1">
            <a:off x="5953837" y="2320416"/>
            <a:ext cx="1463347" cy="307777"/>
          </a:xfrm>
          <a:prstGeom prst="rect">
            <a:avLst/>
          </a:prstGeom>
          <a:noFill/>
        </p:spPr>
        <p:txBody>
          <a:bodyPr wrap="square" rtlCol="0">
            <a:spAutoFit/>
          </a:bodyPr>
          <a:lstStyle/>
          <a:p>
            <a:r>
              <a:rPr lang="en-US" sz="1400" dirty="0"/>
              <a:t>Ward-Smith 1984</a:t>
            </a:r>
          </a:p>
        </p:txBody>
      </p:sp>
      <p:grpSp>
        <p:nvGrpSpPr>
          <p:cNvPr id="5" name="Group 4">
            <a:extLst>
              <a:ext uri="{FF2B5EF4-FFF2-40B4-BE49-F238E27FC236}">
                <a16:creationId xmlns:a16="http://schemas.microsoft.com/office/drawing/2014/main" id="{59C50E45-AF63-A042-B1BC-A357302134F0}"/>
              </a:ext>
            </a:extLst>
          </p:cNvPr>
          <p:cNvGrpSpPr/>
          <p:nvPr/>
        </p:nvGrpSpPr>
        <p:grpSpPr>
          <a:xfrm>
            <a:off x="8374249" y="2424310"/>
            <a:ext cx="3187427" cy="3417966"/>
            <a:chOff x="8553114" y="1312890"/>
            <a:chExt cx="3187427" cy="3417966"/>
          </a:xfrm>
        </p:grpSpPr>
        <p:sp>
          <p:nvSpPr>
            <p:cNvPr id="72" name="Rectangle 71">
              <a:extLst>
                <a:ext uri="{FF2B5EF4-FFF2-40B4-BE49-F238E27FC236}">
                  <a16:creationId xmlns:a16="http://schemas.microsoft.com/office/drawing/2014/main" id="{9C88C39A-CAA3-5641-851B-4941DB7EBCFF}"/>
                </a:ext>
              </a:extLst>
            </p:cNvPr>
            <p:cNvSpPr/>
            <p:nvPr/>
          </p:nvSpPr>
          <p:spPr>
            <a:xfrm>
              <a:off x="9487147" y="1659323"/>
              <a:ext cx="931872" cy="18662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ie 72">
              <a:extLst>
                <a:ext uri="{FF2B5EF4-FFF2-40B4-BE49-F238E27FC236}">
                  <a16:creationId xmlns:a16="http://schemas.microsoft.com/office/drawing/2014/main" id="{92880C80-A2AF-7349-8765-243B0A1013D9}"/>
                </a:ext>
              </a:extLst>
            </p:cNvPr>
            <p:cNvSpPr/>
            <p:nvPr/>
          </p:nvSpPr>
          <p:spPr>
            <a:xfrm rot="20965665">
              <a:off x="8640570" y="2672769"/>
              <a:ext cx="1756514" cy="1756513"/>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a:extLst>
                <a:ext uri="{FF2B5EF4-FFF2-40B4-BE49-F238E27FC236}">
                  <a16:creationId xmlns:a16="http://schemas.microsoft.com/office/drawing/2014/main" id="{C1CB5019-495B-B442-88A3-F7844868AE68}"/>
                </a:ext>
              </a:extLst>
            </p:cNvPr>
            <p:cNvSpPr/>
            <p:nvPr/>
          </p:nvSpPr>
          <p:spPr>
            <a:xfrm>
              <a:off x="9471839" y="3475108"/>
              <a:ext cx="98804" cy="9880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c 74">
              <a:extLst>
                <a:ext uri="{FF2B5EF4-FFF2-40B4-BE49-F238E27FC236}">
                  <a16:creationId xmlns:a16="http://schemas.microsoft.com/office/drawing/2014/main" id="{AB62A268-D73F-4E4E-A2C1-FE875BF284ED}"/>
                </a:ext>
              </a:extLst>
            </p:cNvPr>
            <p:cNvSpPr/>
            <p:nvPr/>
          </p:nvSpPr>
          <p:spPr>
            <a:xfrm rot="6990070">
              <a:off x="9545348" y="3357518"/>
              <a:ext cx="685893" cy="554505"/>
            </a:xfrm>
            <a:prstGeom prst="arc">
              <a:avLst>
                <a:gd name="adj1" fmla="val 13403351"/>
                <a:gd name="adj2" fmla="val 18160597"/>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E40440B5-1E6F-F34F-AFC6-84B4E1B2A8B5}"/>
                </a:ext>
              </a:extLst>
            </p:cNvPr>
            <p:cNvCxnSpPr>
              <a:cxnSpLocks/>
            </p:cNvCxnSpPr>
            <p:nvPr/>
          </p:nvCxnSpPr>
          <p:spPr>
            <a:xfrm flipH="1">
              <a:off x="8875122" y="2451206"/>
              <a:ext cx="1039441"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69AF673-603B-6946-89BE-19A507B2981F}"/>
                </a:ext>
              </a:extLst>
            </p:cNvPr>
            <p:cNvSpPr/>
            <p:nvPr/>
          </p:nvSpPr>
          <p:spPr>
            <a:xfrm>
              <a:off x="8865416" y="3807526"/>
              <a:ext cx="1286116" cy="923330"/>
            </a:xfrm>
            <a:prstGeom prst="rect">
              <a:avLst/>
            </a:prstGeom>
          </p:spPr>
          <p:txBody>
            <a:bodyPr wrap="square">
              <a:spAutoFit/>
            </a:bodyPr>
            <a:lstStyle/>
            <a:p>
              <a:r>
                <a:rPr lang="en-US" dirty="0"/>
                <a:t>Rotating tip panel with aft sweep</a:t>
              </a:r>
              <a:endParaRPr lang="en-US" i="1" dirty="0"/>
            </a:p>
          </p:txBody>
        </p:sp>
        <p:sp>
          <p:nvSpPr>
            <p:cNvPr id="92" name="Rectangle 91">
              <a:extLst>
                <a:ext uri="{FF2B5EF4-FFF2-40B4-BE49-F238E27FC236}">
                  <a16:creationId xmlns:a16="http://schemas.microsoft.com/office/drawing/2014/main" id="{45FC1D8B-0C7E-9F46-8F9D-2AD4D32832A8}"/>
                </a:ext>
              </a:extLst>
            </p:cNvPr>
            <p:cNvSpPr/>
            <p:nvPr/>
          </p:nvSpPr>
          <p:spPr>
            <a:xfrm>
              <a:off x="10381597" y="2300083"/>
              <a:ext cx="1358944" cy="646331"/>
            </a:xfrm>
            <a:prstGeom prst="rect">
              <a:avLst/>
            </a:prstGeom>
          </p:spPr>
          <p:txBody>
            <a:bodyPr wrap="square">
              <a:spAutoFit/>
            </a:bodyPr>
            <a:lstStyle/>
            <a:p>
              <a:r>
                <a:rPr lang="en-US" dirty="0"/>
                <a:t>Rectangular main wing</a:t>
              </a:r>
              <a:endParaRPr lang="en-US" i="1" dirty="0"/>
            </a:p>
          </p:txBody>
        </p:sp>
        <p:sp>
          <p:nvSpPr>
            <p:cNvPr id="93" name="TextBox 92">
              <a:extLst>
                <a:ext uri="{FF2B5EF4-FFF2-40B4-BE49-F238E27FC236}">
                  <a16:creationId xmlns:a16="http://schemas.microsoft.com/office/drawing/2014/main" id="{A074D94A-FEFA-3544-9F8F-9E5B6A9231A4}"/>
                </a:ext>
              </a:extLst>
            </p:cNvPr>
            <p:cNvSpPr txBox="1"/>
            <p:nvPr/>
          </p:nvSpPr>
          <p:spPr>
            <a:xfrm>
              <a:off x="9583337" y="1312890"/>
              <a:ext cx="724942" cy="369332"/>
            </a:xfrm>
            <a:prstGeom prst="rect">
              <a:avLst/>
            </a:prstGeom>
            <a:noFill/>
          </p:spPr>
          <p:txBody>
            <a:bodyPr wrap="none" rtlCol="0">
              <a:spAutoFit/>
            </a:bodyPr>
            <a:lstStyle/>
            <a:p>
              <a:r>
                <a:rPr lang="en-US" dirty="0"/>
                <a:t>chord</a:t>
              </a:r>
            </a:p>
          </p:txBody>
        </p:sp>
        <p:sp>
          <p:nvSpPr>
            <p:cNvPr id="94" name="TextBox 93">
              <a:extLst>
                <a:ext uri="{FF2B5EF4-FFF2-40B4-BE49-F238E27FC236}">
                  <a16:creationId xmlns:a16="http://schemas.microsoft.com/office/drawing/2014/main" id="{1D82E8E0-9C59-5E4F-99D9-96B1ECBCC0CC}"/>
                </a:ext>
              </a:extLst>
            </p:cNvPr>
            <p:cNvSpPr txBox="1"/>
            <p:nvPr/>
          </p:nvSpPr>
          <p:spPr>
            <a:xfrm rot="16200000">
              <a:off x="9009459" y="2581912"/>
              <a:ext cx="628698" cy="369332"/>
            </a:xfrm>
            <a:prstGeom prst="rect">
              <a:avLst/>
            </a:prstGeom>
            <a:noFill/>
          </p:spPr>
          <p:txBody>
            <a:bodyPr wrap="none" rtlCol="0">
              <a:spAutoFit/>
            </a:bodyPr>
            <a:lstStyle/>
            <a:p>
              <a:r>
                <a:rPr lang="en-US" dirty="0"/>
                <a:t>span</a:t>
              </a:r>
            </a:p>
          </p:txBody>
        </p:sp>
        <p:sp>
          <p:nvSpPr>
            <p:cNvPr id="96" name="Rectangle 95">
              <a:extLst>
                <a:ext uri="{FF2B5EF4-FFF2-40B4-BE49-F238E27FC236}">
                  <a16:creationId xmlns:a16="http://schemas.microsoft.com/office/drawing/2014/main" id="{CEF723DE-A61D-2944-A7FA-879F1C1B6A7D}"/>
                </a:ext>
              </a:extLst>
            </p:cNvPr>
            <p:cNvSpPr/>
            <p:nvPr/>
          </p:nvSpPr>
          <p:spPr>
            <a:xfrm>
              <a:off x="8553114" y="1978574"/>
              <a:ext cx="644015" cy="369332"/>
            </a:xfrm>
            <a:prstGeom prst="rect">
              <a:avLst/>
            </a:prstGeom>
          </p:spPr>
          <p:txBody>
            <a:bodyPr wrap="square">
              <a:spAutoFit/>
            </a:bodyPr>
            <a:lstStyle/>
            <a:p>
              <a:r>
                <a:rPr lang="en-US" dirty="0" err="1"/>
                <a:t>U</a:t>
              </a:r>
              <a:r>
                <a:rPr lang="en-US" baseline="-25000" dirty="0" err="1"/>
                <a:t>main</a:t>
              </a:r>
              <a:endParaRPr lang="en-US" i="1" baseline="-25000" dirty="0"/>
            </a:p>
          </p:txBody>
        </p:sp>
      </p:grpSp>
      <p:sp>
        <p:nvSpPr>
          <p:cNvPr id="29" name="TextBox 28">
            <a:extLst>
              <a:ext uri="{FF2B5EF4-FFF2-40B4-BE49-F238E27FC236}">
                <a16:creationId xmlns:a16="http://schemas.microsoft.com/office/drawing/2014/main" id="{C77F0D69-97EA-C44D-A789-725E48DF6A57}"/>
              </a:ext>
            </a:extLst>
          </p:cNvPr>
          <p:cNvSpPr txBox="1"/>
          <p:nvPr/>
        </p:nvSpPr>
        <p:spPr>
          <a:xfrm>
            <a:off x="659103" y="5299707"/>
            <a:ext cx="2264338" cy="338554"/>
          </a:xfrm>
          <a:prstGeom prst="rect">
            <a:avLst/>
          </a:prstGeom>
          <a:noFill/>
        </p:spPr>
        <p:txBody>
          <a:bodyPr wrap="none" rtlCol="0">
            <a:spAutoFit/>
          </a:bodyPr>
          <a:lstStyle/>
          <a:p>
            <a:r>
              <a:rPr lang="en-US" sz="1600" dirty="0" err="1"/>
              <a:t>Taira</a:t>
            </a:r>
            <a:r>
              <a:rPr lang="en-US" sz="1600" dirty="0"/>
              <a:t> &amp; </a:t>
            </a:r>
            <a:r>
              <a:rPr lang="en-US" sz="1600" dirty="0" err="1"/>
              <a:t>Colonius</a:t>
            </a:r>
            <a:r>
              <a:rPr lang="en-US" sz="1600" dirty="0"/>
              <a:t>, JFM ’09</a:t>
            </a:r>
          </a:p>
        </p:txBody>
      </p:sp>
      <p:sp>
        <p:nvSpPr>
          <p:cNvPr id="30" name="TextBox 29">
            <a:extLst>
              <a:ext uri="{FF2B5EF4-FFF2-40B4-BE49-F238E27FC236}">
                <a16:creationId xmlns:a16="http://schemas.microsoft.com/office/drawing/2014/main" id="{9EEFFD9B-3662-444E-A4BF-1B2E0828956F}"/>
              </a:ext>
            </a:extLst>
          </p:cNvPr>
          <p:cNvSpPr txBox="1"/>
          <p:nvPr/>
        </p:nvSpPr>
        <p:spPr>
          <a:xfrm>
            <a:off x="3258993" y="5232484"/>
            <a:ext cx="1736886" cy="338554"/>
          </a:xfrm>
          <a:prstGeom prst="rect">
            <a:avLst/>
          </a:prstGeom>
          <a:noFill/>
        </p:spPr>
        <p:txBody>
          <a:bodyPr wrap="none" rtlCol="0">
            <a:spAutoFit/>
          </a:bodyPr>
          <a:lstStyle/>
          <a:p>
            <a:r>
              <a:rPr lang="en-US" sz="1600" dirty="0" err="1"/>
              <a:t>Carr</a:t>
            </a:r>
            <a:r>
              <a:rPr lang="en-US" sz="1600" dirty="0"/>
              <a:t> </a:t>
            </a:r>
            <a:r>
              <a:rPr lang="en-US" sz="1600" i="1" dirty="0"/>
              <a:t>et al.</a:t>
            </a:r>
            <a:r>
              <a:rPr lang="en-US" sz="1600" dirty="0"/>
              <a:t>, JFM ’15</a:t>
            </a:r>
          </a:p>
        </p:txBody>
      </p:sp>
      <p:pic>
        <p:nvPicPr>
          <p:cNvPr id="31" name="Picture 30">
            <a:extLst>
              <a:ext uri="{FF2B5EF4-FFF2-40B4-BE49-F238E27FC236}">
                <a16:creationId xmlns:a16="http://schemas.microsoft.com/office/drawing/2014/main" id="{C45F7C5D-4ABE-FA4E-A81A-A969AC0B2E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97814" y="3879088"/>
            <a:ext cx="2008820" cy="1376464"/>
          </a:xfrm>
          <a:prstGeom prst="rect">
            <a:avLst/>
          </a:prstGeom>
        </p:spPr>
      </p:pic>
      <p:pic>
        <p:nvPicPr>
          <p:cNvPr id="37" name="Picture 36">
            <a:extLst>
              <a:ext uri="{FF2B5EF4-FFF2-40B4-BE49-F238E27FC236}">
                <a16:creationId xmlns:a16="http://schemas.microsoft.com/office/drawing/2014/main" id="{C1228EC6-F15D-3D49-A0E5-9B56667ECE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820000">
            <a:off x="5903731" y="4218403"/>
            <a:ext cx="2441080" cy="1546660"/>
          </a:xfrm>
          <a:prstGeom prst="rect">
            <a:avLst/>
          </a:prstGeom>
        </p:spPr>
      </p:pic>
      <p:sp>
        <p:nvSpPr>
          <p:cNvPr id="36" name="TextBox 35">
            <a:extLst>
              <a:ext uri="{FF2B5EF4-FFF2-40B4-BE49-F238E27FC236}">
                <a16:creationId xmlns:a16="http://schemas.microsoft.com/office/drawing/2014/main" id="{F2054DC8-A152-EA44-B5DA-65505683BE68}"/>
              </a:ext>
            </a:extLst>
          </p:cNvPr>
          <p:cNvSpPr txBox="1"/>
          <p:nvPr/>
        </p:nvSpPr>
        <p:spPr>
          <a:xfrm>
            <a:off x="5442186" y="4868367"/>
            <a:ext cx="1623137" cy="584775"/>
          </a:xfrm>
          <a:prstGeom prst="rect">
            <a:avLst/>
          </a:prstGeom>
          <a:noFill/>
        </p:spPr>
        <p:txBody>
          <a:bodyPr wrap="none" rtlCol="0">
            <a:spAutoFit/>
          </a:bodyPr>
          <a:lstStyle/>
          <a:p>
            <a:r>
              <a:rPr lang="en-US" sz="1600" dirty="0"/>
              <a:t>Taira &amp; </a:t>
            </a:r>
            <a:r>
              <a:rPr lang="en-US" sz="1600" dirty="0" err="1"/>
              <a:t>Colonius</a:t>
            </a:r>
            <a:r>
              <a:rPr lang="en-US" sz="1600" dirty="0"/>
              <a:t>, </a:t>
            </a:r>
          </a:p>
          <a:p>
            <a:r>
              <a:rPr lang="en-US" sz="1600" dirty="0"/>
              <a:t>JFM ’09</a:t>
            </a:r>
          </a:p>
        </p:txBody>
      </p:sp>
      <p:grpSp>
        <p:nvGrpSpPr>
          <p:cNvPr id="4" name="Group 3">
            <a:extLst>
              <a:ext uri="{FF2B5EF4-FFF2-40B4-BE49-F238E27FC236}">
                <a16:creationId xmlns:a16="http://schemas.microsoft.com/office/drawing/2014/main" id="{934C1F31-046F-3145-AB92-1193DDAF4258}"/>
              </a:ext>
            </a:extLst>
          </p:cNvPr>
          <p:cNvGrpSpPr/>
          <p:nvPr/>
        </p:nvGrpSpPr>
        <p:grpSpPr>
          <a:xfrm>
            <a:off x="654676" y="3866119"/>
            <a:ext cx="2066750" cy="1519453"/>
            <a:chOff x="613389" y="1056503"/>
            <a:chExt cx="2066750" cy="1519453"/>
          </a:xfrm>
        </p:grpSpPr>
        <p:pic>
          <p:nvPicPr>
            <p:cNvPr id="38" name="Picture 37">
              <a:extLst>
                <a:ext uri="{FF2B5EF4-FFF2-40B4-BE49-F238E27FC236}">
                  <a16:creationId xmlns:a16="http://schemas.microsoft.com/office/drawing/2014/main" id="{E294136C-FCB7-CF42-838F-A3A34A5288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389" y="1153607"/>
              <a:ext cx="2066750" cy="1336365"/>
            </a:xfrm>
            <a:prstGeom prst="rect">
              <a:avLst/>
            </a:prstGeom>
          </p:spPr>
        </p:pic>
        <p:sp>
          <p:nvSpPr>
            <p:cNvPr id="39" name="TextBox 38">
              <a:extLst>
                <a:ext uri="{FF2B5EF4-FFF2-40B4-BE49-F238E27FC236}">
                  <a16:creationId xmlns:a16="http://schemas.microsoft.com/office/drawing/2014/main" id="{F1B931DA-6622-754D-A799-1C05A189F68E}"/>
                </a:ext>
              </a:extLst>
            </p:cNvPr>
            <p:cNvSpPr txBox="1"/>
            <p:nvPr/>
          </p:nvSpPr>
          <p:spPr>
            <a:xfrm>
              <a:off x="899660" y="1637123"/>
              <a:ext cx="578668" cy="369332"/>
            </a:xfrm>
            <a:prstGeom prst="rect">
              <a:avLst/>
            </a:prstGeom>
            <a:noFill/>
          </p:spPr>
          <p:txBody>
            <a:bodyPr wrap="square" rtlCol="0">
              <a:spAutoFit/>
            </a:bodyPr>
            <a:lstStyle/>
            <a:p>
              <a:r>
                <a:rPr lang="en-US" b="1" dirty="0"/>
                <a:t>LEV</a:t>
              </a:r>
            </a:p>
          </p:txBody>
        </p:sp>
        <p:sp>
          <p:nvSpPr>
            <p:cNvPr id="40" name="TextBox 39">
              <a:extLst>
                <a:ext uri="{FF2B5EF4-FFF2-40B4-BE49-F238E27FC236}">
                  <a16:creationId xmlns:a16="http://schemas.microsoft.com/office/drawing/2014/main" id="{805AAA18-12CD-7941-915C-811CEBD6EA3D}"/>
                </a:ext>
              </a:extLst>
            </p:cNvPr>
            <p:cNvSpPr txBox="1"/>
            <p:nvPr/>
          </p:nvSpPr>
          <p:spPr>
            <a:xfrm>
              <a:off x="899660" y="1056503"/>
              <a:ext cx="464336" cy="369332"/>
            </a:xfrm>
            <a:prstGeom prst="rect">
              <a:avLst/>
            </a:prstGeom>
            <a:noFill/>
          </p:spPr>
          <p:txBody>
            <a:bodyPr wrap="square" rtlCol="0">
              <a:spAutoFit/>
            </a:bodyPr>
            <a:lstStyle/>
            <a:p>
              <a:r>
                <a:rPr lang="en-US" b="1" dirty="0">
                  <a:solidFill>
                    <a:schemeClr val="bg1"/>
                  </a:solidFill>
                </a:rPr>
                <a:t>TV</a:t>
              </a:r>
            </a:p>
          </p:txBody>
        </p:sp>
        <p:sp>
          <p:nvSpPr>
            <p:cNvPr id="41" name="TextBox 40">
              <a:extLst>
                <a:ext uri="{FF2B5EF4-FFF2-40B4-BE49-F238E27FC236}">
                  <a16:creationId xmlns:a16="http://schemas.microsoft.com/office/drawing/2014/main" id="{48CDA1D6-685B-8440-82B7-C09440217EA3}"/>
                </a:ext>
              </a:extLst>
            </p:cNvPr>
            <p:cNvSpPr txBox="1"/>
            <p:nvPr/>
          </p:nvSpPr>
          <p:spPr>
            <a:xfrm>
              <a:off x="899660" y="2206624"/>
              <a:ext cx="464336" cy="369332"/>
            </a:xfrm>
            <a:prstGeom prst="rect">
              <a:avLst/>
            </a:prstGeom>
            <a:noFill/>
          </p:spPr>
          <p:txBody>
            <a:bodyPr wrap="square" rtlCol="0">
              <a:spAutoFit/>
            </a:bodyPr>
            <a:lstStyle/>
            <a:p>
              <a:r>
                <a:rPr lang="en-US" b="1" dirty="0">
                  <a:solidFill>
                    <a:schemeClr val="bg1"/>
                  </a:solidFill>
                </a:rPr>
                <a:t>TV</a:t>
              </a:r>
            </a:p>
          </p:txBody>
        </p:sp>
      </p:grpSp>
      <p:sp>
        <p:nvSpPr>
          <p:cNvPr id="43" name="TextBox 42">
            <a:extLst>
              <a:ext uri="{FF2B5EF4-FFF2-40B4-BE49-F238E27FC236}">
                <a16:creationId xmlns:a16="http://schemas.microsoft.com/office/drawing/2014/main" id="{B0B6CF05-5289-2F4A-BEB4-A289C14DD8B2}"/>
              </a:ext>
            </a:extLst>
          </p:cNvPr>
          <p:cNvSpPr txBox="1"/>
          <p:nvPr/>
        </p:nvSpPr>
        <p:spPr>
          <a:xfrm>
            <a:off x="2312871" y="3294765"/>
            <a:ext cx="4872844" cy="461665"/>
          </a:xfrm>
          <a:prstGeom prst="rect">
            <a:avLst/>
          </a:prstGeom>
          <a:noFill/>
        </p:spPr>
        <p:txBody>
          <a:bodyPr wrap="square" rtlCol="0">
            <a:spAutoFit/>
          </a:bodyPr>
          <a:lstStyle/>
          <a:p>
            <a:r>
              <a:rPr lang="en-US" sz="2400" b="1" dirty="0"/>
              <a:t>Translation, rotation, &amp; sweep</a:t>
            </a:r>
          </a:p>
        </p:txBody>
      </p:sp>
      <p:sp>
        <p:nvSpPr>
          <p:cNvPr id="42" name="Rectangle 41">
            <a:extLst>
              <a:ext uri="{FF2B5EF4-FFF2-40B4-BE49-F238E27FC236}">
                <a16:creationId xmlns:a16="http://schemas.microsoft.com/office/drawing/2014/main" id="{EDAC6E87-BB42-4949-A0FA-84C2D418ECC8}"/>
              </a:ext>
            </a:extLst>
          </p:cNvPr>
          <p:cNvSpPr/>
          <p:nvPr/>
        </p:nvSpPr>
        <p:spPr>
          <a:xfrm>
            <a:off x="7620826" y="1155559"/>
            <a:ext cx="4455222" cy="1015663"/>
          </a:xfrm>
          <a:prstGeom prst="rect">
            <a:avLst/>
          </a:prstGeom>
        </p:spPr>
        <p:txBody>
          <a:bodyPr wrap="square">
            <a:spAutoFit/>
          </a:bodyPr>
          <a:lstStyle/>
          <a:p>
            <a:r>
              <a:rPr lang="en-US" sz="2000" i="1" dirty="0"/>
              <a:t>Gust mitigation technique: varying wingtip geometry of a translating wing— rotating panel with aft sweep</a:t>
            </a:r>
          </a:p>
        </p:txBody>
      </p:sp>
      <p:sp>
        <p:nvSpPr>
          <p:cNvPr id="44" name="TextBox 43">
            <a:extLst>
              <a:ext uri="{FF2B5EF4-FFF2-40B4-BE49-F238E27FC236}">
                <a16:creationId xmlns:a16="http://schemas.microsoft.com/office/drawing/2014/main" id="{FC0CE8E9-BBF0-4D3C-8EE9-144AB39F62F1}"/>
              </a:ext>
            </a:extLst>
          </p:cNvPr>
          <p:cNvSpPr txBox="1"/>
          <p:nvPr/>
        </p:nvSpPr>
        <p:spPr>
          <a:xfrm>
            <a:off x="347138" y="5997061"/>
            <a:ext cx="2531655" cy="646331"/>
          </a:xfrm>
          <a:prstGeom prst="rect">
            <a:avLst/>
          </a:prstGeom>
          <a:noFill/>
        </p:spPr>
        <p:txBody>
          <a:bodyPr wrap="none" rtlCol="0">
            <a:spAutoFit/>
          </a:bodyPr>
          <a:lstStyle/>
          <a:p>
            <a:pPr marL="285750" indent="-285750">
              <a:buFont typeface="Arial" panose="020B0604020202020204" pitchFamily="34" charset="0"/>
              <a:buChar char="•"/>
            </a:pPr>
            <a:r>
              <a:rPr lang="en-US" dirty="0"/>
              <a:t>Periodic LEV shedding</a:t>
            </a:r>
          </a:p>
          <a:p>
            <a:pPr marL="285750" indent="-285750">
              <a:buFont typeface="Arial" panose="020B0604020202020204" pitchFamily="34" charset="0"/>
              <a:buChar char="•"/>
            </a:pPr>
            <a:r>
              <a:rPr lang="en-US" dirty="0"/>
              <a:t>Periodic lift changes  </a:t>
            </a:r>
          </a:p>
        </p:txBody>
      </p:sp>
      <p:sp>
        <p:nvSpPr>
          <p:cNvPr id="45" name="TextBox 44">
            <a:extLst>
              <a:ext uri="{FF2B5EF4-FFF2-40B4-BE49-F238E27FC236}">
                <a16:creationId xmlns:a16="http://schemas.microsoft.com/office/drawing/2014/main" id="{FFA4EB02-9FEF-47D7-A0F4-F2CAAB2EC69D}"/>
              </a:ext>
            </a:extLst>
          </p:cNvPr>
          <p:cNvSpPr txBox="1"/>
          <p:nvPr/>
        </p:nvSpPr>
        <p:spPr>
          <a:xfrm>
            <a:off x="3159987" y="6042370"/>
            <a:ext cx="1743811" cy="646331"/>
          </a:xfrm>
          <a:prstGeom prst="rect">
            <a:avLst/>
          </a:prstGeom>
          <a:noFill/>
        </p:spPr>
        <p:txBody>
          <a:bodyPr wrap="none" rtlCol="0">
            <a:spAutoFit/>
          </a:bodyPr>
          <a:lstStyle/>
          <a:p>
            <a:pPr marL="285750" indent="-285750">
              <a:buFont typeface="Arial" panose="020B0604020202020204" pitchFamily="34" charset="0"/>
              <a:buChar char="•"/>
            </a:pPr>
            <a:r>
              <a:rPr lang="en-US" dirty="0"/>
              <a:t>Attached LEV</a:t>
            </a:r>
          </a:p>
          <a:p>
            <a:pPr marL="285750" indent="-285750">
              <a:buFont typeface="Arial" panose="020B0604020202020204" pitchFamily="34" charset="0"/>
              <a:buChar char="•"/>
            </a:pPr>
            <a:r>
              <a:rPr lang="en-US" dirty="0"/>
              <a:t>Sustained lift </a:t>
            </a:r>
          </a:p>
        </p:txBody>
      </p:sp>
      <p:pic>
        <p:nvPicPr>
          <p:cNvPr id="46" name="Graphic 45" descr="Close">
            <a:extLst>
              <a:ext uri="{FF2B5EF4-FFF2-40B4-BE49-F238E27FC236}">
                <a16:creationId xmlns:a16="http://schemas.microsoft.com/office/drawing/2014/main" id="{4EB4AE35-5BBB-4F8A-9245-F79C154D3DF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633215" y="6321450"/>
            <a:ext cx="318513" cy="318513"/>
          </a:xfrm>
          <a:prstGeom prst="rect">
            <a:avLst/>
          </a:prstGeom>
        </p:spPr>
      </p:pic>
      <p:pic>
        <p:nvPicPr>
          <p:cNvPr id="47" name="Graphic 46" descr="Checkmark">
            <a:extLst>
              <a:ext uri="{FF2B5EF4-FFF2-40B4-BE49-F238E27FC236}">
                <a16:creationId xmlns:a16="http://schemas.microsoft.com/office/drawing/2014/main" id="{2FBC1F05-F949-48C3-B224-BA30419A6C4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791709" y="6344269"/>
            <a:ext cx="304640" cy="304640"/>
          </a:xfrm>
          <a:prstGeom prst="rect">
            <a:avLst/>
          </a:prstGeom>
        </p:spPr>
      </p:pic>
      <p:sp>
        <p:nvSpPr>
          <p:cNvPr id="48" name="TextBox 47">
            <a:extLst>
              <a:ext uri="{FF2B5EF4-FFF2-40B4-BE49-F238E27FC236}">
                <a16:creationId xmlns:a16="http://schemas.microsoft.com/office/drawing/2014/main" id="{8821D78E-C0AD-42D3-9BF5-67D5ADC28EDD}"/>
              </a:ext>
            </a:extLst>
          </p:cNvPr>
          <p:cNvSpPr txBox="1"/>
          <p:nvPr/>
        </p:nvSpPr>
        <p:spPr>
          <a:xfrm>
            <a:off x="6215739" y="6042370"/>
            <a:ext cx="1743811" cy="646331"/>
          </a:xfrm>
          <a:prstGeom prst="rect">
            <a:avLst/>
          </a:prstGeom>
          <a:noFill/>
        </p:spPr>
        <p:txBody>
          <a:bodyPr wrap="none" rtlCol="0">
            <a:spAutoFit/>
          </a:bodyPr>
          <a:lstStyle/>
          <a:p>
            <a:pPr marL="285750" indent="-285750">
              <a:buFont typeface="Arial" panose="020B0604020202020204" pitchFamily="34" charset="0"/>
              <a:buChar char="•"/>
            </a:pPr>
            <a:r>
              <a:rPr lang="en-US" dirty="0"/>
              <a:t>Attached LEV</a:t>
            </a:r>
          </a:p>
          <a:p>
            <a:pPr marL="285750" indent="-285750">
              <a:buFont typeface="Arial" panose="020B0604020202020204" pitchFamily="34" charset="0"/>
              <a:buChar char="•"/>
            </a:pPr>
            <a:r>
              <a:rPr lang="en-US" dirty="0"/>
              <a:t>Sustained lift </a:t>
            </a:r>
          </a:p>
        </p:txBody>
      </p:sp>
      <p:pic>
        <p:nvPicPr>
          <p:cNvPr id="49" name="Graphic 48" descr="Checkmark">
            <a:extLst>
              <a:ext uri="{FF2B5EF4-FFF2-40B4-BE49-F238E27FC236}">
                <a16:creationId xmlns:a16="http://schemas.microsoft.com/office/drawing/2014/main" id="{3E001F50-9629-497C-94AC-CD724C8EE4A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07230" y="6320227"/>
            <a:ext cx="304640" cy="304640"/>
          </a:xfrm>
          <a:prstGeom prst="rect">
            <a:avLst/>
          </a:prstGeom>
        </p:spPr>
      </p:pic>
    </p:spTree>
    <p:extLst>
      <p:ext uri="{BB962C8B-B14F-4D97-AF65-F5344CB8AC3E}">
        <p14:creationId xmlns:p14="http://schemas.microsoft.com/office/powerpoint/2010/main" val="558339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
                    </a14:imgEffect>
                    <a14:imgEffect>
                      <a14:saturation sat="109000"/>
                    </a14:imgEffect>
                    <a14:imgEffect>
                      <a14:brightnessContrast bright="27000" contrast="9000"/>
                    </a14:imgEffect>
                  </a14:imgLayer>
                </a14:imgProps>
              </a:ext>
              <a:ext uri="{28A0092B-C50C-407E-A947-70E740481C1C}">
                <a14:useLocalDpi xmlns:a14="http://schemas.microsoft.com/office/drawing/2010/main"/>
              </a:ext>
            </a:extLst>
          </a:blip>
          <a:srcRect/>
          <a:stretch/>
        </p:blipFill>
        <p:spPr>
          <a:xfrm>
            <a:off x="9814563" y="4354492"/>
            <a:ext cx="1724291" cy="2384434"/>
          </a:xfrm>
          <a:prstGeom prst="rect">
            <a:avLst/>
          </a:prstGeom>
        </p:spPr>
      </p:pic>
      <p:pic>
        <p:nvPicPr>
          <p:cNvPr id="42" name="Picture 41"/>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13000"/>
                    </a14:imgEffect>
                    <a14:imgEffect>
                      <a14:saturation sat="120000"/>
                    </a14:imgEffect>
                    <a14:imgEffect>
                      <a14:brightnessContrast bright="4000" contrast="33000"/>
                    </a14:imgEffect>
                  </a14:imgLayer>
                </a14:imgProps>
              </a:ext>
              <a:ext uri="{28A0092B-C50C-407E-A947-70E740481C1C}">
                <a14:useLocalDpi xmlns:a14="http://schemas.microsoft.com/office/drawing/2010/main"/>
              </a:ext>
            </a:extLst>
          </a:blip>
          <a:srcRect/>
          <a:stretch/>
        </p:blipFill>
        <p:spPr>
          <a:xfrm flipH="1" flipV="1">
            <a:off x="7093290" y="4655491"/>
            <a:ext cx="2334454" cy="1987179"/>
          </a:xfrm>
          <a:prstGeom prst="rect">
            <a:avLst/>
          </a:prstGeom>
        </p:spPr>
      </p:pic>
      <p:pic>
        <p:nvPicPr>
          <p:cNvPr id="33" name="Picture 32"/>
          <p:cNvPicPr>
            <a:picLocks noChangeAspect="1"/>
          </p:cNvPicPr>
          <p:nvPr/>
        </p:nvPicPr>
        <p:blipFill rotWithShape="1">
          <a:blip r:embed="rId7" cstate="screen">
            <a:extLst>
              <a:ext uri="{BEBA8EAE-BF5A-486C-A8C5-ECC9F3942E4B}">
                <a14:imgProps xmlns:a14="http://schemas.microsoft.com/office/drawing/2010/main">
                  <a14:imgLayer r:embed="rId8">
                    <a14:imgEffect>
                      <a14:sharpenSoften amount="9000"/>
                    </a14:imgEffect>
                    <a14:imgEffect>
                      <a14:saturation sat="115000"/>
                    </a14:imgEffect>
                    <a14:imgEffect>
                      <a14:brightnessContrast bright="15000" contrast="21000"/>
                    </a14:imgEffect>
                  </a14:imgLayer>
                </a14:imgProps>
              </a:ext>
              <a:ext uri="{28A0092B-C50C-407E-A947-70E740481C1C}">
                <a14:useLocalDpi xmlns:a14="http://schemas.microsoft.com/office/drawing/2010/main"/>
              </a:ext>
            </a:extLst>
          </a:blip>
          <a:srcRect/>
          <a:stretch/>
        </p:blipFill>
        <p:spPr>
          <a:xfrm flipH="1" flipV="1">
            <a:off x="361907" y="4826396"/>
            <a:ext cx="2496067" cy="1624995"/>
          </a:xfrm>
          <a:prstGeom prst="rect">
            <a:avLst/>
          </a:prstGeom>
        </p:spPr>
      </p:pic>
      <p:pic>
        <p:nvPicPr>
          <p:cNvPr id="30" name="Picture 29"/>
          <p:cNvPicPr>
            <a:picLocks noChangeAspect="1"/>
          </p:cNvPicPr>
          <p:nvPr/>
        </p:nvPicPr>
        <p:blipFill rotWithShape="1">
          <a:blip r:embed="rId9" cstate="screen">
            <a:extLst>
              <a:ext uri="{BEBA8EAE-BF5A-486C-A8C5-ECC9F3942E4B}">
                <a14:imgProps xmlns:a14="http://schemas.microsoft.com/office/drawing/2010/main">
                  <a14:imgLayer r:embed="rId10">
                    <a14:imgEffect>
                      <a14:sharpenSoften amount="16000"/>
                    </a14:imgEffect>
                    <a14:imgEffect>
                      <a14:saturation sat="112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3189061" y="4677650"/>
            <a:ext cx="2941850" cy="1965020"/>
          </a:xfrm>
          <a:prstGeom prst="rect">
            <a:avLst/>
          </a:prstGeom>
          <a:effectLst>
            <a:softEdge rad="12700"/>
          </a:effectLst>
        </p:spPr>
      </p:pic>
      <p:pic>
        <p:nvPicPr>
          <p:cNvPr id="15" name="Picture 14">
            <a:extLst>
              <a:ext uri="{FF2B5EF4-FFF2-40B4-BE49-F238E27FC236}">
                <a16:creationId xmlns:a16="http://schemas.microsoft.com/office/drawing/2014/main" id="{A950AAD6-E53E-4A40-9B5F-70AEA4629635}"/>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985163" y="822844"/>
            <a:ext cx="4023452" cy="3483864"/>
          </a:xfrm>
          <a:prstGeom prst="rect">
            <a:avLst/>
          </a:prstGeom>
        </p:spPr>
      </p:pic>
      <p:pic>
        <p:nvPicPr>
          <p:cNvPr id="6" name="Picture 5">
            <a:extLst>
              <a:ext uri="{FF2B5EF4-FFF2-40B4-BE49-F238E27FC236}">
                <a16:creationId xmlns:a16="http://schemas.microsoft.com/office/drawing/2014/main" id="{80A58BF1-4AEF-9443-A588-1223D8B9DD7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203108" y="761571"/>
            <a:ext cx="4559225" cy="3520986"/>
          </a:xfrm>
          <a:prstGeom prst="rect">
            <a:avLst/>
          </a:prstGeom>
        </p:spPr>
      </p:pic>
      <p:sp>
        <p:nvSpPr>
          <p:cNvPr id="14" name="TextBox 13">
            <a:extLst>
              <a:ext uri="{FF2B5EF4-FFF2-40B4-BE49-F238E27FC236}">
                <a16:creationId xmlns:a16="http://schemas.microsoft.com/office/drawing/2014/main" id="{FE5E3B46-0912-004E-916A-347A58EA1414}"/>
              </a:ext>
            </a:extLst>
          </p:cNvPr>
          <p:cNvSpPr txBox="1"/>
          <p:nvPr/>
        </p:nvSpPr>
        <p:spPr>
          <a:xfrm>
            <a:off x="2963996" y="784842"/>
            <a:ext cx="1564042" cy="384721"/>
          </a:xfrm>
          <a:prstGeom prst="rect">
            <a:avLst/>
          </a:prstGeom>
          <a:noFill/>
        </p:spPr>
        <p:txBody>
          <a:bodyPr wrap="square" rtlCol="0">
            <a:spAutoFit/>
          </a:bodyPr>
          <a:lstStyle/>
          <a:p>
            <a:r>
              <a:rPr lang="en-US" sz="1900" b="1" dirty="0"/>
              <a:t>Step-up gusts</a:t>
            </a:r>
          </a:p>
        </p:txBody>
      </p:sp>
      <p:sp>
        <p:nvSpPr>
          <p:cNvPr id="13" name="TextBox 12">
            <a:extLst>
              <a:ext uri="{FF2B5EF4-FFF2-40B4-BE49-F238E27FC236}">
                <a16:creationId xmlns:a16="http://schemas.microsoft.com/office/drawing/2014/main" id="{21A5D70A-DE03-4C46-8461-9BC6B14CE3FB}"/>
              </a:ext>
            </a:extLst>
          </p:cNvPr>
          <p:cNvSpPr txBox="1"/>
          <p:nvPr/>
        </p:nvSpPr>
        <p:spPr>
          <a:xfrm>
            <a:off x="8045677" y="786802"/>
            <a:ext cx="1863254" cy="384721"/>
          </a:xfrm>
          <a:prstGeom prst="rect">
            <a:avLst/>
          </a:prstGeom>
          <a:noFill/>
        </p:spPr>
        <p:txBody>
          <a:bodyPr wrap="square" rtlCol="0">
            <a:spAutoFit/>
          </a:bodyPr>
          <a:lstStyle/>
          <a:p>
            <a:r>
              <a:rPr lang="en-US" sz="1900" b="1" dirty="0"/>
              <a:t>Step-down gusts</a:t>
            </a:r>
          </a:p>
        </p:txBody>
      </p:sp>
      <p:sp>
        <p:nvSpPr>
          <p:cNvPr id="16" name="TextBox 15">
            <a:extLst>
              <a:ext uri="{FF2B5EF4-FFF2-40B4-BE49-F238E27FC236}">
                <a16:creationId xmlns:a16="http://schemas.microsoft.com/office/drawing/2014/main" id="{56699E17-7C07-7441-8D1D-C25A38D4B556}"/>
              </a:ext>
            </a:extLst>
          </p:cNvPr>
          <p:cNvSpPr txBox="1"/>
          <p:nvPr/>
        </p:nvSpPr>
        <p:spPr>
          <a:xfrm>
            <a:off x="2028132" y="2247907"/>
            <a:ext cx="1138881" cy="369332"/>
          </a:xfrm>
          <a:prstGeom prst="rect">
            <a:avLst/>
          </a:prstGeom>
          <a:noFill/>
        </p:spPr>
        <p:txBody>
          <a:bodyPr wrap="square" rtlCol="0">
            <a:spAutoFit/>
          </a:bodyPr>
          <a:lstStyle/>
          <a:p>
            <a:r>
              <a:rPr lang="en-US" dirty="0"/>
              <a:t>Gust start</a:t>
            </a:r>
          </a:p>
        </p:txBody>
      </p:sp>
      <p:sp>
        <p:nvSpPr>
          <p:cNvPr id="18" name="TextBox 17">
            <a:extLst>
              <a:ext uri="{FF2B5EF4-FFF2-40B4-BE49-F238E27FC236}">
                <a16:creationId xmlns:a16="http://schemas.microsoft.com/office/drawing/2014/main" id="{B3594D1B-1262-6643-81A3-0C03E673E955}"/>
              </a:ext>
            </a:extLst>
          </p:cNvPr>
          <p:cNvSpPr txBox="1"/>
          <p:nvPr/>
        </p:nvSpPr>
        <p:spPr>
          <a:xfrm>
            <a:off x="2282296" y="2628336"/>
            <a:ext cx="909312" cy="369332"/>
          </a:xfrm>
          <a:prstGeom prst="rect">
            <a:avLst/>
          </a:prstGeom>
          <a:noFill/>
        </p:spPr>
        <p:txBody>
          <a:bodyPr wrap="square" rtlCol="0">
            <a:spAutoFit/>
          </a:bodyPr>
          <a:lstStyle/>
          <a:p>
            <a:r>
              <a:rPr lang="en-US" dirty="0">
                <a:solidFill>
                  <a:srgbClr val="FF0000"/>
                </a:solidFill>
              </a:rPr>
              <a:t>1c ends</a:t>
            </a:r>
          </a:p>
        </p:txBody>
      </p:sp>
      <p:sp>
        <p:nvSpPr>
          <p:cNvPr id="19" name="TextBox 18">
            <a:extLst>
              <a:ext uri="{FF2B5EF4-FFF2-40B4-BE49-F238E27FC236}">
                <a16:creationId xmlns:a16="http://schemas.microsoft.com/office/drawing/2014/main" id="{A5A37DF0-CBDA-3449-AE02-889C266B82C7}"/>
              </a:ext>
            </a:extLst>
          </p:cNvPr>
          <p:cNvSpPr txBox="1"/>
          <p:nvPr/>
        </p:nvSpPr>
        <p:spPr>
          <a:xfrm>
            <a:off x="2777596" y="3009336"/>
            <a:ext cx="941550" cy="369332"/>
          </a:xfrm>
          <a:prstGeom prst="rect">
            <a:avLst/>
          </a:prstGeom>
          <a:noFill/>
        </p:spPr>
        <p:txBody>
          <a:bodyPr wrap="square" rtlCol="0">
            <a:spAutoFit/>
          </a:bodyPr>
          <a:lstStyle/>
          <a:p>
            <a:r>
              <a:rPr lang="en-US" dirty="0">
                <a:solidFill>
                  <a:srgbClr val="13FA10"/>
                </a:solidFill>
              </a:rPr>
              <a:t>3c ends</a:t>
            </a:r>
          </a:p>
        </p:txBody>
      </p:sp>
      <p:sp>
        <p:nvSpPr>
          <p:cNvPr id="20" name="TextBox 19">
            <a:extLst>
              <a:ext uri="{FF2B5EF4-FFF2-40B4-BE49-F238E27FC236}">
                <a16:creationId xmlns:a16="http://schemas.microsoft.com/office/drawing/2014/main" id="{943FB783-7792-7941-9FA6-C4FD69BA3B01}"/>
              </a:ext>
            </a:extLst>
          </p:cNvPr>
          <p:cNvSpPr txBox="1"/>
          <p:nvPr/>
        </p:nvSpPr>
        <p:spPr>
          <a:xfrm>
            <a:off x="3545458" y="3337582"/>
            <a:ext cx="912242" cy="369332"/>
          </a:xfrm>
          <a:prstGeom prst="rect">
            <a:avLst/>
          </a:prstGeom>
          <a:noFill/>
        </p:spPr>
        <p:txBody>
          <a:bodyPr wrap="square" rtlCol="0">
            <a:spAutoFit/>
          </a:bodyPr>
          <a:lstStyle/>
          <a:p>
            <a:r>
              <a:rPr lang="en-US" dirty="0">
                <a:solidFill>
                  <a:srgbClr val="3536FF"/>
                </a:solidFill>
              </a:rPr>
              <a:t>6c ends</a:t>
            </a:r>
          </a:p>
        </p:txBody>
      </p:sp>
      <p:sp>
        <p:nvSpPr>
          <p:cNvPr id="21" name="TextBox 20">
            <a:extLst>
              <a:ext uri="{FF2B5EF4-FFF2-40B4-BE49-F238E27FC236}">
                <a16:creationId xmlns:a16="http://schemas.microsoft.com/office/drawing/2014/main" id="{1E7147E7-0367-0F4D-8626-D0959F64395A}"/>
              </a:ext>
            </a:extLst>
          </p:cNvPr>
          <p:cNvSpPr txBox="1"/>
          <p:nvPr/>
        </p:nvSpPr>
        <p:spPr>
          <a:xfrm>
            <a:off x="1782159" y="-46006"/>
            <a:ext cx="8627683" cy="615553"/>
          </a:xfrm>
          <a:prstGeom prst="rect">
            <a:avLst/>
          </a:prstGeom>
          <a:noFill/>
        </p:spPr>
        <p:txBody>
          <a:bodyPr wrap="square" rtlCol="0">
            <a:spAutoFit/>
          </a:bodyPr>
          <a:lstStyle/>
          <a:p>
            <a:pPr algn="ctr"/>
            <a:r>
              <a:rPr lang="en-US" sz="3400" dirty="0"/>
              <a:t>Rectangular wing reference case: step-up/down</a:t>
            </a:r>
          </a:p>
        </p:txBody>
      </p:sp>
      <p:sp>
        <p:nvSpPr>
          <p:cNvPr id="2" name="TextBox 1"/>
          <p:cNvSpPr txBox="1"/>
          <p:nvPr/>
        </p:nvSpPr>
        <p:spPr>
          <a:xfrm flipH="1">
            <a:off x="2673286" y="4711757"/>
            <a:ext cx="933749" cy="461665"/>
          </a:xfrm>
          <a:prstGeom prst="rect">
            <a:avLst/>
          </a:prstGeom>
          <a:noFill/>
        </p:spPr>
        <p:txBody>
          <a:bodyPr wrap="square" rtlCol="0">
            <a:spAutoFit/>
          </a:bodyPr>
          <a:lstStyle/>
          <a:p>
            <a:r>
              <a:rPr lang="en-US" sz="2400" b="1" dirty="0"/>
              <a:t>LEV</a:t>
            </a:r>
          </a:p>
        </p:txBody>
      </p:sp>
      <p:sp>
        <p:nvSpPr>
          <p:cNvPr id="23" name="TextBox 22"/>
          <p:cNvSpPr txBox="1"/>
          <p:nvPr/>
        </p:nvSpPr>
        <p:spPr>
          <a:xfrm flipH="1">
            <a:off x="3925780" y="6441231"/>
            <a:ext cx="933749" cy="461665"/>
          </a:xfrm>
          <a:prstGeom prst="rect">
            <a:avLst/>
          </a:prstGeom>
          <a:noFill/>
        </p:spPr>
        <p:txBody>
          <a:bodyPr wrap="square" rtlCol="0">
            <a:spAutoFit/>
          </a:bodyPr>
          <a:lstStyle/>
          <a:p>
            <a:r>
              <a:rPr lang="en-US" sz="2400" b="1" dirty="0"/>
              <a:t>TV</a:t>
            </a:r>
          </a:p>
        </p:txBody>
      </p:sp>
      <p:sp>
        <p:nvSpPr>
          <p:cNvPr id="24" name="TextBox 23"/>
          <p:cNvSpPr txBox="1"/>
          <p:nvPr/>
        </p:nvSpPr>
        <p:spPr>
          <a:xfrm flipH="1">
            <a:off x="1873630" y="6366061"/>
            <a:ext cx="933749" cy="461665"/>
          </a:xfrm>
          <a:prstGeom prst="rect">
            <a:avLst/>
          </a:prstGeom>
          <a:noFill/>
        </p:spPr>
        <p:txBody>
          <a:bodyPr wrap="square" rtlCol="0">
            <a:spAutoFit/>
          </a:bodyPr>
          <a:lstStyle/>
          <a:p>
            <a:r>
              <a:rPr lang="en-US" sz="2400" b="1" dirty="0"/>
              <a:t>TEV</a:t>
            </a:r>
          </a:p>
        </p:txBody>
      </p:sp>
      <p:cxnSp>
        <p:nvCxnSpPr>
          <p:cNvPr id="4" name="Straight Arrow Connector 3"/>
          <p:cNvCxnSpPr/>
          <p:nvPr/>
        </p:nvCxnSpPr>
        <p:spPr>
          <a:xfrm flipH="1" flipV="1">
            <a:off x="1782159" y="6253969"/>
            <a:ext cx="157907" cy="1872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 idx="3"/>
          </p:cNvCxnSpPr>
          <p:nvPr/>
        </p:nvCxnSpPr>
        <p:spPr>
          <a:xfrm flipH="1">
            <a:off x="1132930" y="4942590"/>
            <a:ext cx="1540356" cy="515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267156" y="5019645"/>
            <a:ext cx="658624" cy="415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3793824" y="6394694"/>
            <a:ext cx="138311" cy="153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flipH="1">
            <a:off x="6470465" y="4264077"/>
            <a:ext cx="1342950" cy="461665"/>
          </a:xfrm>
          <a:prstGeom prst="rect">
            <a:avLst/>
          </a:prstGeom>
          <a:noFill/>
        </p:spPr>
        <p:txBody>
          <a:bodyPr wrap="square" rtlCol="0">
            <a:spAutoFit/>
          </a:bodyPr>
          <a:lstStyle/>
          <a:p>
            <a:r>
              <a:rPr lang="en-US" sz="2400" b="1" dirty="0"/>
              <a:t>shed LEV</a:t>
            </a:r>
          </a:p>
        </p:txBody>
      </p:sp>
      <p:sp>
        <p:nvSpPr>
          <p:cNvPr id="35" name="TextBox 34"/>
          <p:cNvSpPr txBox="1"/>
          <p:nvPr/>
        </p:nvSpPr>
        <p:spPr>
          <a:xfrm flipH="1">
            <a:off x="10922603" y="6489015"/>
            <a:ext cx="933749" cy="461665"/>
          </a:xfrm>
          <a:prstGeom prst="rect">
            <a:avLst/>
          </a:prstGeom>
          <a:noFill/>
        </p:spPr>
        <p:txBody>
          <a:bodyPr wrap="square" rtlCol="0">
            <a:spAutoFit/>
          </a:bodyPr>
          <a:lstStyle/>
          <a:p>
            <a:r>
              <a:rPr lang="en-US" sz="2400" b="1" dirty="0"/>
              <a:t>TV</a:t>
            </a:r>
          </a:p>
        </p:txBody>
      </p:sp>
      <p:sp>
        <p:nvSpPr>
          <p:cNvPr id="36" name="TextBox 35"/>
          <p:cNvSpPr txBox="1"/>
          <p:nvPr/>
        </p:nvSpPr>
        <p:spPr>
          <a:xfrm flipH="1">
            <a:off x="9186119" y="6427538"/>
            <a:ext cx="933749" cy="461665"/>
          </a:xfrm>
          <a:prstGeom prst="rect">
            <a:avLst/>
          </a:prstGeom>
          <a:noFill/>
        </p:spPr>
        <p:txBody>
          <a:bodyPr wrap="square" rtlCol="0">
            <a:spAutoFit/>
          </a:bodyPr>
          <a:lstStyle/>
          <a:p>
            <a:r>
              <a:rPr lang="en-US" sz="2400" b="1" dirty="0"/>
              <a:t>TEV</a:t>
            </a:r>
          </a:p>
        </p:txBody>
      </p:sp>
      <p:cxnSp>
        <p:nvCxnSpPr>
          <p:cNvPr id="37" name="Straight Arrow Connector 36"/>
          <p:cNvCxnSpPr/>
          <p:nvPr/>
        </p:nvCxnSpPr>
        <p:spPr>
          <a:xfrm>
            <a:off x="7518343" y="4632772"/>
            <a:ext cx="527334" cy="3098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8757942" y="6353732"/>
            <a:ext cx="404896" cy="217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612013" y="5019645"/>
            <a:ext cx="412496" cy="267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3"/>
          </p:cNvCxnSpPr>
          <p:nvPr/>
        </p:nvCxnSpPr>
        <p:spPr>
          <a:xfrm flipH="1" flipV="1">
            <a:off x="10538689" y="6596894"/>
            <a:ext cx="383914" cy="1229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7A60104-FEE9-46A6-81EE-9BACA268BF58}"/>
              </a:ext>
            </a:extLst>
          </p:cNvPr>
          <p:cNvSpPr>
            <a:spLocks noGrp="1"/>
          </p:cNvSpPr>
          <p:nvPr>
            <p:ph type="sldNum" sz="quarter" idx="12"/>
          </p:nvPr>
        </p:nvSpPr>
        <p:spPr>
          <a:xfrm>
            <a:off x="9359046" y="6441231"/>
            <a:ext cx="2743200" cy="365125"/>
          </a:xfrm>
        </p:spPr>
        <p:txBody>
          <a:bodyPr/>
          <a:lstStyle/>
          <a:p>
            <a:fld id="{15530B12-77AA-4F8A-BB96-7B022F2BE984}" type="slidenum">
              <a:rPr lang="en-US" smtClean="0"/>
              <a:t>60</a:t>
            </a:fld>
            <a:endParaRPr lang="en-US" dirty="0"/>
          </a:p>
        </p:txBody>
      </p:sp>
      <p:sp>
        <p:nvSpPr>
          <p:cNvPr id="43" name="TextBox 42"/>
          <p:cNvSpPr txBox="1"/>
          <p:nvPr/>
        </p:nvSpPr>
        <p:spPr>
          <a:xfrm flipH="1">
            <a:off x="8480722" y="4725742"/>
            <a:ext cx="1423673" cy="461665"/>
          </a:xfrm>
          <a:prstGeom prst="rect">
            <a:avLst/>
          </a:prstGeom>
          <a:noFill/>
        </p:spPr>
        <p:txBody>
          <a:bodyPr wrap="square" rtlCol="0">
            <a:spAutoFit/>
          </a:bodyPr>
          <a:lstStyle/>
          <a:p>
            <a:r>
              <a:rPr lang="en-US" sz="2400" b="1" dirty="0"/>
              <a:t>new LEV</a:t>
            </a:r>
          </a:p>
        </p:txBody>
      </p:sp>
      <p:cxnSp>
        <p:nvCxnSpPr>
          <p:cNvPr id="44" name="Straight Arrow Connector 43"/>
          <p:cNvCxnSpPr/>
          <p:nvPr/>
        </p:nvCxnSpPr>
        <p:spPr>
          <a:xfrm flipH="1">
            <a:off x="7671335" y="5051806"/>
            <a:ext cx="875463" cy="354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Arrow: Left 4">
            <a:extLst>
              <a:ext uri="{FF2B5EF4-FFF2-40B4-BE49-F238E27FC236}">
                <a16:creationId xmlns:a16="http://schemas.microsoft.com/office/drawing/2014/main" id="{CDA19DD7-A646-44E1-B1E5-977ADA103768}"/>
              </a:ext>
            </a:extLst>
          </p:cNvPr>
          <p:cNvSpPr/>
          <p:nvPr/>
        </p:nvSpPr>
        <p:spPr>
          <a:xfrm>
            <a:off x="9029609" y="5589274"/>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 40">
            <a:extLst>
              <a:ext uri="{FF2B5EF4-FFF2-40B4-BE49-F238E27FC236}">
                <a16:creationId xmlns:a16="http://schemas.microsoft.com/office/drawing/2014/main" id="{AB2FF37C-8F3B-40CE-8207-0FED60802EC6}"/>
              </a:ext>
            </a:extLst>
          </p:cNvPr>
          <p:cNvSpPr/>
          <p:nvPr/>
        </p:nvSpPr>
        <p:spPr>
          <a:xfrm>
            <a:off x="11273948" y="6109749"/>
            <a:ext cx="467456" cy="267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35E684-6C99-44CE-B783-1AC8996E6356}"/>
              </a:ext>
            </a:extLst>
          </p:cNvPr>
          <p:cNvSpPr txBox="1"/>
          <p:nvPr/>
        </p:nvSpPr>
        <p:spPr>
          <a:xfrm>
            <a:off x="1038827" y="4369810"/>
            <a:ext cx="1168323" cy="400110"/>
          </a:xfrm>
          <a:prstGeom prst="rect">
            <a:avLst/>
          </a:prstGeom>
          <a:noFill/>
        </p:spPr>
        <p:txBody>
          <a:bodyPr wrap="square" rtlCol="0">
            <a:spAutoFit/>
          </a:bodyPr>
          <a:lstStyle/>
          <a:p>
            <a:r>
              <a:rPr lang="en-US" sz="2000" dirty="0"/>
              <a:t>End view</a:t>
            </a:r>
          </a:p>
        </p:txBody>
      </p:sp>
      <p:sp>
        <p:nvSpPr>
          <p:cNvPr id="46" name="TextBox 45">
            <a:extLst>
              <a:ext uri="{FF2B5EF4-FFF2-40B4-BE49-F238E27FC236}">
                <a16:creationId xmlns:a16="http://schemas.microsoft.com/office/drawing/2014/main" id="{3C9BC25F-8310-42C0-A4DD-D4BE6C766B06}"/>
              </a:ext>
            </a:extLst>
          </p:cNvPr>
          <p:cNvSpPr txBox="1"/>
          <p:nvPr/>
        </p:nvSpPr>
        <p:spPr>
          <a:xfrm>
            <a:off x="4073171" y="4387571"/>
            <a:ext cx="1168323" cy="400110"/>
          </a:xfrm>
          <a:prstGeom prst="rect">
            <a:avLst/>
          </a:prstGeom>
          <a:noFill/>
        </p:spPr>
        <p:txBody>
          <a:bodyPr wrap="square" rtlCol="0">
            <a:spAutoFit/>
          </a:bodyPr>
          <a:lstStyle/>
          <a:p>
            <a:r>
              <a:rPr lang="en-US" sz="2000" dirty="0"/>
              <a:t>Top view</a:t>
            </a:r>
          </a:p>
        </p:txBody>
      </p:sp>
      <p:sp>
        <p:nvSpPr>
          <p:cNvPr id="47" name="TextBox 46">
            <a:extLst>
              <a:ext uri="{FF2B5EF4-FFF2-40B4-BE49-F238E27FC236}">
                <a16:creationId xmlns:a16="http://schemas.microsoft.com/office/drawing/2014/main" id="{7BE9B842-E99A-4851-9C47-31B3BB1B8D4F}"/>
              </a:ext>
            </a:extLst>
          </p:cNvPr>
          <p:cNvSpPr txBox="1"/>
          <p:nvPr/>
        </p:nvSpPr>
        <p:spPr>
          <a:xfrm>
            <a:off x="7895429" y="4343282"/>
            <a:ext cx="1168323" cy="400110"/>
          </a:xfrm>
          <a:prstGeom prst="rect">
            <a:avLst/>
          </a:prstGeom>
          <a:noFill/>
        </p:spPr>
        <p:txBody>
          <a:bodyPr wrap="square" rtlCol="0">
            <a:spAutoFit/>
          </a:bodyPr>
          <a:lstStyle/>
          <a:p>
            <a:r>
              <a:rPr lang="en-US" sz="2000" dirty="0"/>
              <a:t>End view</a:t>
            </a:r>
          </a:p>
        </p:txBody>
      </p:sp>
      <p:sp>
        <p:nvSpPr>
          <p:cNvPr id="48" name="TextBox 47">
            <a:extLst>
              <a:ext uri="{FF2B5EF4-FFF2-40B4-BE49-F238E27FC236}">
                <a16:creationId xmlns:a16="http://schemas.microsoft.com/office/drawing/2014/main" id="{22614A8C-7E2D-422F-9A17-37B045C99416}"/>
              </a:ext>
            </a:extLst>
          </p:cNvPr>
          <p:cNvSpPr txBox="1"/>
          <p:nvPr/>
        </p:nvSpPr>
        <p:spPr>
          <a:xfrm>
            <a:off x="10573081" y="4326488"/>
            <a:ext cx="1168323" cy="400110"/>
          </a:xfrm>
          <a:prstGeom prst="rect">
            <a:avLst/>
          </a:prstGeom>
          <a:noFill/>
        </p:spPr>
        <p:txBody>
          <a:bodyPr wrap="square" rtlCol="0">
            <a:spAutoFit/>
          </a:bodyPr>
          <a:lstStyle/>
          <a:p>
            <a:r>
              <a:rPr lang="en-US" sz="2000" dirty="0"/>
              <a:t>Top view</a:t>
            </a:r>
          </a:p>
        </p:txBody>
      </p:sp>
      <p:cxnSp>
        <p:nvCxnSpPr>
          <p:cNvPr id="9" name="Straight Connector 8"/>
          <p:cNvCxnSpPr/>
          <p:nvPr/>
        </p:nvCxnSpPr>
        <p:spPr>
          <a:xfrm>
            <a:off x="8155459" y="5051806"/>
            <a:ext cx="325263" cy="965935"/>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912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115000"/>
                    </a14:imgEffect>
                    <a14:imgEffect>
                      <a14:brightnessContrast bright="21000" contrast="6000"/>
                    </a14:imgEffect>
                  </a14:imgLayer>
                </a14:imgProps>
              </a:ext>
              <a:ext uri="{28A0092B-C50C-407E-A947-70E740481C1C}">
                <a14:useLocalDpi xmlns:a14="http://schemas.microsoft.com/office/drawing/2010/main"/>
              </a:ext>
            </a:extLst>
          </a:blip>
          <a:srcRect/>
          <a:stretch/>
        </p:blipFill>
        <p:spPr>
          <a:xfrm>
            <a:off x="6965170" y="4357404"/>
            <a:ext cx="2109960" cy="2374740"/>
          </a:xfrm>
          <a:prstGeom prst="rect">
            <a:avLst/>
          </a:prstGeom>
        </p:spPr>
      </p:pic>
      <p:pic>
        <p:nvPicPr>
          <p:cNvPr id="25" name="Picture 24">
            <a:extLst>
              <a:ext uri="{FF2B5EF4-FFF2-40B4-BE49-F238E27FC236}">
                <a16:creationId xmlns:a16="http://schemas.microsoft.com/office/drawing/2014/main" id="{A808C04F-3B07-6441-9B1E-9AD2BF5CF56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65170" y="834107"/>
            <a:ext cx="3974144" cy="3329164"/>
          </a:xfrm>
          <a:prstGeom prst="rect">
            <a:avLst/>
          </a:prstGeom>
        </p:spPr>
      </p:pic>
      <p:sp>
        <p:nvSpPr>
          <p:cNvPr id="8" name="TextBox 7"/>
          <p:cNvSpPr txBox="1"/>
          <p:nvPr/>
        </p:nvSpPr>
        <p:spPr>
          <a:xfrm>
            <a:off x="1829867" y="71567"/>
            <a:ext cx="8627683" cy="615553"/>
          </a:xfrm>
          <a:prstGeom prst="rect">
            <a:avLst/>
          </a:prstGeom>
          <a:noFill/>
        </p:spPr>
        <p:txBody>
          <a:bodyPr wrap="square" rtlCol="0">
            <a:spAutoFit/>
          </a:bodyPr>
          <a:lstStyle/>
          <a:p>
            <a:pPr algn="ctr"/>
            <a:r>
              <a:rPr lang="en-US" sz="3400" dirty="0"/>
              <a:t>Rectangular wing reference case: step-up/down</a:t>
            </a:r>
          </a:p>
        </p:txBody>
      </p:sp>
      <p:pic>
        <p:nvPicPr>
          <p:cNvPr id="17" name="Picture 16">
            <a:extLst>
              <a:ext uri="{FF2B5EF4-FFF2-40B4-BE49-F238E27FC236}">
                <a16:creationId xmlns:a16="http://schemas.microsoft.com/office/drawing/2014/main" id="{74214320-0576-9848-9D0D-3B5D0535438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56853" y="772054"/>
            <a:ext cx="4541485" cy="3426235"/>
          </a:xfrm>
          <a:prstGeom prst="rect">
            <a:avLst/>
          </a:prstGeom>
        </p:spPr>
      </p:pic>
      <p:sp>
        <p:nvSpPr>
          <p:cNvPr id="18" name="TextBox 17">
            <a:extLst>
              <a:ext uri="{FF2B5EF4-FFF2-40B4-BE49-F238E27FC236}">
                <a16:creationId xmlns:a16="http://schemas.microsoft.com/office/drawing/2014/main" id="{9A3F3B70-3145-5B43-B699-FDA6CD59925D}"/>
              </a:ext>
            </a:extLst>
          </p:cNvPr>
          <p:cNvSpPr txBox="1"/>
          <p:nvPr/>
        </p:nvSpPr>
        <p:spPr>
          <a:xfrm>
            <a:off x="3238240" y="830454"/>
            <a:ext cx="1564042" cy="369332"/>
          </a:xfrm>
          <a:prstGeom prst="rect">
            <a:avLst/>
          </a:prstGeom>
          <a:noFill/>
        </p:spPr>
        <p:txBody>
          <a:bodyPr wrap="square" rtlCol="0">
            <a:spAutoFit/>
          </a:bodyPr>
          <a:lstStyle/>
          <a:p>
            <a:r>
              <a:rPr lang="en-US" dirty="0"/>
              <a:t>Step-up gusts</a:t>
            </a:r>
          </a:p>
        </p:txBody>
      </p:sp>
      <p:sp>
        <p:nvSpPr>
          <p:cNvPr id="19" name="TextBox 18">
            <a:extLst>
              <a:ext uri="{FF2B5EF4-FFF2-40B4-BE49-F238E27FC236}">
                <a16:creationId xmlns:a16="http://schemas.microsoft.com/office/drawing/2014/main" id="{0B18685A-514B-CC47-BE90-E2B60D99F9F2}"/>
              </a:ext>
            </a:extLst>
          </p:cNvPr>
          <p:cNvSpPr txBox="1"/>
          <p:nvPr/>
        </p:nvSpPr>
        <p:spPr>
          <a:xfrm>
            <a:off x="8029775" y="832414"/>
            <a:ext cx="1863254" cy="369332"/>
          </a:xfrm>
          <a:prstGeom prst="rect">
            <a:avLst/>
          </a:prstGeom>
          <a:noFill/>
        </p:spPr>
        <p:txBody>
          <a:bodyPr wrap="square" rtlCol="0">
            <a:spAutoFit/>
          </a:bodyPr>
          <a:lstStyle/>
          <a:p>
            <a:r>
              <a:rPr lang="en-US" dirty="0"/>
              <a:t>Step-down gusts</a:t>
            </a:r>
          </a:p>
        </p:txBody>
      </p:sp>
      <p:pic>
        <p:nvPicPr>
          <p:cNvPr id="21" name="Picture 20">
            <a:extLst>
              <a:ext uri="{FF2B5EF4-FFF2-40B4-BE49-F238E27FC236}">
                <a16:creationId xmlns:a16="http://schemas.microsoft.com/office/drawing/2014/main" id="{0294EF7C-6E66-934B-BF08-EF341AE5F76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81991" t="4110" r="4124" b="73915"/>
          <a:stretch/>
        </p:blipFill>
        <p:spPr>
          <a:xfrm>
            <a:off x="4924471" y="915348"/>
            <a:ext cx="633046" cy="773723"/>
          </a:xfrm>
          <a:prstGeom prst="rect">
            <a:avLst/>
          </a:prstGeom>
        </p:spPr>
      </p:pic>
      <p:sp>
        <p:nvSpPr>
          <p:cNvPr id="2" name="TextBox 1"/>
          <p:cNvSpPr txBox="1"/>
          <p:nvPr/>
        </p:nvSpPr>
        <p:spPr>
          <a:xfrm>
            <a:off x="4924471" y="4824248"/>
            <a:ext cx="1671145" cy="1015663"/>
          </a:xfrm>
          <a:prstGeom prst="rect">
            <a:avLst/>
          </a:prstGeom>
          <a:noFill/>
        </p:spPr>
        <p:txBody>
          <a:bodyPr wrap="square" rtlCol="0">
            <a:spAutoFit/>
          </a:bodyPr>
          <a:lstStyle/>
          <a:p>
            <a:r>
              <a:rPr lang="en-US" sz="2000" dirty="0" err="1"/>
              <a:t>Spanwise</a:t>
            </a:r>
            <a:r>
              <a:rPr lang="en-US" sz="2000" dirty="0"/>
              <a:t> outboard flow in LEV</a:t>
            </a:r>
          </a:p>
        </p:txBody>
      </p:sp>
      <p:cxnSp>
        <p:nvCxnSpPr>
          <p:cNvPr id="4" name="Straight Arrow Connector 3"/>
          <p:cNvCxnSpPr/>
          <p:nvPr/>
        </p:nvCxnSpPr>
        <p:spPr>
          <a:xfrm>
            <a:off x="6360720" y="5475890"/>
            <a:ext cx="901928" cy="13273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80DDABE-791C-4A1F-9E85-931355726710}"/>
              </a:ext>
            </a:extLst>
          </p:cNvPr>
          <p:cNvSpPr>
            <a:spLocks noGrp="1"/>
          </p:cNvSpPr>
          <p:nvPr>
            <p:ph type="sldNum" sz="quarter" idx="12"/>
          </p:nvPr>
        </p:nvSpPr>
        <p:spPr>
          <a:xfrm>
            <a:off x="9448800" y="6492875"/>
            <a:ext cx="2743200" cy="365125"/>
          </a:xfrm>
        </p:spPr>
        <p:txBody>
          <a:bodyPr/>
          <a:lstStyle/>
          <a:p>
            <a:fld id="{15530B12-77AA-4F8A-BB96-7B022F2BE984}" type="slidenum">
              <a:rPr lang="en-US" smtClean="0"/>
              <a:t>61</a:t>
            </a:fld>
            <a:endParaRPr lang="en-US" dirty="0"/>
          </a:p>
        </p:txBody>
      </p:sp>
      <p:pic>
        <p:nvPicPr>
          <p:cNvPr id="14" name="Picture 13"/>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7000"/>
                    </a14:imgEffect>
                    <a14:imgEffect>
                      <a14:saturation sat="118000"/>
                    </a14:imgEffect>
                    <a14:imgEffect>
                      <a14:brightnessContrast bright="18000" contrast="23000"/>
                    </a14:imgEffect>
                  </a14:imgLayer>
                </a14:imgProps>
              </a:ext>
              <a:ext uri="{28A0092B-C50C-407E-A947-70E740481C1C}">
                <a14:useLocalDpi xmlns:a14="http://schemas.microsoft.com/office/drawing/2010/main"/>
              </a:ext>
            </a:extLst>
          </a:blip>
          <a:srcRect/>
          <a:stretch/>
        </p:blipFill>
        <p:spPr>
          <a:xfrm flipH="1" flipV="1">
            <a:off x="9269228" y="4774609"/>
            <a:ext cx="2677225" cy="1781175"/>
          </a:xfrm>
          <a:prstGeom prst="rect">
            <a:avLst/>
          </a:prstGeom>
        </p:spPr>
      </p:pic>
      <p:sp>
        <p:nvSpPr>
          <p:cNvPr id="15" name="TextBox 14">
            <a:extLst>
              <a:ext uri="{FF2B5EF4-FFF2-40B4-BE49-F238E27FC236}">
                <a16:creationId xmlns:a16="http://schemas.microsoft.com/office/drawing/2014/main" id="{308A8DA6-B05D-4C1B-A17D-1DAB28C72BDC}"/>
              </a:ext>
            </a:extLst>
          </p:cNvPr>
          <p:cNvSpPr txBox="1"/>
          <p:nvPr/>
        </p:nvSpPr>
        <p:spPr>
          <a:xfrm>
            <a:off x="10120014" y="4391915"/>
            <a:ext cx="1168323" cy="400110"/>
          </a:xfrm>
          <a:prstGeom prst="rect">
            <a:avLst/>
          </a:prstGeom>
          <a:noFill/>
        </p:spPr>
        <p:txBody>
          <a:bodyPr wrap="square" rtlCol="0">
            <a:spAutoFit/>
          </a:bodyPr>
          <a:lstStyle/>
          <a:p>
            <a:r>
              <a:rPr lang="en-US" sz="2000" dirty="0"/>
              <a:t>End view</a:t>
            </a:r>
          </a:p>
        </p:txBody>
      </p:sp>
      <p:sp>
        <p:nvSpPr>
          <p:cNvPr id="16" name="TextBox 15">
            <a:extLst>
              <a:ext uri="{FF2B5EF4-FFF2-40B4-BE49-F238E27FC236}">
                <a16:creationId xmlns:a16="http://schemas.microsoft.com/office/drawing/2014/main" id="{373FA01F-6FDB-44E7-9EFD-04F514C32D6C}"/>
              </a:ext>
            </a:extLst>
          </p:cNvPr>
          <p:cNvSpPr txBox="1"/>
          <p:nvPr/>
        </p:nvSpPr>
        <p:spPr>
          <a:xfrm>
            <a:off x="7793079" y="4424138"/>
            <a:ext cx="1168323" cy="400110"/>
          </a:xfrm>
          <a:prstGeom prst="rect">
            <a:avLst/>
          </a:prstGeom>
          <a:noFill/>
        </p:spPr>
        <p:txBody>
          <a:bodyPr wrap="square" rtlCol="0">
            <a:spAutoFit/>
          </a:bodyPr>
          <a:lstStyle/>
          <a:p>
            <a:r>
              <a:rPr lang="en-US" sz="2000" dirty="0"/>
              <a:t>Top view</a:t>
            </a:r>
          </a:p>
        </p:txBody>
      </p:sp>
    </p:spTree>
    <p:extLst>
      <p:ext uri="{BB962C8B-B14F-4D97-AF65-F5344CB8AC3E}">
        <p14:creationId xmlns:p14="http://schemas.microsoft.com/office/powerpoint/2010/main" val="2275132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7000"/>
                    </a14:imgEffect>
                    <a14:imgEffect>
                      <a14:saturation sat="105000"/>
                    </a14:imgEffect>
                    <a14:imgEffect>
                      <a14:brightnessContrast bright="28000" contrast="12000"/>
                    </a14:imgEffect>
                  </a14:imgLayer>
                </a14:imgProps>
              </a:ext>
              <a:ext uri="{28A0092B-C50C-407E-A947-70E740481C1C}">
                <a14:useLocalDpi xmlns:a14="http://schemas.microsoft.com/office/drawing/2010/main"/>
              </a:ext>
            </a:extLst>
          </a:blip>
          <a:srcRect/>
          <a:stretch/>
        </p:blipFill>
        <p:spPr>
          <a:xfrm>
            <a:off x="9483910" y="4171734"/>
            <a:ext cx="1987978" cy="2334430"/>
          </a:xfrm>
          <a:prstGeom prst="rect">
            <a:avLst/>
          </a:prstGeom>
        </p:spPr>
      </p:pic>
      <p:pic>
        <p:nvPicPr>
          <p:cNvPr id="26" name="Picture 25"/>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4000"/>
                    </a14:imgEffect>
                    <a14:imgEffect>
                      <a14:saturation sat="104000"/>
                    </a14:imgEffect>
                    <a14:imgEffect>
                      <a14:brightnessContrast bright="13000" contrast="15000"/>
                    </a14:imgEffect>
                  </a14:imgLayer>
                </a14:imgProps>
              </a:ext>
              <a:ext uri="{28A0092B-C50C-407E-A947-70E740481C1C}">
                <a14:useLocalDpi xmlns:a14="http://schemas.microsoft.com/office/drawing/2010/main"/>
              </a:ext>
            </a:extLst>
          </a:blip>
          <a:srcRect/>
          <a:stretch/>
        </p:blipFill>
        <p:spPr>
          <a:xfrm flipH="1" flipV="1">
            <a:off x="9115123" y="1810279"/>
            <a:ext cx="2773399" cy="1750424"/>
          </a:xfrm>
          <a:prstGeom prst="rect">
            <a:avLst/>
          </a:prstGeom>
        </p:spPr>
      </p:pic>
      <p:grpSp>
        <p:nvGrpSpPr>
          <p:cNvPr id="8" name="Group 7"/>
          <p:cNvGrpSpPr/>
          <p:nvPr/>
        </p:nvGrpSpPr>
        <p:grpSpPr>
          <a:xfrm>
            <a:off x="4439371" y="1169666"/>
            <a:ext cx="3748190" cy="3049408"/>
            <a:chOff x="7189076" y="392236"/>
            <a:chExt cx="4176817" cy="3547500"/>
          </a:xfrm>
        </p:grpSpPr>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08693" y="392236"/>
              <a:ext cx="4057200" cy="3547500"/>
            </a:xfrm>
            <a:prstGeom prst="rect">
              <a:avLst/>
            </a:prstGeom>
          </p:spPr>
        </p:pic>
        <p:sp>
          <p:nvSpPr>
            <p:cNvPr id="7" name="Rectangle 6"/>
            <p:cNvSpPr/>
            <p:nvPr/>
          </p:nvSpPr>
          <p:spPr>
            <a:xfrm>
              <a:off x="7189076" y="392236"/>
              <a:ext cx="210207" cy="3023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6712" y="3993932"/>
            <a:ext cx="3640849" cy="2864068"/>
          </a:xfrm>
          <a:prstGeom prst="rect">
            <a:avLst/>
          </a:prstGeom>
        </p:spPr>
      </p:pic>
      <p:sp>
        <p:nvSpPr>
          <p:cNvPr id="9" name="TextBox 8"/>
          <p:cNvSpPr txBox="1"/>
          <p:nvPr/>
        </p:nvSpPr>
        <p:spPr>
          <a:xfrm>
            <a:off x="4689013" y="1354352"/>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10" name="TextBox 9"/>
          <p:cNvSpPr txBox="1"/>
          <p:nvPr/>
        </p:nvSpPr>
        <p:spPr>
          <a:xfrm>
            <a:off x="4864157" y="4105698"/>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
        <p:nvSpPr>
          <p:cNvPr id="13" name="TextBox 12"/>
          <p:cNvSpPr txBox="1"/>
          <p:nvPr/>
        </p:nvSpPr>
        <p:spPr>
          <a:xfrm>
            <a:off x="8340436" y="3576220"/>
            <a:ext cx="1505527" cy="646331"/>
          </a:xfrm>
          <a:prstGeom prst="rect">
            <a:avLst/>
          </a:prstGeom>
          <a:noFill/>
        </p:spPr>
        <p:txBody>
          <a:bodyPr wrap="square" rtlCol="0">
            <a:spAutoFit/>
          </a:bodyPr>
          <a:lstStyle/>
          <a:p>
            <a:r>
              <a:rPr lang="en-US" dirty="0"/>
              <a:t>Numerous shed LEVs  </a:t>
            </a:r>
          </a:p>
        </p:txBody>
      </p:sp>
      <p:cxnSp>
        <p:nvCxnSpPr>
          <p:cNvPr id="14" name="Straight Arrow Connector 13"/>
          <p:cNvCxnSpPr/>
          <p:nvPr/>
        </p:nvCxnSpPr>
        <p:spPr>
          <a:xfrm flipV="1">
            <a:off x="9483910" y="2164313"/>
            <a:ext cx="362053" cy="1604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483910" y="3993932"/>
            <a:ext cx="362053" cy="12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061317" y="4073931"/>
            <a:ext cx="3237021" cy="53485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38456" y="3383985"/>
            <a:ext cx="3301980" cy="4998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4792018" y="2761673"/>
            <a:ext cx="250827" cy="6223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792018" y="4608787"/>
            <a:ext cx="269299" cy="9053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546712" y="0"/>
            <a:ext cx="4091709" cy="646331"/>
          </a:xfrm>
          <a:prstGeom prst="rect">
            <a:avLst/>
          </a:prstGeom>
          <a:noFill/>
        </p:spPr>
        <p:txBody>
          <a:bodyPr wrap="square" rtlCol="0">
            <a:spAutoFit/>
          </a:bodyPr>
          <a:lstStyle/>
          <a:p>
            <a:r>
              <a:rPr lang="en-US" sz="3600" dirty="0"/>
              <a:t>Actuation effects</a:t>
            </a:r>
          </a:p>
        </p:txBody>
      </p:sp>
      <p:sp>
        <p:nvSpPr>
          <p:cNvPr id="43" name="TextBox 42"/>
          <p:cNvSpPr txBox="1"/>
          <p:nvPr/>
        </p:nvSpPr>
        <p:spPr>
          <a:xfrm>
            <a:off x="4792018" y="825989"/>
            <a:ext cx="3253865" cy="461665"/>
          </a:xfrm>
          <a:prstGeom prst="rect">
            <a:avLst/>
          </a:prstGeom>
          <a:noFill/>
        </p:spPr>
        <p:txBody>
          <a:bodyPr wrap="square" rtlCol="0">
            <a:spAutoFit/>
          </a:bodyPr>
          <a:lstStyle/>
          <a:p>
            <a:r>
              <a:rPr lang="en-US" sz="2400" dirty="0">
                <a:solidFill>
                  <a:schemeClr val="accent1">
                    <a:lumMod val="75000"/>
                  </a:schemeClr>
                </a:solidFill>
              </a:rPr>
              <a:t>Long time (without gust)</a:t>
            </a:r>
          </a:p>
        </p:txBody>
      </p:sp>
      <p:grpSp>
        <p:nvGrpSpPr>
          <p:cNvPr id="16" name="Group 15">
            <a:extLst>
              <a:ext uri="{FF2B5EF4-FFF2-40B4-BE49-F238E27FC236}">
                <a16:creationId xmlns:a16="http://schemas.microsoft.com/office/drawing/2014/main" id="{28664A53-42BF-40B0-AE7E-B025853B75DF}"/>
              </a:ext>
            </a:extLst>
          </p:cNvPr>
          <p:cNvGrpSpPr/>
          <p:nvPr/>
        </p:nvGrpSpPr>
        <p:grpSpPr>
          <a:xfrm>
            <a:off x="320049" y="839261"/>
            <a:ext cx="4029466" cy="6018739"/>
            <a:chOff x="483475" y="839261"/>
            <a:chExt cx="4029466" cy="6018739"/>
          </a:xfrm>
        </p:grpSpPr>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475" y="1121894"/>
              <a:ext cx="4029466" cy="3091102"/>
            </a:xfrm>
            <a:prstGeom prst="rect">
              <a:avLst/>
            </a:prstGeom>
          </p:spPr>
        </p:pic>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5421" y="3939736"/>
              <a:ext cx="3577520" cy="2918264"/>
            </a:xfrm>
            <a:prstGeom prst="rect">
              <a:avLst/>
            </a:prstGeom>
          </p:spPr>
        </p:pic>
        <p:pic>
          <p:nvPicPr>
            <p:cNvPr id="4" name="Picture 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8855" y="3993932"/>
              <a:ext cx="520648" cy="2459420"/>
            </a:xfrm>
            <a:prstGeom prst="rect">
              <a:avLst/>
            </a:prstGeom>
          </p:spPr>
        </p:pic>
        <p:sp>
          <p:nvSpPr>
            <p:cNvPr id="42" name="TextBox 41"/>
            <p:cNvSpPr txBox="1"/>
            <p:nvPr/>
          </p:nvSpPr>
          <p:spPr>
            <a:xfrm>
              <a:off x="1774426" y="839261"/>
              <a:ext cx="2455827" cy="461665"/>
            </a:xfrm>
            <a:prstGeom prst="rect">
              <a:avLst/>
            </a:prstGeom>
            <a:noFill/>
          </p:spPr>
          <p:txBody>
            <a:bodyPr wrap="square" rtlCol="0">
              <a:spAutoFit/>
            </a:bodyPr>
            <a:lstStyle/>
            <a:p>
              <a:r>
                <a:rPr lang="en-US" sz="2400" dirty="0">
                  <a:solidFill>
                    <a:schemeClr val="accent1">
                      <a:lumMod val="75000"/>
                    </a:schemeClr>
                  </a:solidFill>
                </a:rPr>
                <a:t>Starting flow</a:t>
              </a:r>
            </a:p>
          </p:txBody>
        </p:sp>
        <p:sp>
          <p:nvSpPr>
            <p:cNvPr id="44" name="TextBox 43"/>
            <p:cNvSpPr txBox="1"/>
            <p:nvPr/>
          </p:nvSpPr>
          <p:spPr>
            <a:xfrm>
              <a:off x="1934940" y="3300248"/>
              <a:ext cx="1614950" cy="369332"/>
            </a:xfrm>
            <a:prstGeom prst="rect">
              <a:avLst/>
            </a:prstGeom>
            <a:noFill/>
          </p:spPr>
          <p:txBody>
            <a:bodyPr wrap="square" rtlCol="0">
              <a:spAutoFit/>
            </a:bodyPr>
            <a:lstStyle/>
            <a:p>
              <a:r>
                <a:rPr lang="en-US" dirty="0"/>
                <a:t>Actuation out</a:t>
              </a:r>
            </a:p>
          </p:txBody>
        </p:sp>
        <p:sp>
          <p:nvSpPr>
            <p:cNvPr id="45" name="TextBox 44"/>
            <p:cNvSpPr txBox="1"/>
            <p:nvPr/>
          </p:nvSpPr>
          <p:spPr>
            <a:xfrm>
              <a:off x="1960988" y="5960336"/>
              <a:ext cx="1614950" cy="369332"/>
            </a:xfrm>
            <a:prstGeom prst="rect">
              <a:avLst/>
            </a:prstGeom>
            <a:noFill/>
          </p:spPr>
          <p:txBody>
            <a:bodyPr wrap="square" rtlCol="0">
              <a:spAutoFit/>
            </a:bodyPr>
            <a:lstStyle/>
            <a:p>
              <a:r>
                <a:rPr lang="en-US" dirty="0"/>
                <a:t>Actuation out</a:t>
              </a:r>
            </a:p>
          </p:txBody>
        </p:sp>
      </p:grpSp>
      <p:sp>
        <p:nvSpPr>
          <p:cNvPr id="15" name="Slide Number Placeholder 14">
            <a:extLst>
              <a:ext uri="{FF2B5EF4-FFF2-40B4-BE49-F238E27FC236}">
                <a16:creationId xmlns:a16="http://schemas.microsoft.com/office/drawing/2014/main" id="{F11C6587-4E57-4F48-A2C5-B7FA7B7DA179}"/>
              </a:ext>
            </a:extLst>
          </p:cNvPr>
          <p:cNvSpPr>
            <a:spLocks noGrp="1"/>
          </p:cNvSpPr>
          <p:nvPr>
            <p:ph type="sldNum" sz="quarter" idx="12"/>
          </p:nvPr>
        </p:nvSpPr>
        <p:spPr>
          <a:xfrm>
            <a:off x="9373133" y="6453352"/>
            <a:ext cx="2743200" cy="365125"/>
          </a:xfrm>
        </p:spPr>
        <p:txBody>
          <a:bodyPr/>
          <a:lstStyle/>
          <a:p>
            <a:fld id="{15530B12-77AA-4F8A-BB96-7B022F2BE984}" type="slidenum">
              <a:rPr lang="en-US" smtClean="0"/>
              <a:t>62</a:t>
            </a:fld>
            <a:endParaRPr lang="en-US"/>
          </a:p>
        </p:txBody>
      </p:sp>
      <p:sp>
        <p:nvSpPr>
          <p:cNvPr id="11" name="Arrow: Up 10">
            <a:extLst>
              <a:ext uri="{FF2B5EF4-FFF2-40B4-BE49-F238E27FC236}">
                <a16:creationId xmlns:a16="http://schemas.microsoft.com/office/drawing/2014/main" id="{F933600E-6565-4547-989E-3BB4CD7E4B9B}"/>
              </a:ext>
            </a:extLst>
          </p:cNvPr>
          <p:cNvSpPr/>
          <p:nvPr/>
        </p:nvSpPr>
        <p:spPr>
          <a:xfrm>
            <a:off x="5241158" y="2896134"/>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26">
            <a:extLst>
              <a:ext uri="{FF2B5EF4-FFF2-40B4-BE49-F238E27FC236}">
                <a16:creationId xmlns:a16="http://schemas.microsoft.com/office/drawing/2014/main" id="{5D1E9D04-8F7B-4E9F-B325-A1967B74057B}"/>
              </a:ext>
            </a:extLst>
          </p:cNvPr>
          <p:cNvSpPr/>
          <p:nvPr/>
        </p:nvSpPr>
        <p:spPr>
          <a:xfrm>
            <a:off x="5140528" y="5715975"/>
            <a:ext cx="244078" cy="4226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A6AE3FA-0E13-446F-AEEF-13A7790387E3}"/>
              </a:ext>
            </a:extLst>
          </p:cNvPr>
          <p:cNvSpPr txBox="1"/>
          <p:nvPr/>
        </p:nvSpPr>
        <p:spPr>
          <a:xfrm>
            <a:off x="1607502" y="1300926"/>
            <a:ext cx="1502979" cy="461665"/>
          </a:xfrm>
          <a:prstGeom prst="rect">
            <a:avLst/>
          </a:prstGeom>
          <a:noFill/>
        </p:spPr>
        <p:txBody>
          <a:bodyPr wrap="square" rtlCol="0">
            <a:spAutoFit/>
          </a:bodyPr>
          <a:lstStyle/>
          <a:p>
            <a:r>
              <a:rPr lang="en-US" sz="2400" dirty="0">
                <a:solidFill>
                  <a:schemeClr val="accent1">
                    <a:lumMod val="75000"/>
                  </a:schemeClr>
                </a:solidFill>
              </a:rPr>
              <a:t>AR = 4</a:t>
            </a:r>
          </a:p>
        </p:txBody>
      </p:sp>
      <p:sp>
        <p:nvSpPr>
          <p:cNvPr id="31" name="TextBox 30">
            <a:extLst>
              <a:ext uri="{FF2B5EF4-FFF2-40B4-BE49-F238E27FC236}">
                <a16:creationId xmlns:a16="http://schemas.microsoft.com/office/drawing/2014/main" id="{3081A63D-36CA-4D4D-8983-56D6995FC9A4}"/>
              </a:ext>
            </a:extLst>
          </p:cNvPr>
          <p:cNvSpPr txBox="1"/>
          <p:nvPr/>
        </p:nvSpPr>
        <p:spPr>
          <a:xfrm>
            <a:off x="1782646" y="4052272"/>
            <a:ext cx="1502979" cy="461665"/>
          </a:xfrm>
          <a:prstGeom prst="rect">
            <a:avLst/>
          </a:prstGeom>
          <a:noFill/>
        </p:spPr>
        <p:txBody>
          <a:bodyPr wrap="square" rtlCol="0">
            <a:spAutoFit/>
          </a:bodyPr>
          <a:lstStyle/>
          <a:p>
            <a:r>
              <a:rPr lang="en-US" sz="2400" dirty="0">
                <a:solidFill>
                  <a:schemeClr val="accent1">
                    <a:lumMod val="75000"/>
                  </a:schemeClr>
                </a:solidFill>
              </a:rPr>
              <a:t>AR = 2</a:t>
            </a:r>
          </a:p>
        </p:txBody>
      </p:sp>
    </p:spTree>
    <p:extLst>
      <p:ext uri="{BB962C8B-B14F-4D97-AF65-F5344CB8AC3E}">
        <p14:creationId xmlns:p14="http://schemas.microsoft.com/office/powerpoint/2010/main" val="418867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27" grpId="0" animBg="1"/>
      <p:bldP spid="30" grpId="0"/>
      <p:bldP spid="3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5216" y="3040"/>
            <a:ext cx="11109479" cy="523220"/>
          </a:xfrm>
          <a:prstGeom prst="rect">
            <a:avLst/>
          </a:prstGeom>
          <a:noFill/>
        </p:spPr>
        <p:txBody>
          <a:bodyPr wrap="square" rtlCol="0">
            <a:spAutoFit/>
          </a:bodyPr>
          <a:lstStyle/>
          <a:p>
            <a:pPr algn="ctr"/>
            <a:r>
              <a:rPr lang="en-US" sz="2800" dirty="0"/>
              <a:t>Step-up gust: tip actuation in</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p:txBody>
          <a:bodyPr/>
          <a:lstStyle/>
          <a:p>
            <a:fld id="{15530B12-77AA-4F8A-BB96-7B022F2BE984}" type="slidenum">
              <a:rPr lang="en-US" smtClean="0"/>
              <a:t>63</a:t>
            </a:fld>
            <a:endParaRPr lang="en-US"/>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65541" t="8048" r="16039" b="32476"/>
          <a:stretch/>
        </p:blipFill>
        <p:spPr>
          <a:xfrm>
            <a:off x="2238914" y="1766444"/>
            <a:ext cx="2170707" cy="3339549"/>
          </a:xfrm>
          <a:prstGeom prst="rect">
            <a:avLst/>
          </a:prstGeom>
        </p:spPr>
      </p:pic>
      <p:grpSp>
        <p:nvGrpSpPr>
          <p:cNvPr id="5" name="Group 4"/>
          <p:cNvGrpSpPr/>
          <p:nvPr/>
        </p:nvGrpSpPr>
        <p:grpSpPr>
          <a:xfrm>
            <a:off x="7185862" y="1207224"/>
            <a:ext cx="4187255" cy="2183288"/>
            <a:chOff x="7185862" y="1823242"/>
            <a:chExt cx="4187255" cy="2183288"/>
          </a:xfrm>
        </p:grpSpPr>
        <p:grpSp>
          <p:nvGrpSpPr>
            <p:cNvPr id="25" name="Group 24"/>
            <p:cNvGrpSpPr/>
            <p:nvPr/>
          </p:nvGrpSpPr>
          <p:grpSpPr>
            <a:xfrm>
              <a:off x="7185862" y="1823242"/>
              <a:ext cx="1279782" cy="2183288"/>
              <a:chOff x="10063821" y="2833899"/>
              <a:chExt cx="1279782" cy="2183288"/>
            </a:xfrm>
          </p:grpSpPr>
          <p:sp>
            <p:nvSpPr>
              <p:cNvPr id="26" name="Rectangle 25">
                <a:extLst>
                  <a:ext uri="{FF2B5EF4-FFF2-40B4-BE49-F238E27FC236}">
                    <a16:creationId xmlns:a16="http://schemas.microsoft.com/office/drawing/2014/main" id="{BC2E6535-75DA-7149-BD70-6E22DBFE086E}"/>
                  </a:ext>
                </a:extLst>
              </p:cNvPr>
              <p:cNvSpPr/>
              <p:nvPr/>
            </p:nvSpPr>
            <p:spPr>
              <a:xfrm rot="5400000">
                <a:off x="10790703" y="3043551"/>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7CF3244-0DFF-C449-AD1B-CF87465EFD9B}"/>
                  </a:ext>
                </a:extLst>
              </p:cNvPr>
              <p:cNvGrpSpPr/>
              <p:nvPr/>
            </p:nvGrpSpPr>
            <p:grpSpPr>
              <a:xfrm>
                <a:off x="10294399" y="3388733"/>
                <a:ext cx="1049204" cy="1628454"/>
                <a:chOff x="6209658" y="2662881"/>
                <a:chExt cx="1481309" cy="2299118"/>
              </a:xfrm>
            </p:grpSpPr>
            <p:sp>
              <p:nvSpPr>
                <p:cNvPr id="31" name="Rectangle 30">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e 31">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152EEB-582D-BE4F-A83C-2BBEB79507FC}"/>
                  </a:ext>
                </a:extLst>
              </p:cNvPr>
              <p:cNvSpPr/>
              <p:nvPr/>
            </p:nvSpPr>
            <p:spPr>
              <a:xfrm rot="5400000">
                <a:off x="11007780" y="2800661"/>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174D878-AB26-224B-A505-D7A17A5E829C}"/>
                  </a:ext>
                </a:extLst>
              </p:cNvPr>
              <p:cNvCxnSpPr>
                <a:cxnSpLocks/>
              </p:cNvCxnSpPr>
              <p:nvPr/>
            </p:nvCxnSpPr>
            <p:spPr>
              <a:xfrm flipH="1">
                <a:off x="10323833" y="4077133"/>
                <a:ext cx="420982"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0F0E91A-940D-5D47-AC76-14FB416CF5C9}"/>
                  </a:ext>
                </a:extLst>
              </p:cNvPr>
              <p:cNvSpPr/>
              <p:nvPr/>
            </p:nvSpPr>
            <p:spPr>
              <a:xfrm>
                <a:off x="10063821" y="3901851"/>
                <a:ext cx="285850" cy="338554"/>
              </a:xfrm>
              <a:prstGeom prst="rect">
                <a:avLst/>
              </a:prstGeom>
            </p:spPr>
            <p:txBody>
              <a:bodyPr wrap="square">
                <a:spAutoFit/>
              </a:bodyPr>
              <a:lstStyle/>
              <a:p>
                <a:r>
                  <a:rPr lang="en-US" sz="1600" dirty="0"/>
                  <a:t>U</a:t>
                </a:r>
                <a:endParaRPr lang="en-US" sz="1600" i="1" dirty="0"/>
              </a:p>
            </p:txBody>
          </p:sp>
        </p:grpSp>
        <p:sp>
          <p:nvSpPr>
            <p:cNvPr id="4" name="TextBox 3"/>
            <p:cNvSpPr txBox="1"/>
            <p:nvPr/>
          </p:nvSpPr>
          <p:spPr>
            <a:xfrm>
              <a:off x="9192126" y="2820201"/>
              <a:ext cx="2180991" cy="523220"/>
            </a:xfrm>
            <a:prstGeom prst="rect">
              <a:avLst/>
            </a:prstGeom>
            <a:noFill/>
          </p:spPr>
          <p:txBody>
            <a:bodyPr wrap="square" rtlCol="0">
              <a:spAutoFit/>
            </a:bodyPr>
            <a:lstStyle/>
            <a:p>
              <a:r>
                <a:rPr lang="en-US" sz="2800" dirty="0">
                  <a:solidFill>
                    <a:schemeClr val="accent1">
                      <a:lumMod val="75000"/>
                    </a:schemeClr>
                  </a:solidFill>
                </a:rPr>
                <a:t>Static sweep</a:t>
              </a:r>
            </a:p>
          </p:txBody>
        </p:sp>
      </p:grpSp>
      <p:grpSp>
        <p:nvGrpSpPr>
          <p:cNvPr id="7" name="Group 6"/>
          <p:cNvGrpSpPr/>
          <p:nvPr/>
        </p:nvGrpSpPr>
        <p:grpSpPr>
          <a:xfrm>
            <a:off x="7185995" y="4403866"/>
            <a:ext cx="4175892" cy="2171200"/>
            <a:chOff x="7185995" y="1833916"/>
            <a:chExt cx="4175892" cy="2171200"/>
          </a:xfrm>
        </p:grpSpPr>
        <p:grpSp>
          <p:nvGrpSpPr>
            <p:cNvPr id="6" name="Group 5"/>
            <p:cNvGrpSpPr/>
            <p:nvPr/>
          </p:nvGrpSpPr>
          <p:grpSpPr>
            <a:xfrm>
              <a:off x="7185995" y="1833916"/>
              <a:ext cx="1280185" cy="2171200"/>
              <a:chOff x="7185995" y="1824287"/>
              <a:chExt cx="1280185" cy="2171200"/>
            </a:xfrm>
          </p:grpSpPr>
          <p:sp>
            <p:nvSpPr>
              <p:cNvPr id="38" name="Rectangle 37">
                <a:extLst>
                  <a:ext uri="{FF2B5EF4-FFF2-40B4-BE49-F238E27FC236}">
                    <a16:creationId xmlns:a16="http://schemas.microsoft.com/office/drawing/2014/main" id="{245ED19F-DE57-E040-A378-9EB4BD7D22D7}"/>
                  </a:ext>
                </a:extLst>
              </p:cNvPr>
              <p:cNvSpPr/>
              <p:nvPr/>
            </p:nvSpPr>
            <p:spPr>
              <a:xfrm rot="5400000">
                <a:off x="7913280" y="2033939"/>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83C0565-CB97-9B43-A631-F14ABB127947}"/>
                  </a:ext>
                </a:extLst>
              </p:cNvPr>
              <p:cNvGrpSpPr/>
              <p:nvPr/>
            </p:nvGrpSpPr>
            <p:grpSpPr>
              <a:xfrm>
                <a:off x="7415927" y="2379121"/>
                <a:ext cx="1050253" cy="1616366"/>
                <a:chOff x="6208177" y="2662881"/>
                <a:chExt cx="1482790" cy="2282051"/>
              </a:xfrm>
            </p:grpSpPr>
            <p:sp>
              <p:nvSpPr>
                <p:cNvPr id="46" name="Rectangle 45">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e 51">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Arrow Connector 41">
                <a:extLst>
                  <a:ext uri="{FF2B5EF4-FFF2-40B4-BE49-F238E27FC236}">
                    <a16:creationId xmlns:a16="http://schemas.microsoft.com/office/drawing/2014/main" id="{0174D878-AB26-224B-A505-D7A17A5E829C}"/>
                  </a:ext>
                </a:extLst>
              </p:cNvPr>
              <p:cNvCxnSpPr>
                <a:cxnSpLocks/>
              </p:cNvCxnSpPr>
              <p:nvPr/>
            </p:nvCxnSpPr>
            <p:spPr>
              <a:xfrm flipH="1">
                <a:off x="7449355" y="3059463"/>
                <a:ext cx="420982"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0F0E91A-940D-5D47-AC76-14FB416CF5C9}"/>
                  </a:ext>
                </a:extLst>
              </p:cNvPr>
              <p:cNvSpPr/>
              <p:nvPr/>
            </p:nvSpPr>
            <p:spPr>
              <a:xfrm>
                <a:off x="7185995" y="2884181"/>
                <a:ext cx="285850" cy="338554"/>
              </a:xfrm>
              <a:prstGeom prst="rect">
                <a:avLst/>
              </a:prstGeom>
            </p:spPr>
            <p:txBody>
              <a:bodyPr wrap="square">
                <a:spAutoFit/>
              </a:bodyPr>
              <a:lstStyle/>
              <a:p>
                <a:r>
                  <a:rPr lang="en-US" sz="1600" dirty="0"/>
                  <a:t>U</a:t>
                </a:r>
                <a:endParaRPr lang="en-US" sz="1600" i="1" dirty="0"/>
              </a:p>
            </p:txBody>
          </p:sp>
          <p:sp>
            <p:nvSpPr>
              <p:cNvPr id="45" name="Rectangle 44">
                <a:extLst>
                  <a:ext uri="{FF2B5EF4-FFF2-40B4-BE49-F238E27FC236}">
                    <a16:creationId xmlns:a16="http://schemas.microsoft.com/office/drawing/2014/main" id="{14BD54D6-37BF-8F4F-91C1-BADC6195B91B}"/>
                  </a:ext>
                </a:extLst>
              </p:cNvPr>
              <p:cNvSpPr/>
              <p:nvPr/>
            </p:nvSpPr>
            <p:spPr>
              <a:xfrm rot="5400000">
                <a:off x="8130357" y="1787875"/>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p:cNvSpPr txBox="1"/>
            <p:nvPr/>
          </p:nvSpPr>
          <p:spPr>
            <a:xfrm>
              <a:off x="9180896" y="2818603"/>
              <a:ext cx="2180991" cy="523220"/>
            </a:xfrm>
            <a:prstGeom prst="rect">
              <a:avLst/>
            </a:prstGeom>
            <a:noFill/>
          </p:spPr>
          <p:txBody>
            <a:bodyPr wrap="square" rtlCol="0">
              <a:spAutoFit/>
            </a:bodyPr>
            <a:lstStyle/>
            <a:p>
              <a:r>
                <a:rPr lang="en-US" sz="2800" dirty="0">
                  <a:solidFill>
                    <a:schemeClr val="accent1">
                      <a:lumMod val="75000"/>
                    </a:schemeClr>
                  </a:solidFill>
                </a:rPr>
                <a:t>Rectangular</a:t>
              </a:r>
            </a:p>
          </p:txBody>
        </p:sp>
      </p:grpSp>
    </p:spTree>
    <p:extLst>
      <p:ext uri="{BB962C8B-B14F-4D97-AF65-F5344CB8AC3E}">
        <p14:creationId xmlns:p14="http://schemas.microsoft.com/office/powerpoint/2010/main" val="8968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37625" y="635276"/>
            <a:ext cx="11849676" cy="6126480"/>
            <a:chOff x="493760" y="731520"/>
            <a:chExt cx="11849676" cy="6126480"/>
          </a:xfrm>
        </p:grpSpPr>
        <p:pic>
          <p:nvPicPr>
            <p:cNvPr id="41" name="Picture 4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0405" y="731520"/>
              <a:ext cx="4104130" cy="3291840"/>
            </a:xfrm>
            <a:prstGeom prst="rect">
              <a:avLst/>
            </a:prstGeom>
          </p:spPr>
        </p:pic>
        <p:pic>
          <p:nvPicPr>
            <p:cNvPr id="42" name="Picture 4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34183" y="731520"/>
              <a:ext cx="3864625" cy="3291840"/>
            </a:xfrm>
            <a:prstGeom prst="rect">
              <a:avLst/>
            </a:prstGeom>
          </p:spPr>
        </p:pic>
        <p:pic>
          <p:nvPicPr>
            <p:cNvPr id="44" name="Picture 4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3760" y="3566155"/>
              <a:ext cx="4117368" cy="3291840"/>
            </a:xfrm>
            <a:prstGeom prst="rect">
              <a:avLst/>
            </a:prstGeom>
          </p:spPr>
        </p:pic>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24561" y="3566160"/>
              <a:ext cx="3872189" cy="3291840"/>
            </a:xfrm>
            <a:prstGeom prst="rect">
              <a:avLst/>
            </a:prstGeom>
          </p:spPr>
        </p:pic>
        <p:pic>
          <p:nvPicPr>
            <p:cNvPr id="30" name="Picture 2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473310" y="731520"/>
              <a:ext cx="3870126" cy="3291840"/>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475380" y="3566160"/>
              <a:ext cx="3864846" cy="3291840"/>
            </a:xfrm>
            <a:prstGeom prst="rect">
              <a:avLst/>
            </a:prstGeom>
          </p:spPr>
        </p:pic>
      </p:grpSp>
      <p:grpSp>
        <p:nvGrpSpPr>
          <p:cNvPr id="71" name="Group 70"/>
          <p:cNvGrpSpPr/>
          <p:nvPr/>
        </p:nvGrpSpPr>
        <p:grpSpPr>
          <a:xfrm>
            <a:off x="115395" y="635276"/>
            <a:ext cx="11878018" cy="6130404"/>
            <a:chOff x="115395" y="635276"/>
            <a:chExt cx="11878018" cy="6130404"/>
          </a:xfrm>
        </p:grpSpPr>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54" name="Picture 5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5395" y="3469911"/>
              <a:ext cx="4389120" cy="3291840"/>
            </a:xfrm>
            <a:prstGeom prst="rect">
              <a:avLst/>
            </a:prstGeom>
          </p:spPr>
        </p:pic>
        <p:grpSp>
          <p:nvGrpSpPr>
            <p:cNvPr id="69" name="Group 68"/>
            <p:cNvGrpSpPr/>
            <p:nvPr/>
          </p:nvGrpSpPr>
          <p:grpSpPr>
            <a:xfrm>
              <a:off x="4332469" y="635276"/>
              <a:ext cx="3902954" cy="3306608"/>
              <a:chOff x="4332469" y="635276"/>
              <a:chExt cx="3902954" cy="3306608"/>
            </a:xfrm>
          </p:grpSpPr>
          <p:pic>
            <p:nvPicPr>
              <p:cNvPr id="53" name="Picture 5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332469" y="635276"/>
                <a:ext cx="3902954" cy="3291840"/>
              </a:xfrm>
              <a:prstGeom prst="rect">
                <a:avLst/>
              </a:prstGeom>
            </p:spPr>
          </p:pic>
          <p:sp>
            <p:nvSpPr>
              <p:cNvPr id="68" name="Rectangle 67"/>
              <p:cNvSpPr/>
              <p:nvPr/>
            </p:nvSpPr>
            <p:spPr>
              <a:xfrm>
                <a:off x="4367099" y="341751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377882" y="3473840"/>
              <a:ext cx="3864788" cy="3291840"/>
            </a:xfrm>
            <a:prstGeom prst="rect">
              <a:avLst/>
            </a:prstGeom>
          </p:spPr>
        </p:pic>
        <p:grpSp>
          <p:nvGrpSpPr>
            <p:cNvPr id="70" name="Group 69"/>
            <p:cNvGrpSpPr/>
            <p:nvPr/>
          </p:nvGrpSpPr>
          <p:grpSpPr>
            <a:xfrm>
              <a:off x="7969891" y="635276"/>
              <a:ext cx="4015608" cy="3291840"/>
              <a:chOff x="7941016" y="635276"/>
              <a:chExt cx="4015608" cy="3291840"/>
            </a:xfrm>
          </p:grpSpPr>
          <p:pic>
            <p:nvPicPr>
              <p:cNvPr id="57" name="Picture 5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8081218" y="635276"/>
                <a:ext cx="3875406" cy="3291840"/>
              </a:xfrm>
              <a:prstGeom prst="rect">
                <a:avLst/>
              </a:prstGeom>
            </p:spPr>
          </p:pic>
          <p:sp>
            <p:nvSpPr>
              <p:cNvPr id="67" name="Rectangle 66"/>
              <p:cNvSpPr/>
              <p:nvPr/>
            </p:nvSpPr>
            <p:spPr>
              <a:xfrm>
                <a:off x="7941016" y="340225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118007" y="3473833"/>
              <a:ext cx="3875406" cy="3291840"/>
            </a:xfrm>
            <a:prstGeom prst="rect">
              <a:avLst/>
            </a:prstGeom>
          </p:spPr>
        </p:pic>
      </p:grpSp>
      <p:grpSp>
        <p:nvGrpSpPr>
          <p:cNvPr id="72" name="Group 71"/>
          <p:cNvGrpSpPr/>
          <p:nvPr/>
        </p:nvGrpSpPr>
        <p:grpSpPr>
          <a:xfrm>
            <a:off x="4362261" y="635179"/>
            <a:ext cx="7634665" cy="6130404"/>
            <a:chOff x="4362261" y="635179"/>
            <a:chExt cx="7634665" cy="6130404"/>
          </a:xfrm>
        </p:grpSpPr>
        <p:pic>
          <p:nvPicPr>
            <p:cNvPr id="59" name="Picture 58"/>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62261" y="636570"/>
              <a:ext cx="3870240" cy="2780398"/>
            </a:xfrm>
            <a:prstGeom prst="rect">
              <a:avLst/>
            </a:prstGeom>
          </p:spPr>
        </p:pic>
        <p:pic>
          <p:nvPicPr>
            <p:cNvPr id="60" name="Picture 59"/>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371450" y="3475042"/>
              <a:ext cx="3868713" cy="3290541"/>
            </a:xfrm>
            <a:prstGeom prst="rect">
              <a:avLst/>
            </a:prstGeom>
          </p:spPr>
        </p:pic>
        <p:pic>
          <p:nvPicPr>
            <p:cNvPr id="61" name="Picture 60"/>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8126800" y="635179"/>
              <a:ext cx="3870126" cy="2772067"/>
            </a:xfrm>
            <a:prstGeom prst="rect">
              <a:avLst/>
            </a:prstGeom>
          </p:spPr>
        </p:pic>
        <p:pic>
          <p:nvPicPr>
            <p:cNvPr id="62" name="Picture 6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126797" y="3471930"/>
              <a:ext cx="3864846" cy="3291840"/>
            </a:xfrm>
            <a:prstGeom prst="rect">
              <a:avLst/>
            </a:prstGeom>
          </p:spPr>
        </p:pic>
      </p:grpSp>
      <p:sp>
        <p:nvSpPr>
          <p:cNvPr id="8" name="TextBox 7"/>
          <p:cNvSpPr txBox="1"/>
          <p:nvPr/>
        </p:nvSpPr>
        <p:spPr>
          <a:xfrm>
            <a:off x="624973" y="37650"/>
            <a:ext cx="11109479" cy="523220"/>
          </a:xfrm>
          <a:prstGeom prst="rect">
            <a:avLst/>
          </a:prstGeom>
          <a:noFill/>
        </p:spPr>
        <p:txBody>
          <a:bodyPr wrap="square" rtlCol="0">
            <a:spAutoFit/>
          </a:bodyPr>
          <a:lstStyle/>
          <a:p>
            <a:pPr algn="ctr"/>
            <a:r>
              <a:rPr lang="en-US" sz="2800" dirty="0"/>
              <a:t>Step-up gust: tip actuation in</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a:xfrm>
            <a:off x="9419120" y="6481475"/>
            <a:ext cx="2743200" cy="365125"/>
          </a:xfrm>
        </p:spPr>
        <p:txBody>
          <a:bodyPr/>
          <a:lstStyle/>
          <a:p>
            <a:fld id="{15530B12-77AA-4F8A-BB96-7B022F2BE984}" type="slidenum">
              <a:rPr lang="en-US" smtClean="0"/>
              <a:t>64</a:t>
            </a:fld>
            <a:endParaRPr lang="en-US" dirty="0"/>
          </a:p>
        </p:txBody>
      </p:sp>
      <p:grpSp>
        <p:nvGrpSpPr>
          <p:cNvPr id="39" name="Group 38"/>
          <p:cNvGrpSpPr/>
          <p:nvPr/>
        </p:nvGrpSpPr>
        <p:grpSpPr>
          <a:xfrm>
            <a:off x="755347" y="869703"/>
            <a:ext cx="9624901" cy="3261575"/>
            <a:chOff x="841976" y="879328"/>
            <a:chExt cx="9624901" cy="3261575"/>
          </a:xfrm>
        </p:grpSpPr>
        <p:sp>
          <p:nvSpPr>
            <p:cNvPr id="47" name="TextBox 46">
              <a:extLst>
                <a:ext uri="{FF2B5EF4-FFF2-40B4-BE49-F238E27FC236}">
                  <a16:creationId xmlns:a16="http://schemas.microsoft.com/office/drawing/2014/main" id="{0C54F71A-9CA4-0F48-8A86-6252633062EF}"/>
                </a:ext>
              </a:extLst>
            </p:cNvPr>
            <p:cNvSpPr txBox="1"/>
            <p:nvPr/>
          </p:nvSpPr>
          <p:spPr>
            <a:xfrm>
              <a:off x="1939138" y="3012260"/>
              <a:ext cx="1034167" cy="400110"/>
            </a:xfrm>
            <a:prstGeom prst="rect">
              <a:avLst/>
            </a:prstGeom>
            <a:noFill/>
          </p:spPr>
          <p:txBody>
            <a:bodyPr wrap="square" rtlCol="0">
              <a:spAutoFit/>
            </a:bodyPr>
            <a:lstStyle/>
            <a:p>
              <a:pPr algn="ctr"/>
              <a:r>
                <a:rPr lang="en-US" sz="2000" dirty="0">
                  <a:solidFill>
                    <a:schemeClr val="accent2">
                      <a:lumMod val="75000"/>
                    </a:schemeClr>
                  </a:solidFill>
                </a:rPr>
                <a:t>1c ramp</a:t>
              </a:r>
            </a:p>
          </p:txBody>
        </p:sp>
        <p:sp>
          <p:nvSpPr>
            <p:cNvPr id="48" name="TextBox 47">
              <a:extLst>
                <a:ext uri="{FF2B5EF4-FFF2-40B4-BE49-F238E27FC236}">
                  <a16:creationId xmlns:a16="http://schemas.microsoft.com/office/drawing/2014/main" id="{222D13F2-9FC9-874A-9677-D4CAF35D6641}"/>
                </a:ext>
              </a:extLst>
            </p:cNvPr>
            <p:cNvSpPr txBox="1"/>
            <p:nvPr/>
          </p:nvSpPr>
          <p:spPr>
            <a:xfrm>
              <a:off x="5631850" y="3013092"/>
              <a:ext cx="1063824" cy="400110"/>
            </a:xfrm>
            <a:prstGeom prst="rect">
              <a:avLst/>
            </a:prstGeom>
            <a:noFill/>
          </p:spPr>
          <p:txBody>
            <a:bodyPr wrap="square" rtlCol="0">
              <a:spAutoFit/>
            </a:bodyPr>
            <a:lstStyle/>
            <a:p>
              <a:pPr algn="ctr"/>
              <a:r>
                <a:rPr lang="en-US" sz="2000" dirty="0">
                  <a:solidFill>
                    <a:schemeClr val="accent2">
                      <a:lumMod val="75000"/>
                    </a:schemeClr>
                  </a:solidFill>
                </a:rPr>
                <a:t>3c ramp</a:t>
              </a:r>
            </a:p>
          </p:txBody>
        </p:sp>
        <p:sp>
          <p:nvSpPr>
            <p:cNvPr id="49" name="TextBox 48">
              <a:extLst>
                <a:ext uri="{FF2B5EF4-FFF2-40B4-BE49-F238E27FC236}">
                  <a16:creationId xmlns:a16="http://schemas.microsoft.com/office/drawing/2014/main" id="{6FC23EEF-9330-FB4A-A6DE-7CEEF2FF3BB4}"/>
                </a:ext>
              </a:extLst>
            </p:cNvPr>
            <p:cNvSpPr txBox="1"/>
            <p:nvPr/>
          </p:nvSpPr>
          <p:spPr>
            <a:xfrm>
              <a:off x="9338108" y="3016440"/>
              <a:ext cx="1128769" cy="400110"/>
            </a:xfrm>
            <a:prstGeom prst="rect">
              <a:avLst/>
            </a:prstGeom>
            <a:noFill/>
          </p:spPr>
          <p:txBody>
            <a:bodyPr wrap="square" rtlCol="0">
              <a:spAutoFit/>
            </a:bodyPr>
            <a:lstStyle/>
            <a:p>
              <a:pPr algn="ctr"/>
              <a:r>
                <a:rPr lang="en-US" sz="2000" dirty="0">
                  <a:solidFill>
                    <a:schemeClr val="accent2">
                      <a:lumMod val="75000"/>
                    </a:schemeClr>
                  </a:solidFill>
                </a:rPr>
                <a:t>6c ramp</a:t>
              </a:r>
            </a:p>
          </p:txBody>
        </p:sp>
        <p:sp>
          <p:nvSpPr>
            <p:cNvPr id="50" name="TextBox 49">
              <a:extLst>
                <a:ext uri="{FF2B5EF4-FFF2-40B4-BE49-F238E27FC236}">
                  <a16:creationId xmlns:a16="http://schemas.microsoft.com/office/drawing/2014/main" id="{441080F0-B9E8-3144-96D7-AFE470B0E9B6}"/>
                </a:ext>
              </a:extLst>
            </p:cNvPr>
            <p:cNvSpPr txBox="1"/>
            <p:nvPr/>
          </p:nvSpPr>
          <p:spPr>
            <a:xfrm>
              <a:off x="841976" y="879328"/>
              <a:ext cx="764931" cy="384721"/>
            </a:xfrm>
            <a:prstGeom prst="rect">
              <a:avLst/>
            </a:prstGeom>
            <a:noFill/>
          </p:spPr>
          <p:txBody>
            <a:bodyPr wrap="square" rtlCol="0">
              <a:spAutoFit/>
            </a:bodyPr>
            <a:lstStyle/>
            <a:p>
              <a:pPr algn="ctr"/>
              <a:r>
                <a:rPr lang="en-US" sz="1900" b="1" dirty="0">
                  <a:solidFill>
                    <a:schemeClr val="accent1">
                      <a:lumMod val="75000"/>
                    </a:schemeClr>
                  </a:solidFill>
                </a:rPr>
                <a:t>AR=4</a:t>
              </a:r>
            </a:p>
          </p:txBody>
        </p:sp>
        <p:sp>
          <p:nvSpPr>
            <p:cNvPr id="51" name="TextBox 50">
              <a:extLst>
                <a:ext uri="{FF2B5EF4-FFF2-40B4-BE49-F238E27FC236}">
                  <a16:creationId xmlns:a16="http://schemas.microsoft.com/office/drawing/2014/main" id="{97394209-70A2-F847-9573-3D9079B47BAF}"/>
                </a:ext>
              </a:extLst>
            </p:cNvPr>
            <p:cNvSpPr txBox="1"/>
            <p:nvPr/>
          </p:nvSpPr>
          <p:spPr>
            <a:xfrm>
              <a:off x="852544" y="3756182"/>
              <a:ext cx="764931" cy="384721"/>
            </a:xfrm>
            <a:prstGeom prst="rect">
              <a:avLst/>
            </a:prstGeom>
            <a:noFill/>
          </p:spPr>
          <p:txBody>
            <a:bodyPr wrap="square" rtlCol="0">
              <a:spAutoFit/>
            </a:bodyPr>
            <a:lstStyle/>
            <a:p>
              <a:pPr algn="ctr"/>
              <a:r>
                <a:rPr lang="en-US" sz="1900" b="1" dirty="0">
                  <a:solidFill>
                    <a:schemeClr val="accent1">
                      <a:lumMod val="75000"/>
                    </a:schemeClr>
                  </a:solidFill>
                </a:rPr>
                <a:t>AR=2</a:t>
              </a:r>
            </a:p>
          </p:txBody>
        </p:sp>
      </p:grpSp>
    </p:spTree>
    <p:extLst>
      <p:ext uri="{BB962C8B-B14F-4D97-AF65-F5344CB8AC3E}">
        <p14:creationId xmlns:p14="http://schemas.microsoft.com/office/powerpoint/2010/main" val="25559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epup_cut_for presen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085" y="56830"/>
            <a:ext cx="12032915" cy="6768514"/>
          </a:xfrm>
          <a:prstGeom prst="rect">
            <a:avLst/>
          </a:prstGeom>
        </p:spPr>
      </p:pic>
      <p:sp>
        <p:nvSpPr>
          <p:cNvPr id="3" name="TextBox 2"/>
          <p:cNvSpPr txBox="1"/>
          <p:nvPr/>
        </p:nvSpPr>
        <p:spPr>
          <a:xfrm flipH="1">
            <a:off x="682698" y="2895696"/>
            <a:ext cx="1524463" cy="369332"/>
          </a:xfrm>
          <a:prstGeom prst="rect">
            <a:avLst/>
          </a:prstGeom>
          <a:noFill/>
        </p:spPr>
        <p:txBody>
          <a:bodyPr wrap="square" rtlCol="0">
            <a:spAutoFit/>
          </a:bodyPr>
          <a:lstStyle/>
          <a:p>
            <a:r>
              <a:rPr lang="en-US" dirty="0"/>
              <a:t>Rectangular</a:t>
            </a:r>
          </a:p>
        </p:txBody>
      </p:sp>
      <p:sp>
        <p:nvSpPr>
          <p:cNvPr id="4" name="TextBox 3"/>
          <p:cNvSpPr txBox="1"/>
          <p:nvPr/>
        </p:nvSpPr>
        <p:spPr>
          <a:xfrm flipH="1">
            <a:off x="6832220" y="2826826"/>
            <a:ext cx="1524463" cy="369332"/>
          </a:xfrm>
          <a:prstGeom prst="rect">
            <a:avLst/>
          </a:prstGeom>
          <a:noFill/>
        </p:spPr>
        <p:txBody>
          <a:bodyPr wrap="square" rtlCol="0">
            <a:spAutoFit/>
          </a:bodyPr>
          <a:lstStyle/>
          <a:p>
            <a:r>
              <a:rPr lang="en-US" dirty="0"/>
              <a:t>Static sweep</a:t>
            </a:r>
          </a:p>
        </p:txBody>
      </p:sp>
      <p:sp>
        <p:nvSpPr>
          <p:cNvPr id="5" name="TextBox 4"/>
          <p:cNvSpPr txBox="1"/>
          <p:nvPr/>
        </p:nvSpPr>
        <p:spPr>
          <a:xfrm flipH="1">
            <a:off x="682697" y="5919228"/>
            <a:ext cx="1524463" cy="369332"/>
          </a:xfrm>
          <a:prstGeom prst="rect">
            <a:avLst/>
          </a:prstGeom>
          <a:noFill/>
        </p:spPr>
        <p:txBody>
          <a:bodyPr wrap="square" rtlCol="0">
            <a:spAutoFit/>
          </a:bodyPr>
          <a:lstStyle/>
          <a:p>
            <a:r>
              <a:rPr lang="en-US" dirty="0"/>
              <a:t>Actuation-in</a:t>
            </a:r>
          </a:p>
        </p:txBody>
      </p:sp>
      <p:sp>
        <p:nvSpPr>
          <p:cNvPr id="6" name="TextBox 5"/>
          <p:cNvSpPr txBox="1"/>
          <p:nvPr/>
        </p:nvSpPr>
        <p:spPr>
          <a:xfrm>
            <a:off x="8123464" y="4889219"/>
            <a:ext cx="2637065" cy="584775"/>
          </a:xfrm>
          <a:prstGeom prst="rect">
            <a:avLst/>
          </a:prstGeom>
          <a:noFill/>
        </p:spPr>
        <p:txBody>
          <a:bodyPr wrap="square" rtlCol="0">
            <a:spAutoFit/>
          </a:bodyPr>
          <a:lstStyle/>
          <a:p>
            <a:r>
              <a:rPr lang="en-US" sz="3200" dirty="0">
                <a:solidFill>
                  <a:schemeClr val="bg1"/>
                </a:solidFill>
              </a:rPr>
              <a:t>Step-up</a:t>
            </a:r>
            <a:r>
              <a:rPr lang="en-US" sz="3200" dirty="0"/>
              <a:t> </a:t>
            </a:r>
            <a:r>
              <a:rPr lang="en-US" sz="3200" dirty="0">
                <a:solidFill>
                  <a:schemeClr val="bg1"/>
                </a:solidFill>
              </a:rPr>
              <a:t>gust</a:t>
            </a:r>
          </a:p>
        </p:txBody>
      </p:sp>
      <p:sp>
        <p:nvSpPr>
          <p:cNvPr id="7" name="Slide Number Placeholder 6">
            <a:extLst>
              <a:ext uri="{FF2B5EF4-FFF2-40B4-BE49-F238E27FC236}">
                <a16:creationId xmlns:a16="http://schemas.microsoft.com/office/drawing/2014/main" id="{A1D96ADA-3F95-4508-83F8-28C0E3053A75}"/>
              </a:ext>
            </a:extLst>
          </p:cNvPr>
          <p:cNvSpPr>
            <a:spLocks noGrp="1"/>
          </p:cNvSpPr>
          <p:nvPr>
            <p:ph type="sldNum" sz="quarter" idx="12"/>
          </p:nvPr>
        </p:nvSpPr>
        <p:spPr/>
        <p:txBody>
          <a:bodyPr/>
          <a:lstStyle/>
          <a:p>
            <a:fld id="{15530B12-77AA-4F8A-BB96-7B022F2BE984}" type="slidenum">
              <a:rPr lang="en-US" smtClean="0"/>
              <a:t>65</a:t>
            </a:fld>
            <a:endParaRPr lang="en-US"/>
          </a:p>
        </p:txBody>
      </p:sp>
    </p:spTree>
    <p:extLst>
      <p:ext uri="{BB962C8B-B14F-4D97-AF65-F5344CB8AC3E}">
        <p14:creationId xmlns:p14="http://schemas.microsoft.com/office/powerpoint/2010/main" val="1606737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3713" y="370114"/>
            <a:ext cx="4609622" cy="3457217"/>
          </a:xfrm>
          <a:prstGeom prst="rect">
            <a:avLst/>
          </a:prstGeom>
        </p:spPr>
      </p:pic>
      <p:sp>
        <p:nvSpPr>
          <p:cNvPr id="38" name="TextBox 37"/>
          <p:cNvSpPr txBox="1"/>
          <p:nvPr/>
        </p:nvSpPr>
        <p:spPr>
          <a:xfrm>
            <a:off x="479315" y="934897"/>
            <a:ext cx="1491755" cy="830997"/>
          </a:xfrm>
          <a:prstGeom prst="rect">
            <a:avLst/>
          </a:prstGeom>
          <a:noFill/>
        </p:spPr>
        <p:txBody>
          <a:bodyPr wrap="none" rtlCol="0">
            <a:spAutoFit/>
          </a:bodyPr>
          <a:lstStyle/>
          <a:p>
            <a:r>
              <a:rPr lang="en-US" sz="2400" dirty="0">
                <a:solidFill>
                  <a:schemeClr val="accent1"/>
                </a:solidFill>
              </a:rPr>
              <a:t>Total </a:t>
            </a:r>
          </a:p>
          <a:p>
            <a:r>
              <a:rPr lang="en-US" sz="2400" dirty="0">
                <a:solidFill>
                  <a:schemeClr val="accent1"/>
                </a:solidFill>
              </a:rPr>
              <a:t>circulation</a:t>
            </a:r>
          </a:p>
        </p:txBody>
      </p:sp>
      <mc:AlternateContent xmlns:mc="http://schemas.openxmlformats.org/markup-compatibility/2006" xmlns:a14="http://schemas.microsoft.com/office/drawing/2010/main">
        <mc:Choice Requires="a14">
          <p:sp>
            <p:nvSpPr>
              <p:cNvPr id="39" name="TextBox 38"/>
              <p:cNvSpPr txBox="1"/>
              <p:nvPr/>
            </p:nvSpPr>
            <p:spPr>
              <a:xfrm>
                <a:off x="511391" y="1714499"/>
                <a:ext cx="1817549" cy="909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Γ</m:t>
                      </m:r>
                      <m:r>
                        <a:rPr lang="en-US" i="0" dirty="0">
                          <a:latin typeface="Cambria Math" panose="02040503050406030204" pitchFamily="18" charset="0"/>
                        </a:rPr>
                        <m:t>=</m:t>
                      </m:r>
                      <m:nary>
                        <m:naryPr>
                          <m:chr m:val="∬"/>
                          <m:limLoc m:val="undOvr"/>
                          <m:supHide m:val="on"/>
                          <m:ctrlPr>
                            <a:rPr lang="en-US" i="1" dirty="0">
                              <a:latin typeface="Cambria Math" panose="02040503050406030204" pitchFamily="18" charset="0"/>
                            </a:rPr>
                          </m:ctrlPr>
                        </m:naryPr>
                        <m:sub>
                          <m:eqArr>
                            <m:eqArrPr>
                              <m:ctrlPr>
                                <a:rPr lang="en-US" i="1" dirty="0">
                                  <a:latin typeface="Cambria Math" panose="02040503050406030204" pitchFamily="18" charset="0"/>
                                </a:rPr>
                              </m:ctrlPr>
                            </m:eqArrPr>
                            <m:e>
                              <m:r>
                                <a:rPr lang="en-US" i="1" dirty="0">
                                  <a:latin typeface="Cambria Math" panose="02040503050406030204" pitchFamily="18" charset="0"/>
                                </a:rPr>
                                <m:t>𝑏𝑜𝑥</m:t>
                              </m:r>
                            </m:e>
                            <m:e>
                              <m:sSub>
                                <m:sSubPr>
                                  <m:ctrlPr>
                                    <a:rPr lang="en-US" i="1" dirty="0">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𝑧</m:t>
                                  </m:r>
                                </m:sub>
                              </m:sSub>
                              <m:r>
                                <a:rPr lang="en-US" b="0" i="1" dirty="0" smtClean="0">
                                  <a:latin typeface="Cambria Math" panose="02040503050406030204" pitchFamily="18" charset="0"/>
                                </a:rPr>
                                <m:t>&gt;0</m:t>
                              </m:r>
                            </m:e>
                          </m:eqArr>
                        </m:sub>
                        <m:sup/>
                        <m:e>
                          <m:sSub>
                            <m:sSubPr>
                              <m:ctrlPr>
                                <a:rPr lang="en-US" i="1" dirty="0" smtClean="0">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𝑧</m:t>
                              </m:r>
                            </m:sub>
                          </m:sSub>
                          <m:r>
                            <a:rPr lang="en-US" i="0" dirty="0">
                              <a:latin typeface="Cambria Math" panose="02040503050406030204" pitchFamily="18" charset="0"/>
                            </a:rPr>
                            <m:t>ⅆ</m:t>
                          </m:r>
                          <m:r>
                            <a:rPr lang="en-US" i="1" dirty="0">
                              <a:latin typeface="Cambria Math" panose="02040503050406030204" pitchFamily="18" charset="0"/>
                            </a:rPr>
                            <m:t>𝑥</m:t>
                          </m:r>
                          <m:r>
                            <a:rPr lang="en-US" i="0" dirty="0">
                              <a:latin typeface="Cambria Math" panose="02040503050406030204" pitchFamily="18" charset="0"/>
                            </a:rPr>
                            <m:t>ⅆ</m:t>
                          </m:r>
                          <m:r>
                            <a:rPr lang="en-US" i="1" dirty="0">
                              <a:latin typeface="Cambria Math" panose="02040503050406030204" pitchFamily="18" charset="0"/>
                            </a:rPr>
                            <m:t>𝑦</m:t>
                          </m:r>
                        </m:e>
                      </m:nary>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511391" y="1714499"/>
                <a:ext cx="1817549" cy="909993"/>
              </a:xfrm>
              <a:prstGeom prst="rect">
                <a:avLst/>
              </a:prstGeom>
              <a:blipFill>
                <a:blip r:embed="rId4"/>
                <a:stretch>
                  <a:fillRect/>
                </a:stretch>
              </a:blipFill>
            </p:spPr>
            <p:txBody>
              <a:bodyPr/>
              <a:lstStyle/>
              <a:p>
                <a:r>
                  <a:rPr lang="en-US">
                    <a:noFill/>
                  </a:rPr>
                  <a:t> </a:t>
                </a:r>
              </a:p>
            </p:txBody>
          </p:sp>
        </mc:Fallback>
      </mc:AlternateContent>
      <p:grpSp>
        <p:nvGrpSpPr>
          <p:cNvPr id="65" name="Group 64"/>
          <p:cNvGrpSpPr/>
          <p:nvPr/>
        </p:nvGrpSpPr>
        <p:grpSpPr>
          <a:xfrm>
            <a:off x="9095250" y="932132"/>
            <a:ext cx="2365556" cy="2370023"/>
            <a:chOff x="8721177" y="674439"/>
            <a:chExt cx="2365556" cy="2370023"/>
          </a:xfrm>
        </p:grpSpPr>
        <p:grpSp>
          <p:nvGrpSpPr>
            <p:cNvPr id="55" name="Group 54"/>
            <p:cNvGrpSpPr/>
            <p:nvPr/>
          </p:nvGrpSpPr>
          <p:grpSpPr>
            <a:xfrm>
              <a:off x="8721177" y="674439"/>
              <a:ext cx="1432560" cy="2370023"/>
              <a:chOff x="7355840" y="223883"/>
              <a:chExt cx="1432560" cy="2370023"/>
            </a:xfrm>
          </p:grpSpPr>
          <p:grpSp>
            <p:nvGrpSpPr>
              <p:cNvPr id="54" name="Group 53"/>
              <p:cNvGrpSpPr/>
              <p:nvPr/>
            </p:nvGrpSpPr>
            <p:grpSpPr>
              <a:xfrm>
                <a:off x="7767019" y="223883"/>
                <a:ext cx="687790" cy="2370023"/>
                <a:chOff x="7792678" y="527886"/>
                <a:chExt cx="558792" cy="1681833"/>
              </a:xfrm>
            </p:grpSpPr>
            <p:sp>
              <p:nvSpPr>
                <p:cNvPr id="43" name="Rectangle 42">
                  <a:extLst>
                    <a:ext uri="{FF2B5EF4-FFF2-40B4-BE49-F238E27FC236}">
                      <a16:creationId xmlns:a16="http://schemas.microsoft.com/office/drawing/2014/main" id="{245ED19F-DE57-E040-A378-9EB4BD7D22D7}"/>
                    </a:ext>
                  </a:extLst>
                </p:cNvPr>
                <p:cNvSpPr/>
                <p:nvPr/>
              </p:nvSpPr>
              <p:spPr>
                <a:xfrm rot="5400000">
                  <a:off x="7798570" y="737538"/>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E0FF305-339C-5140-8BB1-BD2655031407}"/>
                    </a:ext>
                  </a:extLst>
                </p:cNvPr>
                <p:cNvSpPr/>
                <p:nvPr/>
              </p:nvSpPr>
              <p:spPr>
                <a:xfrm>
                  <a:off x="7801708" y="1082720"/>
                  <a:ext cx="549762" cy="11010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BF2D6F-9385-B547-887E-63558157D7A6}"/>
                    </a:ext>
                  </a:extLst>
                </p:cNvPr>
                <p:cNvSpPr/>
                <p:nvPr/>
              </p:nvSpPr>
              <p:spPr>
                <a:xfrm>
                  <a:off x="7792678" y="2151429"/>
                  <a:ext cx="58290" cy="582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BD54D6-37BF-8F4F-91C1-BADC6195B91B}"/>
                    </a:ext>
                  </a:extLst>
                </p:cNvPr>
                <p:cNvSpPr/>
                <p:nvPr/>
              </p:nvSpPr>
              <p:spPr>
                <a:xfrm rot="5400000">
                  <a:off x="8015647" y="491474"/>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Connector 51"/>
              <p:cNvCxnSpPr/>
              <p:nvPr/>
            </p:nvCxnSpPr>
            <p:spPr>
              <a:xfrm flipV="1">
                <a:off x="7355840" y="1280160"/>
                <a:ext cx="1432560" cy="20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Isosceles Triangle 52"/>
              <p:cNvSpPr/>
              <p:nvPr/>
            </p:nvSpPr>
            <p:spPr>
              <a:xfrm rot="10800000">
                <a:off x="7364778" y="1082720"/>
                <a:ext cx="255834" cy="17650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Connector 56"/>
            <p:cNvCxnSpPr/>
            <p:nvPr/>
          </p:nvCxnSpPr>
          <p:spPr>
            <a:xfrm>
              <a:off x="8818323" y="2962320"/>
              <a:ext cx="133541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0058400" y="1753644"/>
              <a:ext cx="0" cy="11899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831261" y="2169092"/>
              <a:ext cx="1255472" cy="369332"/>
            </a:xfrm>
            <a:prstGeom prst="rect">
              <a:avLst/>
            </a:prstGeom>
            <a:solidFill>
              <a:schemeClr val="bg1"/>
            </a:solidFill>
          </p:spPr>
          <p:txBody>
            <a:bodyPr wrap="none" rtlCol="0">
              <a:spAutoFit/>
            </a:bodyPr>
            <a:lstStyle/>
            <a:p>
              <a:r>
                <a:rPr lang="en-US" dirty="0"/>
                <a:t>98.4% span</a:t>
              </a:r>
            </a:p>
          </p:txBody>
        </p:sp>
      </p:grpSp>
      <p:sp>
        <p:nvSpPr>
          <p:cNvPr id="2" name="Slide Number Placeholder 1"/>
          <p:cNvSpPr>
            <a:spLocks noGrp="1"/>
          </p:cNvSpPr>
          <p:nvPr>
            <p:ph type="sldNum" sz="quarter" idx="12"/>
          </p:nvPr>
        </p:nvSpPr>
        <p:spPr>
          <a:xfrm>
            <a:off x="9159231" y="6356350"/>
            <a:ext cx="2743200" cy="365125"/>
          </a:xfrm>
        </p:spPr>
        <p:txBody>
          <a:bodyPr/>
          <a:lstStyle/>
          <a:p>
            <a:fld id="{15530B12-77AA-4F8A-BB96-7B022F2BE984}" type="slidenum">
              <a:rPr lang="en-US" smtClean="0"/>
              <a:t>66</a:t>
            </a:fld>
            <a:endParaRPr lang="en-US"/>
          </a:p>
        </p:txBody>
      </p:sp>
      <p:grpSp>
        <p:nvGrpSpPr>
          <p:cNvPr id="37" name="Group 36"/>
          <p:cNvGrpSpPr/>
          <p:nvPr/>
        </p:nvGrpSpPr>
        <p:grpSpPr>
          <a:xfrm>
            <a:off x="710025" y="3615597"/>
            <a:ext cx="7768794" cy="3212828"/>
            <a:chOff x="710025" y="3484965"/>
            <a:chExt cx="7768794" cy="3212828"/>
          </a:xfrm>
        </p:grpSpPr>
        <p:grpSp>
          <p:nvGrpSpPr>
            <p:cNvPr id="35" name="Group 34"/>
            <p:cNvGrpSpPr/>
            <p:nvPr/>
          </p:nvGrpSpPr>
          <p:grpSpPr>
            <a:xfrm>
              <a:off x="5088830" y="3484965"/>
              <a:ext cx="3389989" cy="2431404"/>
              <a:chOff x="4446244" y="3578362"/>
              <a:chExt cx="3389989" cy="2431404"/>
            </a:xfrm>
          </p:grpSpPr>
          <p:pic>
            <p:nvPicPr>
              <p:cNvPr id="34" name="Picture 3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46244" y="3776001"/>
                <a:ext cx="2699961" cy="223376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b="-24131"/>
              <a:stretch/>
            </p:blipFill>
            <p:spPr>
              <a:xfrm>
                <a:off x="5652092" y="5724098"/>
                <a:ext cx="630383" cy="257478"/>
              </a:xfrm>
              <a:prstGeom prst="rect">
                <a:avLst/>
              </a:prstGeom>
            </p:spPr>
          </p:pic>
          <p:pic>
            <p:nvPicPr>
              <p:cNvPr id="24" name="Picture 2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54591" y="3578362"/>
                <a:ext cx="581642" cy="2403214"/>
              </a:xfrm>
              <a:prstGeom prst="rect">
                <a:avLst/>
              </a:prstGeom>
            </p:spPr>
          </p:pic>
        </p:grpSp>
        <p:sp>
          <p:nvSpPr>
            <p:cNvPr id="29" name="TextBox 28"/>
            <p:cNvSpPr txBox="1"/>
            <p:nvPr/>
          </p:nvSpPr>
          <p:spPr>
            <a:xfrm>
              <a:off x="3745703" y="3974283"/>
              <a:ext cx="1228192" cy="369332"/>
            </a:xfrm>
            <a:prstGeom prst="rect">
              <a:avLst/>
            </a:prstGeom>
            <a:noFill/>
            <a:ln w="19050">
              <a:solidFill>
                <a:schemeClr val="tx1"/>
              </a:solidFill>
            </a:ln>
          </p:spPr>
          <p:txBody>
            <a:bodyPr wrap="square" rtlCol="0">
              <a:spAutoFit/>
            </a:bodyPr>
            <a:lstStyle/>
            <a:p>
              <a:r>
                <a:rPr lang="en-US" dirty="0"/>
                <a:t>S/c = 21.34</a:t>
              </a:r>
            </a:p>
          </p:txBody>
        </p:sp>
        <mc:AlternateContent xmlns:mc="http://schemas.openxmlformats.org/markup-compatibility/2006" xmlns:a14="http://schemas.microsoft.com/office/drawing/2010/main">
          <mc:Choice Requires="a14">
            <p:sp>
              <p:nvSpPr>
                <p:cNvPr id="30" name="TextBox 29"/>
                <p:cNvSpPr txBox="1"/>
                <p:nvPr/>
              </p:nvSpPr>
              <p:spPr>
                <a:xfrm>
                  <a:off x="1141810" y="5850947"/>
                  <a:ext cx="3925248" cy="83099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600" dirty="0"/>
                    <a:t>Merged 5 runs </a:t>
                  </a:r>
                </a:p>
                <a:p>
                  <a:pPr marL="285750" indent="-285750">
                    <a:buFont typeface="Arial" panose="020B0604020202020204" pitchFamily="34" charset="0"/>
                    <a:buChar char="•"/>
                  </a:pPr>
                  <a:r>
                    <a:rPr lang="en-US" sz="1600" dirty="0"/>
                    <a:t>Velocity smoothing </a:t>
                  </a:r>
                </a:p>
                <a:p>
                  <a:pPr marL="285750" indent="-285750">
                    <a:buFont typeface="Arial" panose="020B0604020202020204" pitchFamily="34" charset="0"/>
                    <a:buChar char="•"/>
                  </a:pPr>
                  <a:r>
                    <a:rPr lang="en-US" sz="1600" dirty="0"/>
                    <a:t>Using vorticity threshold </a:t>
                  </a:r>
                  <a14:m>
                    <m:oMath xmlns:m="http://schemas.openxmlformats.org/officeDocument/2006/math">
                      <m:r>
                        <m:rPr>
                          <m:sty m:val="p"/>
                        </m:rPr>
                        <a:rPr lang="el-GR" sz="1600" i="1" smtClean="0">
                          <a:latin typeface="Cambria Math" panose="02040503050406030204" pitchFamily="18" charset="0"/>
                        </a:rPr>
                        <m:t>τ</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𝜎</m:t>
                      </m:r>
                    </m:oMath>
                  </a14:m>
                  <a:endParaRPr lang="en-US" sz="1600" dirty="0"/>
                </a:p>
              </p:txBody>
            </p:sp>
          </mc:Choice>
          <mc:Fallback xmlns="">
            <p:sp>
              <p:nvSpPr>
                <p:cNvPr id="30" name="TextBox 29"/>
                <p:cNvSpPr txBox="1">
                  <a:spLocks noRot="1" noChangeAspect="1" noMove="1" noResize="1" noEditPoints="1" noAdjustHandles="1" noChangeArrowheads="1" noChangeShapeType="1" noTextEdit="1"/>
                </p:cNvSpPr>
                <p:nvPr/>
              </p:nvSpPr>
              <p:spPr>
                <a:xfrm>
                  <a:off x="1141810" y="5850947"/>
                  <a:ext cx="3925248" cy="830997"/>
                </a:xfrm>
                <a:prstGeom prst="rect">
                  <a:avLst/>
                </a:prstGeom>
                <a:blipFill>
                  <a:blip r:embed="rId8"/>
                  <a:stretch>
                    <a:fillRect l="-621" t="-2190" b="-8029"/>
                  </a:stretch>
                </a:blipFill>
                <a:ln w="19050">
                  <a:noFill/>
                </a:ln>
              </p:spPr>
              <p:txBody>
                <a:bodyPr/>
                <a:lstStyle/>
                <a:p>
                  <a:r>
                    <a:rPr lang="en-US">
                      <a:noFill/>
                    </a:rPr>
                    <a:t> </a:t>
                  </a:r>
                </a:p>
              </p:txBody>
            </p:sp>
          </mc:Fallback>
        </mc:AlternateContent>
        <p:pic>
          <p:nvPicPr>
            <p:cNvPr id="31" name="Picture 3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10025" y="3640763"/>
              <a:ext cx="2800472" cy="2215145"/>
            </a:xfrm>
            <a:prstGeom prst="rect">
              <a:avLst/>
            </a:prstGeom>
          </p:spPr>
        </p:pic>
        <p:sp>
          <p:nvSpPr>
            <p:cNvPr id="36" name="Rectangle 35"/>
            <p:cNvSpPr/>
            <p:nvPr/>
          </p:nvSpPr>
          <p:spPr>
            <a:xfrm>
              <a:off x="5430819" y="5866796"/>
              <a:ext cx="2761949" cy="830997"/>
            </a:xfrm>
            <a:prstGeom prst="rect">
              <a:avLst/>
            </a:prstGeom>
          </p:spPr>
          <p:txBody>
            <a:bodyPr wrap="square">
              <a:spAutoFit/>
            </a:bodyPr>
            <a:lstStyle/>
            <a:p>
              <a:pPr marL="285750" indent="-285750">
                <a:buFont typeface="Arial" panose="020B0604020202020204" pitchFamily="34" charset="0"/>
                <a:buChar char="•"/>
              </a:pPr>
              <a:r>
                <a:rPr lang="en-US" sz="1600" dirty="0"/>
                <a:t>Phase-averaged 5 runs </a:t>
              </a:r>
            </a:p>
            <a:p>
              <a:pPr marL="285750" indent="-285750">
                <a:buFont typeface="Arial" panose="020B0604020202020204" pitchFamily="34" charset="0"/>
                <a:buChar char="•"/>
              </a:pPr>
              <a:r>
                <a:rPr lang="en-US" sz="1600" dirty="0"/>
                <a:t>No velocity smoothing </a:t>
              </a:r>
            </a:p>
            <a:p>
              <a:pPr marL="285750" indent="-285750">
                <a:buFont typeface="Arial" panose="020B0604020202020204" pitchFamily="34" charset="0"/>
                <a:buChar char="•"/>
              </a:pPr>
              <a:r>
                <a:rPr lang="en-US" sz="1600" dirty="0"/>
                <a:t>Zero vorticity threshold</a:t>
              </a:r>
            </a:p>
          </p:txBody>
        </p:sp>
        <p:pic>
          <p:nvPicPr>
            <p:cNvPr id="32" name="Picture 31"/>
            <p:cNvPicPr>
              <a:picLocks noChangeAspect="1"/>
            </p:cNvPicPr>
            <p:nvPr/>
          </p:nvPicPr>
          <p:blipFill rotWithShape="1">
            <a:blip r:embed="rId10" cstate="screen">
              <a:extLst>
                <a:ext uri="{28A0092B-C50C-407E-A947-70E740481C1C}">
                  <a14:useLocalDpi xmlns:a14="http://schemas.microsoft.com/office/drawing/2010/main"/>
                </a:ext>
              </a:extLst>
            </a:blip>
            <a:srcRect b="-24131"/>
            <a:stretch/>
          </p:blipFill>
          <p:spPr>
            <a:xfrm>
              <a:off x="1971070" y="5598430"/>
              <a:ext cx="657131" cy="257478"/>
            </a:xfrm>
            <a:prstGeom prst="rect">
              <a:avLst/>
            </a:prstGeom>
          </p:spPr>
        </p:pic>
      </p:grpSp>
      <p:sp>
        <p:nvSpPr>
          <p:cNvPr id="33" name="TextBox 32"/>
          <p:cNvSpPr txBox="1"/>
          <p:nvPr/>
        </p:nvSpPr>
        <p:spPr>
          <a:xfrm>
            <a:off x="585216" y="19666"/>
            <a:ext cx="11109479" cy="523220"/>
          </a:xfrm>
          <a:prstGeom prst="rect">
            <a:avLst/>
          </a:prstGeom>
          <a:noFill/>
        </p:spPr>
        <p:txBody>
          <a:bodyPr wrap="square" rtlCol="0">
            <a:spAutoFit/>
          </a:bodyPr>
          <a:lstStyle/>
          <a:p>
            <a:pPr algn="ctr"/>
            <a:r>
              <a:rPr lang="en-US" sz="2800" dirty="0"/>
              <a:t>Vorticity threshold</a:t>
            </a:r>
          </a:p>
        </p:txBody>
      </p:sp>
    </p:spTree>
    <p:extLst>
      <p:ext uri="{BB962C8B-B14F-4D97-AF65-F5344CB8AC3E}">
        <p14:creationId xmlns:p14="http://schemas.microsoft.com/office/powerpoint/2010/main" val="276307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509523" y="204086"/>
            <a:ext cx="3925157" cy="3663016"/>
            <a:chOff x="1509523" y="204086"/>
            <a:chExt cx="3925157" cy="3663016"/>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09523" y="238822"/>
              <a:ext cx="3925157" cy="3628280"/>
            </a:xfrm>
            <a:prstGeom prst="rect">
              <a:avLst/>
            </a:prstGeom>
          </p:spPr>
        </p:pic>
        <p:sp>
          <p:nvSpPr>
            <p:cNvPr id="68" name="Rectangle 67"/>
            <p:cNvSpPr/>
            <p:nvPr/>
          </p:nvSpPr>
          <p:spPr>
            <a:xfrm>
              <a:off x="3557482" y="204086"/>
              <a:ext cx="1475317" cy="334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7478910" y="371101"/>
            <a:ext cx="3689339" cy="3914324"/>
            <a:chOff x="7478910" y="371101"/>
            <a:chExt cx="3689339" cy="3914324"/>
          </a:xfrm>
        </p:grpSpPr>
        <p:grpSp>
          <p:nvGrpSpPr>
            <p:cNvPr id="69" name="Group 68"/>
            <p:cNvGrpSpPr/>
            <p:nvPr/>
          </p:nvGrpSpPr>
          <p:grpSpPr>
            <a:xfrm>
              <a:off x="7478910" y="371101"/>
              <a:ext cx="3689339" cy="3914324"/>
              <a:chOff x="3352800" y="792480"/>
              <a:chExt cx="5455920" cy="5636520"/>
            </a:xfrm>
          </p:grpSpPr>
          <p:pic>
            <p:nvPicPr>
              <p:cNvPr id="70" name="Picture 69"/>
              <p:cNvPicPr>
                <a:picLocks noChangeAspect="1"/>
              </p:cNvPicPr>
              <p:nvPr/>
            </p:nvPicPr>
            <p:blipFill rotWithShape="1">
              <a:blip r:embed="rId4" cstate="screen">
                <a:extLst>
                  <a:ext uri="{28A0092B-C50C-407E-A947-70E740481C1C}">
                    <a14:useLocalDpi xmlns:a14="http://schemas.microsoft.com/office/drawing/2010/main"/>
                  </a:ext>
                </a:extLst>
              </a:blip>
              <a:srcRect l="15710" t="6058" r="16091"/>
              <a:stretch/>
            </p:blipFill>
            <p:spPr>
              <a:xfrm>
                <a:off x="3352800" y="792480"/>
                <a:ext cx="5455920" cy="5636520"/>
              </a:xfrm>
              <a:prstGeom prst="rect">
                <a:avLst/>
              </a:prstGeom>
            </p:spPr>
          </p:pic>
          <p:sp>
            <p:nvSpPr>
              <p:cNvPr id="71" name="Rectangle 70"/>
              <p:cNvSpPr/>
              <p:nvPr/>
            </p:nvSpPr>
            <p:spPr>
              <a:xfrm>
                <a:off x="6878320" y="1981200"/>
                <a:ext cx="782320"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ectangle 85"/>
            <p:cNvSpPr/>
            <p:nvPr/>
          </p:nvSpPr>
          <p:spPr>
            <a:xfrm>
              <a:off x="9037243" y="1078758"/>
              <a:ext cx="945909" cy="3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478910" y="437602"/>
            <a:ext cx="3689339" cy="3914324"/>
            <a:chOff x="3352800" y="792480"/>
            <a:chExt cx="5455920" cy="5636520"/>
          </a:xfrm>
        </p:grpSpPr>
        <p:pic>
          <p:nvPicPr>
            <p:cNvPr id="84" name="Picture 83"/>
            <p:cNvPicPr>
              <a:picLocks noChangeAspect="1"/>
            </p:cNvPicPr>
            <p:nvPr/>
          </p:nvPicPr>
          <p:blipFill rotWithShape="1">
            <a:blip r:embed="rId4" cstate="screen">
              <a:extLst>
                <a:ext uri="{28A0092B-C50C-407E-A947-70E740481C1C}">
                  <a14:useLocalDpi xmlns:a14="http://schemas.microsoft.com/office/drawing/2010/main"/>
                </a:ext>
              </a:extLst>
            </a:blip>
            <a:srcRect l="15710" t="6058" r="16091"/>
            <a:stretch/>
          </p:blipFill>
          <p:spPr>
            <a:xfrm>
              <a:off x="3352800" y="792480"/>
              <a:ext cx="5455920" cy="5636520"/>
            </a:xfrm>
            <a:prstGeom prst="rect">
              <a:avLst/>
            </a:prstGeom>
          </p:spPr>
        </p:pic>
        <p:sp>
          <p:nvSpPr>
            <p:cNvPr id="85" name="Rectangle 84"/>
            <p:cNvSpPr/>
            <p:nvPr/>
          </p:nvSpPr>
          <p:spPr>
            <a:xfrm>
              <a:off x="6878320" y="1981200"/>
              <a:ext cx="782320"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8060593" y="1455546"/>
            <a:ext cx="3779210" cy="1328397"/>
            <a:chOff x="8060593" y="1497111"/>
            <a:chExt cx="3779210" cy="1328397"/>
          </a:xfrm>
        </p:grpSpPr>
        <p:sp>
          <p:nvSpPr>
            <p:cNvPr id="74" name="TextBox 73"/>
            <p:cNvSpPr txBox="1"/>
            <p:nvPr/>
          </p:nvSpPr>
          <p:spPr>
            <a:xfrm>
              <a:off x="10564837" y="1556079"/>
              <a:ext cx="1274966" cy="646331"/>
            </a:xfrm>
            <a:prstGeom prst="rect">
              <a:avLst/>
            </a:prstGeom>
            <a:solidFill>
              <a:schemeClr val="bg1"/>
            </a:solidFill>
          </p:spPr>
          <p:txBody>
            <a:bodyPr wrap="square" rtlCol="0">
              <a:spAutoFit/>
            </a:bodyPr>
            <a:lstStyle/>
            <a:p>
              <a:r>
                <a:rPr lang="en-US" dirty="0"/>
                <a:t>Horseshoe vortex</a:t>
              </a:r>
            </a:p>
          </p:txBody>
        </p:sp>
        <p:sp>
          <p:nvSpPr>
            <p:cNvPr id="75" name="TextBox 74"/>
            <p:cNvSpPr txBox="1"/>
            <p:nvPr/>
          </p:nvSpPr>
          <p:spPr>
            <a:xfrm>
              <a:off x="8683750" y="1497111"/>
              <a:ext cx="637813" cy="338734"/>
            </a:xfrm>
            <a:prstGeom prst="rect">
              <a:avLst/>
            </a:prstGeom>
            <a:noFill/>
          </p:spPr>
          <p:txBody>
            <a:bodyPr wrap="square" rtlCol="0">
              <a:spAutoFit/>
            </a:bodyPr>
            <a:lstStyle/>
            <a:p>
              <a:r>
                <a:rPr lang="en-US" dirty="0"/>
                <a:t>wing</a:t>
              </a:r>
            </a:p>
          </p:txBody>
        </p:sp>
        <p:sp>
          <p:nvSpPr>
            <p:cNvPr id="76" name="TextBox 75"/>
            <p:cNvSpPr txBox="1"/>
            <p:nvPr/>
          </p:nvSpPr>
          <p:spPr>
            <a:xfrm>
              <a:off x="9783839" y="1585651"/>
              <a:ext cx="637813" cy="338734"/>
            </a:xfrm>
            <a:prstGeom prst="rect">
              <a:avLst/>
            </a:prstGeom>
            <a:noFill/>
          </p:spPr>
          <p:txBody>
            <a:bodyPr wrap="square" rtlCol="0">
              <a:spAutoFit/>
            </a:bodyPr>
            <a:lstStyle/>
            <a:p>
              <a:r>
                <a:rPr lang="en-US" dirty="0"/>
                <a:t>TEV</a:t>
              </a:r>
            </a:p>
          </p:txBody>
        </p:sp>
        <p:sp>
          <p:nvSpPr>
            <p:cNvPr id="77" name="TextBox 76"/>
            <p:cNvSpPr txBox="1"/>
            <p:nvPr/>
          </p:nvSpPr>
          <p:spPr>
            <a:xfrm>
              <a:off x="8399430" y="2016598"/>
              <a:ext cx="637813" cy="338734"/>
            </a:xfrm>
            <a:prstGeom prst="rect">
              <a:avLst/>
            </a:prstGeom>
            <a:noFill/>
          </p:spPr>
          <p:txBody>
            <a:bodyPr wrap="square" rtlCol="0">
              <a:spAutoFit/>
            </a:bodyPr>
            <a:lstStyle/>
            <a:p>
              <a:r>
                <a:rPr lang="en-US" dirty="0"/>
                <a:t>TV</a:t>
              </a:r>
            </a:p>
          </p:txBody>
        </p:sp>
        <p:sp>
          <p:nvSpPr>
            <p:cNvPr id="78" name="TextBox 77"/>
            <p:cNvSpPr txBox="1"/>
            <p:nvPr/>
          </p:nvSpPr>
          <p:spPr>
            <a:xfrm>
              <a:off x="8060593" y="2486774"/>
              <a:ext cx="637813" cy="338734"/>
            </a:xfrm>
            <a:prstGeom prst="rect">
              <a:avLst/>
            </a:prstGeom>
            <a:noFill/>
          </p:spPr>
          <p:txBody>
            <a:bodyPr wrap="square" rtlCol="0">
              <a:spAutoFit/>
            </a:bodyPr>
            <a:lstStyle/>
            <a:p>
              <a:r>
                <a:rPr lang="en-US" dirty="0"/>
                <a:t>LEV</a:t>
              </a:r>
            </a:p>
          </p:txBody>
        </p:sp>
        <p:cxnSp>
          <p:nvCxnSpPr>
            <p:cNvPr id="79" name="Straight Arrow Connector 78"/>
            <p:cNvCxnSpPr/>
            <p:nvPr/>
          </p:nvCxnSpPr>
          <p:spPr>
            <a:xfrm>
              <a:off x="8538952" y="2669525"/>
              <a:ext cx="3587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9062452" y="1835847"/>
              <a:ext cx="249146" cy="281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732905" y="2237571"/>
              <a:ext cx="164817" cy="69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9983152" y="1859155"/>
              <a:ext cx="129556" cy="183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188630" y="2066380"/>
              <a:ext cx="405953" cy="658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a:xfrm>
            <a:off x="9092729" y="6547543"/>
            <a:ext cx="2743200" cy="365125"/>
          </a:xfrm>
        </p:spPr>
        <p:txBody>
          <a:bodyPr/>
          <a:lstStyle/>
          <a:p>
            <a:fld id="{15530B12-77AA-4F8A-BB96-7B022F2BE984}" type="slidenum">
              <a:rPr lang="en-US" smtClean="0"/>
              <a:t>67</a:t>
            </a:fld>
            <a:endParaRPr lang="en-US"/>
          </a:p>
        </p:txBody>
      </p:sp>
      <p:sp>
        <p:nvSpPr>
          <p:cNvPr id="29" name="TextBox 28"/>
          <p:cNvSpPr txBox="1"/>
          <p:nvPr/>
        </p:nvSpPr>
        <p:spPr>
          <a:xfrm>
            <a:off x="3918516" y="4846830"/>
            <a:ext cx="1228192" cy="369332"/>
          </a:xfrm>
          <a:prstGeom prst="rect">
            <a:avLst/>
          </a:prstGeom>
          <a:noFill/>
          <a:ln w="19050">
            <a:solidFill>
              <a:schemeClr val="tx1"/>
            </a:solidFill>
          </a:ln>
        </p:spPr>
        <p:txBody>
          <a:bodyPr wrap="square" rtlCol="0">
            <a:spAutoFit/>
          </a:bodyPr>
          <a:lstStyle/>
          <a:p>
            <a:r>
              <a:rPr lang="en-US" dirty="0">
                <a:solidFill>
                  <a:schemeClr val="accent1"/>
                </a:solidFill>
              </a:rPr>
              <a:t>S/c = 21.34</a:t>
            </a:r>
          </a:p>
        </p:txBody>
      </p:sp>
      <p:grpSp>
        <p:nvGrpSpPr>
          <p:cNvPr id="6" name="Group 5"/>
          <p:cNvGrpSpPr/>
          <p:nvPr/>
        </p:nvGrpSpPr>
        <p:grpSpPr>
          <a:xfrm>
            <a:off x="556625" y="3901641"/>
            <a:ext cx="8409863" cy="2800736"/>
            <a:chOff x="556625" y="3901641"/>
            <a:chExt cx="8409863" cy="2800736"/>
          </a:xfrm>
        </p:grpSpPr>
        <p:grpSp>
          <p:nvGrpSpPr>
            <p:cNvPr id="35" name="Group 34"/>
            <p:cNvGrpSpPr/>
            <p:nvPr/>
          </p:nvGrpSpPr>
          <p:grpSpPr>
            <a:xfrm>
              <a:off x="5554727" y="3901641"/>
              <a:ext cx="3411761" cy="2431404"/>
              <a:chOff x="4424472" y="3578362"/>
              <a:chExt cx="3411761" cy="2431404"/>
            </a:xfrm>
          </p:grpSpPr>
          <p:pic>
            <p:nvPicPr>
              <p:cNvPr id="34" name="Picture 3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24472" y="3776001"/>
                <a:ext cx="2699961" cy="223376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b="-24131"/>
              <a:stretch/>
            </p:blipFill>
            <p:spPr>
              <a:xfrm>
                <a:off x="5652092" y="5724098"/>
                <a:ext cx="630383" cy="257478"/>
              </a:xfrm>
              <a:prstGeom prst="rect">
                <a:avLst/>
              </a:prstGeom>
            </p:spPr>
          </p:pic>
          <p:pic>
            <p:nvPicPr>
              <p:cNvPr id="24" name="Picture 2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54591" y="3578362"/>
                <a:ext cx="581642" cy="2403214"/>
              </a:xfrm>
              <a:prstGeom prst="rect">
                <a:avLst/>
              </a:prstGeom>
            </p:spPr>
          </p:pic>
        </p:grpSp>
        <mc:AlternateContent xmlns:mc="http://schemas.openxmlformats.org/markup-compatibility/2006" xmlns:a14="http://schemas.microsoft.com/office/drawing/2010/main">
          <mc:Choice Requires="a14">
            <p:sp>
              <p:nvSpPr>
                <p:cNvPr id="30" name="TextBox 29"/>
                <p:cNvSpPr txBox="1"/>
                <p:nvPr/>
              </p:nvSpPr>
              <p:spPr>
                <a:xfrm>
                  <a:off x="556625" y="6317573"/>
                  <a:ext cx="3925248"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t>Using vorticity threshold </a:t>
                  </a:r>
                  <a14:m>
                    <m:oMath xmlns:m="http://schemas.openxmlformats.org/officeDocument/2006/math">
                      <m:r>
                        <m:rPr>
                          <m:sty m:val="p"/>
                        </m:rPr>
                        <a:rPr lang="el-GR" i="1" smtClean="0">
                          <a:latin typeface="Cambria Math" panose="02040503050406030204" pitchFamily="18" charset="0"/>
                        </a:rPr>
                        <m:t>τ</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oMath>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56625" y="6317573"/>
                  <a:ext cx="3925248" cy="369332"/>
                </a:xfrm>
                <a:prstGeom prst="rect">
                  <a:avLst/>
                </a:prstGeom>
                <a:blipFill>
                  <a:blip r:embed="rId8"/>
                  <a:stretch>
                    <a:fillRect l="-932" t="-8197" b="-24590"/>
                  </a:stretch>
                </a:blipFill>
                <a:ln w="19050">
                  <a:noFill/>
                </a:ln>
              </p:spPr>
              <p:txBody>
                <a:bodyPr/>
                <a:lstStyle/>
                <a:p>
                  <a:r>
                    <a:rPr lang="en-US">
                      <a:noFill/>
                    </a:rPr>
                    <a:t> </a:t>
                  </a:r>
                </a:p>
              </p:txBody>
            </p:sp>
          </mc:Fallback>
        </mc:AlternateContent>
        <p:sp>
          <p:nvSpPr>
            <p:cNvPr id="36" name="Rectangle 35"/>
            <p:cNvSpPr/>
            <p:nvPr/>
          </p:nvSpPr>
          <p:spPr>
            <a:xfrm>
              <a:off x="5554727" y="6333045"/>
              <a:ext cx="2761949" cy="369332"/>
            </a:xfrm>
            <a:prstGeom prst="rect">
              <a:avLst/>
            </a:prstGeom>
          </p:spPr>
          <p:txBody>
            <a:bodyPr wrap="square">
              <a:spAutoFit/>
            </a:bodyPr>
            <a:lstStyle/>
            <a:p>
              <a:pPr marL="285750" indent="-285750">
                <a:buFont typeface="Arial" panose="020B0604020202020204" pitchFamily="34" charset="0"/>
                <a:buChar char="•"/>
              </a:pPr>
              <a:r>
                <a:rPr lang="en-US" dirty="0"/>
                <a:t>Zero vorticity threshold</a:t>
              </a:r>
            </a:p>
          </p:txBody>
        </p:sp>
        <p:grpSp>
          <p:nvGrpSpPr>
            <p:cNvPr id="21" name="Group 20"/>
            <p:cNvGrpSpPr/>
            <p:nvPr/>
          </p:nvGrpSpPr>
          <p:grpSpPr>
            <a:xfrm>
              <a:off x="710025" y="4073025"/>
              <a:ext cx="2800472" cy="2215145"/>
              <a:chOff x="710025" y="3640763"/>
              <a:chExt cx="2800472" cy="2215145"/>
            </a:xfrm>
          </p:grpSpPr>
          <p:pic>
            <p:nvPicPr>
              <p:cNvPr id="31" name="Picture 3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10025" y="3640763"/>
                <a:ext cx="2800472" cy="2215145"/>
              </a:xfrm>
              <a:prstGeom prst="rect">
                <a:avLst/>
              </a:prstGeom>
            </p:spPr>
          </p:pic>
          <p:pic>
            <p:nvPicPr>
              <p:cNvPr id="32" name="Picture 31"/>
              <p:cNvPicPr>
                <a:picLocks noChangeAspect="1"/>
              </p:cNvPicPr>
              <p:nvPr/>
            </p:nvPicPr>
            <p:blipFill rotWithShape="1">
              <a:blip r:embed="rId10" cstate="screen">
                <a:extLst>
                  <a:ext uri="{28A0092B-C50C-407E-A947-70E740481C1C}">
                    <a14:useLocalDpi xmlns:a14="http://schemas.microsoft.com/office/drawing/2010/main"/>
                  </a:ext>
                </a:extLst>
              </a:blip>
              <a:srcRect b="-24131"/>
              <a:stretch/>
            </p:blipFill>
            <p:spPr>
              <a:xfrm>
                <a:off x="1971070" y="5598430"/>
                <a:ext cx="657131" cy="257478"/>
              </a:xfrm>
              <a:prstGeom prst="rect">
                <a:avLst/>
              </a:prstGeom>
            </p:spPr>
          </p:pic>
        </p:grpSp>
      </p:grpSp>
      <p:sp>
        <p:nvSpPr>
          <p:cNvPr id="20" name="Rectangle 19"/>
          <p:cNvSpPr/>
          <p:nvPr/>
        </p:nvSpPr>
        <p:spPr>
          <a:xfrm>
            <a:off x="272042" y="2825508"/>
            <a:ext cx="2247207" cy="646331"/>
          </a:xfrm>
          <a:prstGeom prst="rect">
            <a:avLst/>
          </a:prstGeom>
        </p:spPr>
        <p:txBody>
          <a:bodyPr wrap="square">
            <a:spAutoFit/>
          </a:bodyPr>
          <a:lstStyle/>
          <a:p>
            <a:pPr marL="285750" indent="-285750">
              <a:buFont typeface="Arial" panose="020B0604020202020204" pitchFamily="34" charset="0"/>
              <a:buChar char="•"/>
            </a:pPr>
            <a:r>
              <a:rPr lang="en-US" dirty="0"/>
              <a:t>Merged 5 runs </a:t>
            </a:r>
          </a:p>
          <a:p>
            <a:pPr marL="285750" indent="-285750">
              <a:buFont typeface="Arial" panose="020B0604020202020204" pitchFamily="34" charset="0"/>
              <a:buChar char="•"/>
            </a:pPr>
            <a:r>
              <a:rPr lang="en-US" dirty="0"/>
              <a:t>Velocity smoothing </a:t>
            </a:r>
          </a:p>
        </p:txBody>
      </p:sp>
      <p:sp>
        <p:nvSpPr>
          <p:cNvPr id="22" name="Rectangle 21"/>
          <p:cNvSpPr/>
          <p:nvPr/>
        </p:nvSpPr>
        <p:spPr>
          <a:xfrm>
            <a:off x="5397711" y="2941359"/>
            <a:ext cx="2579716" cy="646331"/>
          </a:xfrm>
          <a:prstGeom prst="rect">
            <a:avLst/>
          </a:prstGeom>
        </p:spPr>
        <p:txBody>
          <a:bodyPr wrap="square">
            <a:spAutoFit/>
          </a:bodyPr>
          <a:lstStyle/>
          <a:p>
            <a:pPr marL="285750" indent="-285750">
              <a:buFont typeface="Arial" panose="020B0604020202020204" pitchFamily="34" charset="0"/>
              <a:buChar char="•"/>
            </a:pPr>
            <a:r>
              <a:rPr lang="en-US" dirty="0"/>
              <a:t>Phase-averaged 5 runs </a:t>
            </a:r>
          </a:p>
          <a:p>
            <a:pPr marL="285750" indent="-285750">
              <a:buFont typeface="Arial" panose="020B0604020202020204" pitchFamily="34" charset="0"/>
              <a:buChar char="•"/>
            </a:pPr>
            <a:r>
              <a:rPr lang="en-US" dirty="0"/>
              <a:t>No velocity smoothing </a:t>
            </a:r>
          </a:p>
        </p:txBody>
      </p:sp>
      <p:sp>
        <p:nvSpPr>
          <p:cNvPr id="18" name="Rectangle 17"/>
          <p:cNvSpPr/>
          <p:nvPr/>
        </p:nvSpPr>
        <p:spPr>
          <a:xfrm>
            <a:off x="9037243" y="1112009"/>
            <a:ext cx="945909" cy="3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9286263" y="4455579"/>
            <a:ext cx="2905737" cy="1151834"/>
            <a:chOff x="3002687" y="777365"/>
            <a:chExt cx="2905737" cy="1151834"/>
          </a:xfrm>
        </p:grpSpPr>
        <mc:AlternateContent xmlns:mc="http://schemas.openxmlformats.org/markup-compatibility/2006" xmlns:a14="http://schemas.microsoft.com/office/drawing/2010/main">
          <mc:Choice Requires="a14">
            <p:sp>
              <p:nvSpPr>
                <p:cNvPr id="88" name="TextBox 87"/>
                <p:cNvSpPr txBox="1"/>
                <p:nvPr/>
              </p:nvSpPr>
              <p:spPr>
                <a:xfrm>
                  <a:off x="3002687" y="777365"/>
                  <a:ext cx="2380977"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e>
                            </m:d>
                          </m:e>
                        </m:d>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3002687" y="777365"/>
                  <a:ext cx="2380977" cy="518604"/>
                </a:xfrm>
                <a:prstGeom prst="rect">
                  <a:avLst/>
                </a:prstGeom>
                <a:blipFill>
                  <a:blip r:embed="rId11"/>
                  <a:stretch>
                    <a:fillRect/>
                  </a:stretch>
                </a:blipFill>
              </p:spPr>
              <p:txBody>
                <a:bodyPr/>
                <a:lstStyle/>
                <a:p>
                  <a:r>
                    <a:rPr lang="en-US">
                      <a:noFill/>
                    </a:rPr>
                    <a:t> </a:t>
                  </a:r>
                </a:p>
              </p:txBody>
            </p:sp>
          </mc:Fallback>
        </mc:AlternateContent>
        <p:sp>
          <p:nvSpPr>
            <p:cNvPr id="89" name="TextBox 88"/>
            <p:cNvSpPr txBox="1"/>
            <p:nvPr/>
          </p:nvSpPr>
          <p:spPr>
            <a:xfrm flipH="1">
              <a:off x="3558913" y="1282868"/>
              <a:ext cx="1062322" cy="646331"/>
            </a:xfrm>
            <a:prstGeom prst="rect">
              <a:avLst/>
            </a:prstGeom>
            <a:noFill/>
          </p:spPr>
          <p:txBody>
            <a:bodyPr wrap="square" rtlCol="0">
              <a:spAutoFit/>
            </a:bodyPr>
            <a:lstStyle/>
            <a:p>
              <a:r>
                <a:rPr lang="en-US" dirty="0">
                  <a:solidFill>
                    <a:schemeClr val="accent1"/>
                  </a:solidFill>
                </a:rPr>
                <a:t>Vorticity tensor</a:t>
              </a:r>
            </a:p>
          </p:txBody>
        </p:sp>
        <p:sp>
          <p:nvSpPr>
            <p:cNvPr id="90" name="TextBox 89"/>
            <p:cNvSpPr txBox="1"/>
            <p:nvPr/>
          </p:nvSpPr>
          <p:spPr>
            <a:xfrm flipH="1">
              <a:off x="4592738" y="1276054"/>
              <a:ext cx="1315686" cy="646331"/>
            </a:xfrm>
            <a:prstGeom prst="rect">
              <a:avLst/>
            </a:prstGeom>
            <a:noFill/>
          </p:spPr>
          <p:txBody>
            <a:bodyPr wrap="square" rtlCol="0">
              <a:spAutoFit/>
            </a:bodyPr>
            <a:lstStyle/>
            <a:p>
              <a:r>
                <a:rPr lang="en-US" dirty="0">
                  <a:solidFill>
                    <a:schemeClr val="accent1"/>
                  </a:solidFill>
                </a:rPr>
                <a:t>Strain-rate tensor</a:t>
              </a:r>
            </a:p>
          </p:txBody>
        </p:sp>
      </p:grpSp>
      <p:sp>
        <p:nvSpPr>
          <p:cNvPr id="28" name="TextBox 27"/>
          <p:cNvSpPr txBox="1"/>
          <p:nvPr/>
        </p:nvSpPr>
        <p:spPr>
          <a:xfrm>
            <a:off x="1057395" y="978167"/>
            <a:ext cx="1158592" cy="646331"/>
          </a:xfrm>
          <a:prstGeom prst="rect">
            <a:avLst/>
          </a:prstGeom>
          <a:noFill/>
        </p:spPr>
        <p:txBody>
          <a:bodyPr wrap="square" rtlCol="0">
            <a:spAutoFit/>
          </a:bodyPr>
          <a:lstStyle/>
          <a:p>
            <a:r>
              <a:rPr lang="en-US" dirty="0">
                <a:solidFill>
                  <a:schemeClr val="accent1"/>
                </a:solidFill>
              </a:rPr>
              <a:t>Q* = 4</a:t>
            </a:r>
          </a:p>
          <a:p>
            <a:r>
              <a:rPr lang="en-US" dirty="0" err="1">
                <a:solidFill>
                  <a:schemeClr val="accent1"/>
                </a:solidFill>
              </a:rPr>
              <a:t>isosurface</a:t>
            </a:r>
            <a:endParaRPr lang="en-US" dirty="0">
              <a:solidFill>
                <a:schemeClr val="accent1"/>
              </a:solidFill>
            </a:endParaRPr>
          </a:p>
        </p:txBody>
      </p:sp>
      <p:sp>
        <p:nvSpPr>
          <p:cNvPr id="92" name="TextBox 91"/>
          <p:cNvSpPr txBox="1"/>
          <p:nvPr/>
        </p:nvSpPr>
        <p:spPr>
          <a:xfrm>
            <a:off x="10233792" y="583536"/>
            <a:ext cx="1158592" cy="646331"/>
          </a:xfrm>
          <a:prstGeom prst="rect">
            <a:avLst/>
          </a:prstGeom>
          <a:noFill/>
        </p:spPr>
        <p:txBody>
          <a:bodyPr wrap="square" rtlCol="0">
            <a:spAutoFit/>
          </a:bodyPr>
          <a:lstStyle/>
          <a:p>
            <a:r>
              <a:rPr lang="en-US" dirty="0">
                <a:solidFill>
                  <a:schemeClr val="accent1"/>
                </a:solidFill>
              </a:rPr>
              <a:t>Q* = 4</a:t>
            </a:r>
          </a:p>
          <a:p>
            <a:r>
              <a:rPr lang="en-US" dirty="0" err="1">
                <a:solidFill>
                  <a:schemeClr val="accent1"/>
                </a:solidFill>
              </a:rPr>
              <a:t>isosurface</a:t>
            </a:r>
            <a:endParaRPr lang="en-US" dirty="0">
              <a:solidFill>
                <a:schemeClr val="accent1"/>
              </a:solidFill>
            </a:endParaRPr>
          </a:p>
        </p:txBody>
      </p:sp>
      <p:sp>
        <p:nvSpPr>
          <p:cNvPr id="93" name="TextBox 92"/>
          <p:cNvSpPr txBox="1"/>
          <p:nvPr/>
        </p:nvSpPr>
        <p:spPr>
          <a:xfrm>
            <a:off x="1349967" y="21967"/>
            <a:ext cx="11109479" cy="523220"/>
          </a:xfrm>
          <a:prstGeom prst="rect">
            <a:avLst/>
          </a:prstGeom>
          <a:noFill/>
        </p:spPr>
        <p:txBody>
          <a:bodyPr wrap="square" rtlCol="0">
            <a:spAutoFit/>
          </a:bodyPr>
          <a:lstStyle/>
          <a:p>
            <a:pPr algn="ctr"/>
            <a:r>
              <a:rPr lang="en-US" sz="2800" dirty="0"/>
              <a:t>Merging                    vs                   Phase-averaging</a:t>
            </a:r>
          </a:p>
        </p:txBody>
      </p:sp>
      <p:sp>
        <p:nvSpPr>
          <p:cNvPr id="4" name="Down Arrow 3"/>
          <p:cNvSpPr/>
          <p:nvPr/>
        </p:nvSpPr>
        <p:spPr>
          <a:xfrm rot="7291482">
            <a:off x="2672652" y="1679290"/>
            <a:ext cx="225725" cy="3658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4245" y="855700"/>
            <a:ext cx="1047604" cy="923330"/>
          </a:xfrm>
          <a:prstGeom prst="rect">
            <a:avLst/>
          </a:prstGeom>
          <a:solidFill>
            <a:schemeClr val="bg1"/>
          </a:solidFill>
        </p:spPr>
        <p:txBody>
          <a:bodyPr wrap="square" rtlCol="0">
            <a:spAutoFit/>
          </a:bodyPr>
          <a:lstStyle/>
          <a:p>
            <a:r>
              <a:rPr lang="en-US" dirty="0"/>
              <a:t>Wing travel direction</a:t>
            </a:r>
          </a:p>
        </p:txBody>
      </p:sp>
      <p:sp>
        <p:nvSpPr>
          <p:cNvPr id="49" name="Down Arrow 3">
            <a:extLst>
              <a:ext uri="{FF2B5EF4-FFF2-40B4-BE49-F238E27FC236}">
                <a16:creationId xmlns:a16="http://schemas.microsoft.com/office/drawing/2014/main" id="{A7CC4738-2D1F-4BEE-B38B-BEB409D2A47D}"/>
              </a:ext>
            </a:extLst>
          </p:cNvPr>
          <p:cNvSpPr/>
          <p:nvPr/>
        </p:nvSpPr>
        <p:spPr>
          <a:xfrm rot="7139634">
            <a:off x="8567164" y="1574755"/>
            <a:ext cx="217277" cy="6192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Arrow Connector 40"/>
          <p:cNvCxnSpPr/>
          <p:nvPr/>
        </p:nvCxnSpPr>
        <p:spPr>
          <a:xfrm>
            <a:off x="9176657" y="1524000"/>
            <a:ext cx="21772" cy="1502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a:xfrm>
            <a:off x="9101050" y="6492875"/>
            <a:ext cx="2743200" cy="365125"/>
          </a:xfrm>
        </p:spPr>
        <p:txBody>
          <a:bodyPr/>
          <a:lstStyle/>
          <a:p>
            <a:fld id="{15530B12-77AA-4F8A-BB96-7B022F2BE984}" type="slidenum">
              <a:rPr lang="en-US" smtClean="0"/>
              <a:t>68</a:t>
            </a:fld>
            <a:endParaRPr lang="en-US"/>
          </a:p>
        </p:txBody>
      </p:sp>
      <p:grpSp>
        <p:nvGrpSpPr>
          <p:cNvPr id="19" name="Group 18"/>
          <p:cNvGrpSpPr/>
          <p:nvPr/>
        </p:nvGrpSpPr>
        <p:grpSpPr>
          <a:xfrm>
            <a:off x="755212" y="1059476"/>
            <a:ext cx="7832090" cy="5661988"/>
            <a:chOff x="755212" y="1059476"/>
            <a:chExt cx="7832090" cy="5661988"/>
          </a:xfrm>
        </p:grpSpPr>
        <p:pic>
          <p:nvPicPr>
            <p:cNvPr id="11" name="Picture 10" descr="Chart, histogram&#10;&#10;Description automatically generated">
              <a:extLst>
                <a:ext uri="{FF2B5EF4-FFF2-40B4-BE49-F238E27FC236}">
                  <a16:creationId xmlns:a16="http://schemas.microsoft.com/office/drawing/2014/main" id="{2EF527FC-E168-480F-8B97-C6B280415E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6272" y="1059476"/>
              <a:ext cx="3706091" cy="2723977"/>
            </a:xfrm>
            <a:prstGeom prst="rect">
              <a:avLst/>
            </a:prstGeom>
          </p:spPr>
        </p:pic>
        <p:pic>
          <p:nvPicPr>
            <p:cNvPr id="12" name="Picture 11" descr="Chart&#10;&#10;Description automatically generated">
              <a:extLst>
                <a:ext uri="{FF2B5EF4-FFF2-40B4-BE49-F238E27FC236}">
                  <a16:creationId xmlns:a16="http://schemas.microsoft.com/office/drawing/2014/main" id="{3ADFB7F3-B38C-4C48-B6C5-BDF0537282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212" y="1059476"/>
              <a:ext cx="3671616" cy="2698638"/>
            </a:xfrm>
            <a:prstGeom prst="rect">
              <a:avLst/>
            </a:prstGeom>
          </p:spPr>
        </p:pic>
        <p:pic>
          <p:nvPicPr>
            <p:cNvPr id="13" name="Picture 12" descr="Chart, histogram&#10;&#10;Description automatically generated">
              <a:extLst>
                <a:ext uri="{FF2B5EF4-FFF2-40B4-BE49-F238E27FC236}">
                  <a16:creationId xmlns:a16="http://schemas.microsoft.com/office/drawing/2014/main" id="{B691FAE5-0D68-4820-B27A-4755BB158A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5212" y="4006598"/>
              <a:ext cx="3693694" cy="2714866"/>
            </a:xfrm>
            <a:prstGeom prst="rect">
              <a:avLst/>
            </a:prstGeom>
          </p:spPr>
        </p:pic>
        <p:pic>
          <p:nvPicPr>
            <p:cNvPr id="14" name="Picture 13" descr="Chart, line chart&#10;&#10;Description automatically generated">
              <a:extLst>
                <a:ext uri="{FF2B5EF4-FFF2-40B4-BE49-F238E27FC236}">
                  <a16:creationId xmlns:a16="http://schemas.microsoft.com/office/drawing/2014/main" id="{B5F293A3-DCF5-41C8-9A8C-55D55213832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82854" y="3990578"/>
              <a:ext cx="3704448" cy="2722770"/>
            </a:xfrm>
            <a:prstGeom prst="rect">
              <a:avLst/>
            </a:prstGeom>
          </p:spPr>
        </p:pic>
      </p:grpSp>
      <p:grpSp>
        <p:nvGrpSpPr>
          <p:cNvPr id="15" name="Group 14"/>
          <p:cNvGrpSpPr/>
          <p:nvPr/>
        </p:nvGrpSpPr>
        <p:grpSpPr>
          <a:xfrm>
            <a:off x="8742464" y="3995670"/>
            <a:ext cx="3134881" cy="2419830"/>
            <a:chOff x="115395" y="640906"/>
            <a:chExt cx="4389120" cy="3291840"/>
          </a:xfrm>
        </p:grpSpPr>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169622" y="947651"/>
              <a:ext cx="1878677" cy="997527"/>
            </a:xfrm>
            <a:prstGeom prst="rect">
              <a:avLst/>
            </a:prstGeom>
          </p:spPr>
        </p:pic>
      </p:grpSp>
      <p:sp>
        <p:nvSpPr>
          <p:cNvPr id="18" name="Rectangle 17">
            <a:extLst>
              <a:ext uri="{FF2B5EF4-FFF2-40B4-BE49-F238E27FC236}">
                <a16:creationId xmlns:a16="http://schemas.microsoft.com/office/drawing/2014/main" id="{C20BEB66-6004-41D5-9817-5039F042B335}"/>
              </a:ext>
            </a:extLst>
          </p:cNvPr>
          <p:cNvSpPr/>
          <p:nvPr/>
        </p:nvSpPr>
        <p:spPr>
          <a:xfrm>
            <a:off x="1601582" y="182062"/>
            <a:ext cx="6210996" cy="646331"/>
          </a:xfrm>
          <a:prstGeom prst="rect">
            <a:avLst/>
          </a:prstGeom>
          <a:solidFill>
            <a:schemeClr val="bg1"/>
          </a:solidFill>
        </p:spPr>
        <p:txBody>
          <a:bodyPr wrap="none">
            <a:spAutoFit/>
          </a:bodyPr>
          <a:lstStyle/>
          <a:p>
            <a:pPr lvl="0"/>
            <a:r>
              <a:rPr lang="en-US" sz="3600" dirty="0">
                <a:solidFill>
                  <a:srgbClr val="5B9BD5">
                    <a:lumMod val="75000"/>
                  </a:srgbClr>
                </a:solidFill>
              </a:rPr>
              <a:t>Total circulation for step-up gust</a:t>
            </a:r>
          </a:p>
        </p:txBody>
      </p:sp>
      <p:grpSp>
        <p:nvGrpSpPr>
          <p:cNvPr id="3" name="Group 2"/>
          <p:cNvGrpSpPr/>
          <p:nvPr/>
        </p:nvGrpSpPr>
        <p:grpSpPr>
          <a:xfrm>
            <a:off x="8742464" y="337458"/>
            <a:ext cx="1541161" cy="3580838"/>
            <a:chOff x="8742464" y="337458"/>
            <a:chExt cx="1541161" cy="3580838"/>
          </a:xfrm>
        </p:grpSpPr>
        <p:sp>
          <p:nvSpPr>
            <p:cNvPr id="23" name="Rectangle 22">
              <a:extLst>
                <a:ext uri="{FF2B5EF4-FFF2-40B4-BE49-F238E27FC236}">
                  <a16:creationId xmlns:a16="http://schemas.microsoft.com/office/drawing/2014/main" id="{BC2E6535-75DA-7149-BD70-6E22DBFE086E}"/>
                </a:ext>
              </a:extLst>
            </p:cNvPr>
            <p:cNvSpPr/>
            <p:nvPr/>
          </p:nvSpPr>
          <p:spPr>
            <a:xfrm rot="5400000">
              <a:off x="9424700" y="692190"/>
              <a:ext cx="896128" cy="186663"/>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7CF3244-0DFF-C449-AD1B-CF87465EFD9B}"/>
                </a:ext>
              </a:extLst>
            </p:cNvPr>
            <p:cNvGrpSpPr/>
            <p:nvPr/>
          </p:nvGrpSpPr>
          <p:grpSpPr>
            <a:xfrm>
              <a:off x="8742464" y="1247448"/>
              <a:ext cx="1541161" cy="2670848"/>
              <a:chOff x="6209658" y="2662881"/>
              <a:chExt cx="1481309" cy="2299118"/>
            </a:xfrm>
          </p:grpSpPr>
          <p:sp>
            <p:nvSpPr>
              <p:cNvPr id="28" name="Rectangle 27">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e 2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A0152EEB-582D-BE4F-A83C-2BBEB79507FC}"/>
                </a:ext>
              </a:extLst>
            </p:cNvPr>
            <p:cNvSpPr/>
            <p:nvPr/>
          </p:nvSpPr>
          <p:spPr>
            <a:xfrm rot="5400000">
              <a:off x="9780731" y="298935"/>
              <a:ext cx="184065" cy="274361"/>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p:cNvCxnSpPr/>
          <p:nvPr/>
        </p:nvCxnSpPr>
        <p:spPr>
          <a:xfrm flipV="1">
            <a:off x="9296400" y="2318657"/>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296400" y="2577811"/>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300046" y="2836965"/>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296400" y="3166510"/>
            <a:ext cx="1251857" cy="10886"/>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592332" y="2050244"/>
            <a:ext cx="772211" cy="369332"/>
          </a:xfrm>
          <a:prstGeom prst="rect">
            <a:avLst/>
          </a:prstGeom>
          <a:noFill/>
        </p:spPr>
        <p:txBody>
          <a:bodyPr wrap="square" rtlCol="0">
            <a:spAutoFit/>
          </a:bodyPr>
          <a:lstStyle/>
          <a:p>
            <a:r>
              <a:rPr lang="en-US" dirty="0">
                <a:solidFill>
                  <a:schemeClr val="accent1"/>
                </a:solidFill>
              </a:rPr>
              <a:t>0.65b</a:t>
            </a:r>
          </a:p>
        </p:txBody>
      </p:sp>
      <p:sp>
        <p:nvSpPr>
          <p:cNvPr id="34" name="TextBox 33"/>
          <p:cNvSpPr txBox="1"/>
          <p:nvPr/>
        </p:nvSpPr>
        <p:spPr>
          <a:xfrm>
            <a:off x="10593128" y="2360639"/>
            <a:ext cx="772211" cy="369332"/>
          </a:xfrm>
          <a:prstGeom prst="rect">
            <a:avLst/>
          </a:prstGeom>
          <a:noFill/>
        </p:spPr>
        <p:txBody>
          <a:bodyPr wrap="square" rtlCol="0">
            <a:spAutoFit/>
          </a:bodyPr>
          <a:lstStyle/>
          <a:p>
            <a:r>
              <a:rPr lang="en-US" dirty="0">
                <a:solidFill>
                  <a:schemeClr val="accent1"/>
                </a:solidFill>
              </a:rPr>
              <a:t>0.75b</a:t>
            </a:r>
          </a:p>
        </p:txBody>
      </p:sp>
      <p:sp>
        <p:nvSpPr>
          <p:cNvPr id="35" name="TextBox 34"/>
          <p:cNvSpPr txBox="1"/>
          <p:nvPr/>
        </p:nvSpPr>
        <p:spPr>
          <a:xfrm>
            <a:off x="10604455" y="2652299"/>
            <a:ext cx="772211" cy="369332"/>
          </a:xfrm>
          <a:prstGeom prst="rect">
            <a:avLst/>
          </a:prstGeom>
          <a:noFill/>
        </p:spPr>
        <p:txBody>
          <a:bodyPr wrap="square" rtlCol="0">
            <a:spAutoFit/>
          </a:bodyPr>
          <a:lstStyle/>
          <a:p>
            <a:r>
              <a:rPr lang="en-US" dirty="0">
                <a:solidFill>
                  <a:schemeClr val="accent1"/>
                </a:solidFill>
              </a:rPr>
              <a:t>0.90b</a:t>
            </a:r>
          </a:p>
        </p:txBody>
      </p:sp>
      <p:sp>
        <p:nvSpPr>
          <p:cNvPr id="36" name="TextBox 35"/>
          <p:cNvSpPr txBox="1"/>
          <p:nvPr/>
        </p:nvSpPr>
        <p:spPr>
          <a:xfrm>
            <a:off x="10598871" y="2967328"/>
            <a:ext cx="772211" cy="369332"/>
          </a:xfrm>
          <a:prstGeom prst="rect">
            <a:avLst/>
          </a:prstGeom>
          <a:noFill/>
        </p:spPr>
        <p:txBody>
          <a:bodyPr wrap="square" rtlCol="0">
            <a:spAutoFit/>
          </a:bodyPr>
          <a:lstStyle/>
          <a:p>
            <a:r>
              <a:rPr lang="en-US" dirty="0">
                <a:solidFill>
                  <a:schemeClr val="accent1"/>
                </a:solidFill>
              </a:rPr>
              <a:t>1.05b</a:t>
            </a:r>
          </a:p>
        </p:txBody>
      </p:sp>
      <p:sp>
        <p:nvSpPr>
          <p:cNvPr id="7" name="TextBox 6"/>
          <p:cNvSpPr txBox="1"/>
          <p:nvPr/>
        </p:nvSpPr>
        <p:spPr>
          <a:xfrm>
            <a:off x="10550839" y="3331907"/>
            <a:ext cx="1183570" cy="369332"/>
          </a:xfrm>
          <a:prstGeom prst="rect">
            <a:avLst/>
          </a:prstGeom>
          <a:noFill/>
        </p:spPr>
        <p:txBody>
          <a:bodyPr wrap="square" rtlCol="0">
            <a:spAutoFit/>
          </a:bodyPr>
          <a:lstStyle/>
          <a:p>
            <a:r>
              <a:rPr lang="en-US" dirty="0"/>
              <a:t>b = span</a:t>
            </a:r>
          </a:p>
        </p:txBody>
      </p:sp>
      <p:cxnSp>
        <p:nvCxnSpPr>
          <p:cNvPr id="37" name="Straight Connector 36"/>
          <p:cNvCxnSpPr/>
          <p:nvPr/>
        </p:nvCxnSpPr>
        <p:spPr>
          <a:xfrm flipV="1">
            <a:off x="8991807" y="1499406"/>
            <a:ext cx="1817707" cy="176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995508" y="3039289"/>
            <a:ext cx="428524" cy="20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031902" y="2074486"/>
            <a:ext cx="355569" cy="369332"/>
          </a:xfrm>
          <a:prstGeom prst="rect">
            <a:avLst/>
          </a:prstGeom>
          <a:solidFill>
            <a:schemeClr val="bg1"/>
          </a:solidFill>
        </p:spPr>
        <p:txBody>
          <a:bodyPr wrap="square" rtlCol="0">
            <a:spAutoFit/>
          </a:bodyPr>
          <a:lstStyle/>
          <a:p>
            <a:r>
              <a:rPr lang="en-US" dirty="0"/>
              <a:t>b</a:t>
            </a:r>
          </a:p>
        </p:txBody>
      </p:sp>
      <p:sp>
        <p:nvSpPr>
          <p:cNvPr id="42" name="TextBox 41"/>
          <p:cNvSpPr txBox="1"/>
          <p:nvPr/>
        </p:nvSpPr>
        <p:spPr>
          <a:xfrm>
            <a:off x="10156574" y="839429"/>
            <a:ext cx="1656804" cy="369332"/>
          </a:xfrm>
          <a:prstGeom prst="rect">
            <a:avLst/>
          </a:prstGeom>
          <a:noFill/>
        </p:spPr>
        <p:txBody>
          <a:bodyPr wrap="square" rtlCol="0">
            <a:spAutoFit/>
          </a:bodyPr>
          <a:lstStyle/>
          <a:p>
            <a:r>
              <a:rPr lang="en-US" dirty="0"/>
              <a:t>(Not to scale)</a:t>
            </a:r>
          </a:p>
        </p:txBody>
      </p:sp>
      <p:sp>
        <p:nvSpPr>
          <p:cNvPr id="4" name="TextBox 3">
            <a:extLst>
              <a:ext uri="{FF2B5EF4-FFF2-40B4-BE49-F238E27FC236}">
                <a16:creationId xmlns:a16="http://schemas.microsoft.com/office/drawing/2014/main" id="{EEE29186-521D-4792-9C35-5B0D7591D107}"/>
              </a:ext>
            </a:extLst>
          </p:cNvPr>
          <p:cNvSpPr txBox="1"/>
          <p:nvPr/>
        </p:nvSpPr>
        <p:spPr>
          <a:xfrm>
            <a:off x="2421082" y="2729971"/>
            <a:ext cx="1101436" cy="369332"/>
          </a:xfrm>
          <a:prstGeom prst="rect">
            <a:avLst/>
          </a:prstGeom>
          <a:noFill/>
        </p:spPr>
        <p:txBody>
          <a:bodyPr wrap="square" rtlCol="0">
            <a:spAutoFit/>
          </a:bodyPr>
          <a:lstStyle/>
          <a:p>
            <a:r>
              <a:rPr lang="en-US" dirty="0">
                <a:solidFill>
                  <a:schemeClr val="accent1"/>
                </a:solidFill>
              </a:rPr>
              <a:t>65% span</a:t>
            </a:r>
          </a:p>
        </p:txBody>
      </p:sp>
      <p:sp>
        <p:nvSpPr>
          <p:cNvPr id="40" name="TextBox 39">
            <a:extLst>
              <a:ext uri="{FF2B5EF4-FFF2-40B4-BE49-F238E27FC236}">
                <a16:creationId xmlns:a16="http://schemas.microsoft.com/office/drawing/2014/main" id="{5B0B5DF0-6986-4B78-8CEE-34FC03E054DC}"/>
              </a:ext>
            </a:extLst>
          </p:cNvPr>
          <p:cNvSpPr txBox="1"/>
          <p:nvPr/>
        </p:nvSpPr>
        <p:spPr>
          <a:xfrm>
            <a:off x="6393873" y="4855140"/>
            <a:ext cx="1233054" cy="369332"/>
          </a:xfrm>
          <a:prstGeom prst="rect">
            <a:avLst/>
          </a:prstGeom>
          <a:noFill/>
        </p:spPr>
        <p:txBody>
          <a:bodyPr wrap="square" rtlCol="0">
            <a:spAutoFit/>
          </a:bodyPr>
          <a:lstStyle/>
          <a:p>
            <a:r>
              <a:rPr lang="en-US" dirty="0">
                <a:solidFill>
                  <a:schemeClr val="accent1"/>
                </a:solidFill>
              </a:rPr>
              <a:t>105% span</a:t>
            </a:r>
          </a:p>
        </p:txBody>
      </p:sp>
      <p:sp>
        <p:nvSpPr>
          <p:cNvPr id="43" name="TextBox 42">
            <a:extLst>
              <a:ext uri="{FF2B5EF4-FFF2-40B4-BE49-F238E27FC236}">
                <a16:creationId xmlns:a16="http://schemas.microsoft.com/office/drawing/2014/main" id="{49B6E88E-2D7C-4AC9-8056-CDEC5C412C57}"/>
              </a:ext>
            </a:extLst>
          </p:cNvPr>
          <p:cNvSpPr txBox="1"/>
          <p:nvPr/>
        </p:nvSpPr>
        <p:spPr>
          <a:xfrm>
            <a:off x="6393873" y="2782662"/>
            <a:ext cx="1101436" cy="369332"/>
          </a:xfrm>
          <a:prstGeom prst="rect">
            <a:avLst/>
          </a:prstGeom>
          <a:noFill/>
        </p:spPr>
        <p:txBody>
          <a:bodyPr wrap="square" rtlCol="0">
            <a:spAutoFit/>
          </a:bodyPr>
          <a:lstStyle/>
          <a:p>
            <a:r>
              <a:rPr lang="en-US" dirty="0">
                <a:solidFill>
                  <a:schemeClr val="accent1"/>
                </a:solidFill>
              </a:rPr>
              <a:t>90% span</a:t>
            </a:r>
          </a:p>
        </p:txBody>
      </p:sp>
      <p:sp>
        <p:nvSpPr>
          <p:cNvPr id="44" name="TextBox 43">
            <a:extLst>
              <a:ext uri="{FF2B5EF4-FFF2-40B4-BE49-F238E27FC236}">
                <a16:creationId xmlns:a16="http://schemas.microsoft.com/office/drawing/2014/main" id="{99662E59-EE03-419C-9915-DAF89D0E46F2}"/>
              </a:ext>
            </a:extLst>
          </p:cNvPr>
          <p:cNvSpPr txBox="1"/>
          <p:nvPr/>
        </p:nvSpPr>
        <p:spPr>
          <a:xfrm>
            <a:off x="2317172" y="5613858"/>
            <a:ext cx="1101436" cy="369332"/>
          </a:xfrm>
          <a:prstGeom prst="rect">
            <a:avLst/>
          </a:prstGeom>
          <a:noFill/>
        </p:spPr>
        <p:txBody>
          <a:bodyPr wrap="square" rtlCol="0">
            <a:spAutoFit/>
          </a:bodyPr>
          <a:lstStyle/>
          <a:p>
            <a:r>
              <a:rPr lang="en-US" dirty="0">
                <a:solidFill>
                  <a:schemeClr val="accent1"/>
                </a:solidFill>
              </a:rPr>
              <a:t>75% span</a:t>
            </a:r>
          </a:p>
        </p:txBody>
      </p:sp>
    </p:spTree>
    <p:extLst>
      <p:ext uri="{BB962C8B-B14F-4D97-AF65-F5344CB8AC3E}">
        <p14:creationId xmlns:p14="http://schemas.microsoft.com/office/powerpoint/2010/main" val="3306774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B952C5-CD9B-4250-BF40-DB0E64B68D74}"/>
              </a:ext>
            </a:extLst>
          </p:cNvPr>
          <p:cNvSpPr>
            <a:spLocks noGrp="1"/>
          </p:cNvSpPr>
          <p:nvPr>
            <p:ph type="sldNum" sz="quarter" idx="12"/>
          </p:nvPr>
        </p:nvSpPr>
        <p:spPr/>
        <p:txBody>
          <a:bodyPr/>
          <a:lstStyle/>
          <a:p>
            <a:fld id="{15530B12-77AA-4F8A-BB96-7B022F2BE984}" type="slidenum">
              <a:rPr lang="en-US" smtClean="0"/>
              <a:t>69</a:t>
            </a:fld>
            <a:endParaRPr lang="en-US"/>
          </a:p>
        </p:txBody>
      </p:sp>
      <p:pic>
        <p:nvPicPr>
          <p:cNvPr id="4" name="Picture 3" descr="Chart, histogram&#10;&#10;Description automatically generated">
            <a:extLst>
              <a:ext uri="{FF2B5EF4-FFF2-40B4-BE49-F238E27FC236}">
                <a16:creationId xmlns:a16="http://schemas.microsoft.com/office/drawing/2014/main" id="{3A19A481-C886-42B6-9FA0-AD02592F46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782" y="1384642"/>
            <a:ext cx="6735660" cy="4971708"/>
          </a:xfrm>
          <a:prstGeom prst="rect">
            <a:avLst/>
          </a:prstGeom>
        </p:spPr>
      </p:pic>
      <p:sp>
        <p:nvSpPr>
          <p:cNvPr id="5" name="Rectangle 4">
            <a:extLst>
              <a:ext uri="{FF2B5EF4-FFF2-40B4-BE49-F238E27FC236}">
                <a16:creationId xmlns:a16="http://schemas.microsoft.com/office/drawing/2014/main" id="{C20BEB66-6004-41D5-9817-5039F042B335}"/>
              </a:ext>
            </a:extLst>
          </p:cNvPr>
          <p:cNvSpPr/>
          <p:nvPr/>
        </p:nvSpPr>
        <p:spPr>
          <a:xfrm>
            <a:off x="1193809" y="305629"/>
            <a:ext cx="9506641" cy="646331"/>
          </a:xfrm>
          <a:prstGeom prst="rect">
            <a:avLst/>
          </a:prstGeom>
          <a:solidFill>
            <a:schemeClr val="bg1"/>
          </a:solidFill>
        </p:spPr>
        <p:txBody>
          <a:bodyPr wrap="none">
            <a:spAutoFit/>
          </a:bodyPr>
          <a:lstStyle/>
          <a:p>
            <a:pPr lvl="0"/>
            <a:r>
              <a:rPr lang="en-US" sz="3600" dirty="0">
                <a:solidFill>
                  <a:srgbClr val="5B9BD5">
                    <a:lumMod val="75000"/>
                  </a:srgbClr>
                </a:solidFill>
              </a:rPr>
              <a:t>Total circulation for step-up gust actuation-in case</a:t>
            </a:r>
          </a:p>
        </p:txBody>
      </p:sp>
      <p:grpSp>
        <p:nvGrpSpPr>
          <p:cNvPr id="50" name="Group 49"/>
          <p:cNvGrpSpPr/>
          <p:nvPr/>
        </p:nvGrpSpPr>
        <p:grpSpPr>
          <a:xfrm>
            <a:off x="8325880" y="1795558"/>
            <a:ext cx="2985386" cy="3580838"/>
            <a:chOff x="8325880" y="1795558"/>
            <a:chExt cx="2985386" cy="3580838"/>
          </a:xfrm>
        </p:grpSpPr>
        <p:cxnSp>
          <p:nvCxnSpPr>
            <p:cNvPr id="26" name="Straight Arrow Connector 25"/>
            <p:cNvCxnSpPr/>
            <p:nvPr/>
          </p:nvCxnSpPr>
          <p:spPr>
            <a:xfrm>
              <a:off x="9102515" y="2982100"/>
              <a:ext cx="21772" cy="1502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668322" y="1795558"/>
              <a:ext cx="1541161" cy="3580838"/>
              <a:chOff x="8742464" y="337458"/>
              <a:chExt cx="1541161" cy="3580838"/>
            </a:xfrm>
          </p:grpSpPr>
          <p:sp>
            <p:nvSpPr>
              <p:cNvPr id="28" name="Rectangle 27">
                <a:extLst>
                  <a:ext uri="{FF2B5EF4-FFF2-40B4-BE49-F238E27FC236}">
                    <a16:creationId xmlns:a16="http://schemas.microsoft.com/office/drawing/2014/main" id="{BC2E6535-75DA-7149-BD70-6E22DBFE086E}"/>
                  </a:ext>
                </a:extLst>
              </p:cNvPr>
              <p:cNvSpPr/>
              <p:nvPr/>
            </p:nvSpPr>
            <p:spPr>
              <a:xfrm rot="5400000">
                <a:off x="9424700" y="692190"/>
                <a:ext cx="896128" cy="186663"/>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7CF3244-0DFF-C449-AD1B-CF87465EFD9B}"/>
                  </a:ext>
                </a:extLst>
              </p:cNvPr>
              <p:cNvGrpSpPr/>
              <p:nvPr/>
            </p:nvGrpSpPr>
            <p:grpSpPr>
              <a:xfrm>
                <a:off x="8742464" y="1247448"/>
                <a:ext cx="1541161" cy="2670848"/>
                <a:chOff x="6209658" y="2662881"/>
                <a:chExt cx="1481309" cy="2299118"/>
              </a:xfrm>
            </p:grpSpPr>
            <p:sp>
              <p:nvSpPr>
                <p:cNvPr id="31" name="Rectangle 30">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e 31">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A0152EEB-582D-BE4F-A83C-2BBEB79507FC}"/>
                  </a:ext>
                </a:extLst>
              </p:cNvPr>
              <p:cNvSpPr/>
              <p:nvPr/>
            </p:nvSpPr>
            <p:spPr>
              <a:xfrm rot="5400000">
                <a:off x="9780731" y="298935"/>
                <a:ext cx="184065" cy="274361"/>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p:cNvCxnSpPr/>
            <p:nvPr/>
          </p:nvCxnSpPr>
          <p:spPr>
            <a:xfrm flipV="1">
              <a:off x="9222258" y="4035911"/>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225904" y="4295065"/>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9222258" y="4562825"/>
              <a:ext cx="1251857" cy="10886"/>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518190" y="3508344"/>
              <a:ext cx="772211" cy="369332"/>
            </a:xfrm>
            <a:prstGeom prst="rect">
              <a:avLst/>
            </a:prstGeom>
            <a:noFill/>
          </p:spPr>
          <p:txBody>
            <a:bodyPr wrap="square" rtlCol="0">
              <a:spAutoFit/>
            </a:bodyPr>
            <a:lstStyle/>
            <a:p>
              <a:r>
                <a:rPr lang="en-US" dirty="0">
                  <a:solidFill>
                    <a:schemeClr val="accent1"/>
                  </a:solidFill>
                </a:rPr>
                <a:t>0.65b</a:t>
              </a:r>
            </a:p>
          </p:txBody>
        </p:sp>
        <p:sp>
          <p:nvSpPr>
            <p:cNvPr id="39" name="TextBox 38"/>
            <p:cNvSpPr txBox="1"/>
            <p:nvPr/>
          </p:nvSpPr>
          <p:spPr>
            <a:xfrm>
              <a:off x="10518986" y="3818739"/>
              <a:ext cx="772211" cy="369332"/>
            </a:xfrm>
            <a:prstGeom prst="rect">
              <a:avLst/>
            </a:prstGeom>
            <a:noFill/>
          </p:spPr>
          <p:txBody>
            <a:bodyPr wrap="square" rtlCol="0">
              <a:spAutoFit/>
            </a:bodyPr>
            <a:lstStyle/>
            <a:p>
              <a:r>
                <a:rPr lang="en-US" dirty="0">
                  <a:solidFill>
                    <a:schemeClr val="accent1"/>
                  </a:solidFill>
                </a:rPr>
                <a:t>0.75b</a:t>
              </a:r>
            </a:p>
          </p:txBody>
        </p:sp>
        <p:sp>
          <p:nvSpPr>
            <p:cNvPr id="40" name="TextBox 39"/>
            <p:cNvSpPr txBox="1"/>
            <p:nvPr/>
          </p:nvSpPr>
          <p:spPr>
            <a:xfrm>
              <a:off x="10530313" y="4110399"/>
              <a:ext cx="772211" cy="369332"/>
            </a:xfrm>
            <a:prstGeom prst="rect">
              <a:avLst/>
            </a:prstGeom>
            <a:noFill/>
          </p:spPr>
          <p:txBody>
            <a:bodyPr wrap="square" rtlCol="0">
              <a:spAutoFit/>
            </a:bodyPr>
            <a:lstStyle/>
            <a:p>
              <a:r>
                <a:rPr lang="en-US" dirty="0">
                  <a:solidFill>
                    <a:schemeClr val="accent1"/>
                  </a:solidFill>
                </a:rPr>
                <a:t>0.90b</a:t>
              </a:r>
            </a:p>
          </p:txBody>
        </p:sp>
        <p:sp>
          <p:nvSpPr>
            <p:cNvPr id="41" name="TextBox 40"/>
            <p:cNvSpPr txBox="1"/>
            <p:nvPr/>
          </p:nvSpPr>
          <p:spPr>
            <a:xfrm>
              <a:off x="10524729" y="4351286"/>
              <a:ext cx="772211" cy="369332"/>
            </a:xfrm>
            <a:prstGeom prst="rect">
              <a:avLst/>
            </a:prstGeom>
            <a:noFill/>
          </p:spPr>
          <p:txBody>
            <a:bodyPr wrap="square" rtlCol="0">
              <a:spAutoFit/>
            </a:bodyPr>
            <a:lstStyle/>
            <a:p>
              <a:r>
                <a:rPr lang="en-US" dirty="0">
                  <a:solidFill>
                    <a:schemeClr val="accent1"/>
                  </a:solidFill>
                </a:rPr>
                <a:t>1.05b</a:t>
              </a:r>
            </a:p>
          </p:txBody>
        </p:sp>
        <p:sp>
          <p:nvSpPr>
            <p:cNvPr id="42" name="TextBox 41"/>
            <p:cNvSpPr txBox="1"/>
            <p:nvPr/>
          </p:nvSpPr>
          <p:spPr>
            <a:xfrm>
              <a:off x="8325880" y="2479233"/>
              <a:ext cx="1183570" cy="369332"/>
            </a:xfrm>
            <a:prstGeom prst="rect">
              <a:avLst/>
            </a:prstGeom>
            <a:noFill/>
          </p:spPr>
          <p:txBody>
            <a:bodyPr wrap="square" rtlCol="0">
              <a:spAutoFit/>
            </a:bodyPr>
            <a:lstStyle/>
            <a:p>
              <a:r>
                <a:rPr lang="en-US" dirty="0"/>
                <a:t>b = span</a:t>
              </a:r>
            </a:p>
          </p:txBody>
        </p:sp>
        <p:cxnSp>
          <p:nvCxnSpPr>
            <p:cNvPr id="43" name="Straight Connector 42"/>
            <p:cNvCxnSpPr/>
            <p:nvPr/>
          </p:nvCxnSpPr>
          <p:spPr>
            <a:xfrm flipV="1">
              <a:off x="8917665" y="2957506"/>
              <a:ext cx="1817707" cy="176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921366" y="4497389"/>
              <a:ext cx="428524" cy="20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957760" y="3532586"/>
              <a:ext cx="355569" cy="369332"/>
            </a:xfrm>
            <a:prstGeom prst="rect">
              <a:avLst/>
            </a:prstGeom>
            <a:solidFill>
              <a:schemeClr val="bg1"/>
            </a:solidFill>
          </p:spPr>
          <p:txBody>
            <a:bodyPr wrap="square" rtlCol="0">
              <a:spAutoFit/>
            </a:bodyPr>
            <a:lstStyle/>
            <a:p>
              <a:r>
                <a:rPr lang="en-US" dirty="0"/>
                <a:t>b</a:t>
              </a:r>
            </a:p>
          </p:txBody>
        </p:sp>
        <p:cxnSp>
          <p:nvCxnSpPr>
            <p:cNvPr id="46" name="Straight Connector 45"/>
            <p:cNvCxnSpPr/>
            <p:nvPr/>
          </p:nvCxnSpPr>
          <p:spPr>
            <a:xfrm flipV="1">
              <a:off x="9222258" y="4791455"/>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9222258" y="5039592"/>
              <a:ext cx="1251857" cy="10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222258" y="3776757"/>
              <a:ext cx="1251857" cy="108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524729" y="4628529"/>
              <a:ext cx="772211" cy="369332"/>
            </a:xfrm>
            <a:prstGeom prst="rect">
              <a:avLst/>
            </a:prstGeom>
            <a:noFill/>
          </p:spPr>
          <p:txBody>
            <a:bodyPr wrap="square" rtlCol="0">
              <a:spAutoFit/>
            </a:bodyPr>
            <a:lstStyle/>
            <a:p>
              <a:r>
                <a:rPr lang="en-US" dirty="0">
                  <a:solidFill>
                    <a:schemeClr val="accent1"/>
                  </a:solidFill>
                </a:rPr>
                <a:t>1.15b</a:t>
              </a:r>
            </a:p>
          </p:txBody>
        </p:sp>
        <p:sp>
          <p:nvSpPr>
            <p:cNvPr id="49" name="TextBox 48"/>
            <p:cNvSpPr txBox="1"/>
            <p:nvPr/>
          </p:nvSpPr>
          <p:spPr>
            <a:xfrm>
              <a:off x="10539055" y="4915371"/>
              <a:ext cx="772211" cy="369332"/>
            </a:xfrm>
            <a:prstGeom prst="rect">
              <a:avLst/>
            </a:prstGeom>
            <a:noFill/>
          </p:spPr>
          <p:txBody>
            <a:bodyPr wrap="square" rtlCol="0">
              <a:spAutoFit/>
            </a:bodyPr>
            <a:lstStyle/>
            <a:p>
              <a:r>
                <a:rPr lang="en-US" dirty="0">
                  <a:solidFill>
                    <a:schemeClr val="accent1"/>
                  </a:solidFill>
                </a:rPr>
                <a:t>1.30b</a:t>
              </a:r>
            </a:p>
          </p:txBody>
        </p:sp>
      </p:grpSp>
      <p:sp>
        <p:nvSpPr>
          <p:cNvPr id="3" name="TextBox 2"/>
          <p:cNvSpPr txBox="1"/>
          <p:nvPr/>
        </p:nvSpPr>
        <p:spPr>
          <a:xfrm>
            <a:off x="9078568" y="5745892"/>
            <a:ext cx="1656804" cy="369332"/>
          </a:xfrm>
          <a:prstGeom prst="rect">
            <a:avLst/>
          </a:prstGeom>
          <a:noFill/>
        </p:spPr>
        <p:txBody>
          <a:bodyPr wrap="square" rtlCol="0">
            <a:spAutoFit/>
          </a:bodyPr>
          <a:lstStyle/>
          <a:p>
            <a:r>
              <a:rPr lang="en-US" dirty="0"/>
              <a:t>(Not to scale)</a:t>
            </a:r>
          </a:p>
        </p:txBody>
      </p:sp>
    </p:spTree>
    <p:extLst>
      <p:ext uri="{BB962C8B-B14F-4D97-AF65-F5344CB8AC3E}">
        <p14:creationId xmlns:p14="http://schemas.microsoft.com/office/powerpoint/2010/main" val="315976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430036739"/>
              </p:ext>
            </p:extLst>
          </p:nvPr>
        </p:nvGraphicFramePr>
        <p:xfrm>
          <a:off x="2032000" y="108542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967701" y="190827"/>
            <a:ext cx="4469878" cy="707886"/>
          </a:xfrm>
          <a:prstGeom prst="rect">
            <a:avLst/>
          </a:prstGeom>
          <a:noFill/>
        </p:spPr>
        <p:txBody>
          <a:bodyPr wrap="none" rtlCol="0">
            <a:spAutoFit/>
          </a:bodyPr>
          <a:lstStyle/>
          <a:p>
            <a:r>
              <a:rPr lang="en-US" sz="4000" dirty="0"/>
              <a:t>Research techniques</a:t>
            </a:r>
          </a:p>
        </p:txBody>
      </p:sp>
      <p:sp>
        <p:nvSpPr>
          <p:cNvPr id="4" name="Slide Number Placeholder 3">
            <a:extLst>
              <a:ext uri="{FF2B5EF4-FFF2-40B4-BE49-F238E27FC236}">
                <a16:creationId xmlns:a16="http://schemas.microsoft.com/office/drawing/2014/main" id="{E60734BF-63FC-439C-BAE8-23F650AA0D94}"/>
              </a:ext>
            </a:extLst>
          </p:cNvPr>
          <p:cNvSpPr>
            <a:spLocks noGrp="1"/>
          </p:cNvSpPr>
          <p:nvPr>
            <p:ph type="sldNum" sz="quarter" idx="12"/>
          </p:nvPr>
        </p:nvSpPr>
        <p:spPr/>
        <p:txBody>
          <a:bodyPr/>
          <a:lstStyle/>
          <a:p>
            <a:fld id="{15530B12-77AA-4F8A-BB96-7B022F2BE984}" type="slidenum">
              <a:rPr lang="en-US" smtClean="0"/>
              <a:t>7</a:t>
            </a:fld>
            <a:endParaRPr lang="en-US"/>
          </a:p>
        </p:txBody>
      </p:sp>
    </p:spTree>
    <p:extLst>
      <p:ext uri="{BB962C8B-B14F-4D97-AF65-F5344CB8AC3E}">
        <p14:creationId xmlns:p14="http://schemas.microsoft.com/office/powerpoint/2010/main" val="445787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5216" y="127729"/>
            <a:ext cx="11109479" cy="523220"/>
          </a:xfrm>
          <a:prstGeom prst="rect">
            <a:avLst/>
          </a:prstGeom>
          <a:noFill/>
        </p:spPr>
        <p:txBody>
          <a:bodyPr wrap="square" rtlCol="0">
            <a:spAutoFit/>
          </a:bodyPr>
          <a:lstStyle/>
          <a:p>
            <a:pPr algn="ctr"/>
            <a:r>
              <a:rPr lang="en-US" sz="2800" dirty="0"/>
              <a:t>Step-down gust: tip actuation out</a:t>
            </a:r>
          </a:p>
        </p:txBody>
      </p:sp>
      <p:sp>
        <p:nvSpPr>
          <p:cNvPr id="2" name="Slide Number Placeholder 1">
            <a:extLst>
              <a:ext uri="{FF2B5EF4-FFF2-40B4-BE49-F238E27FC236}">
                <a16:creationId xmlns:a16="http://schemas.microsoft.com/office/drawing/2014/main" id="{9841055A-AC8C-4614-A803-7D69A69BCB24}"/>
              </a:ext>
            </a:extLst>
          </p:cNvPr>
          <p:cNvSpPr>
            <a:spLocks noGrp="1"/>
          </p:cNvSpPr>
          <p:nvPr>
            <p:ph type="sldNum" sz="quarter" idx="12"/>
          </p:nvPr>
        </p:nvSpPr>
        <p:spPr/>
        <p:txBody>
          <a:bodyPr/>
          <a:lstStyle/>
          <a:p>
            <a:fld id="{15530B12-77AA-4F8A-BB96-7B022F2BE984}" type="slidenum">
              <a:rPr lang="en-US" smtClean="0"/>
              <a:t>70</a:t>
            </a:fld>
            <a:endParaRPr lang="en-US"/>
          </a:p>
        </p:txBody>
      </p:sp>
      <p:pic>
        <p:nvPicPr>
          <p:cNvPr id="33" name="Picture 32"/>
          <p:cNvPicPr>
            <a:picLocks noChangeAspect="1"/>
          </p:cNvPicPr>
          <p:nvPr/>
        </p:nvPicPr>
        <p:blipFill rotWithShape="1">
          <a:blip r:embed="rId3" cstate="screen">
            <a:extLst>
              <a:ext uri="{28A0092B-C50C-407E-A947-70E740481C1C}">
                <a14:useLocalDpi xmlns:a14="http://schemas.microsoft.com/office/drawing/2010/main"/>
              </a:ext>
            </a:extLst>
          </a:blip>
          <a:srcRect l="83691" t="8331" r="-2111" b="32193"/>
          <a:stretch/>
        </p:blipFill>
        <p:spPr>
          <a:xfrm>
            <a:off x="1873160" y="1833875"/>
            <a:ext cx="2170707" cy="3339549"/>
          </a:xfrm>
          <a:prstGeom prst="rect">
            <a:avLst/>
          </a:prstGeom>
        </p:spPr>
      </p:pic>
      <p:grpSp>
        <p:nvGrpSpPr>
          <p:cNvPr id="9" name="Group 8"/>
          <p:cNvGrpSpPr/>
          <p:nvPr/>
        </p:nvGrpSpPr>
        <p:grpSpPr>
          <a:xfrm>
            <a:off x="7120570" y="4092674"/>
            <a:ext cx="4187255" cy="2183288"/>
            <a:chOff x="7185862" y="4229563"/>
            <a:chExt cx="4187255" cy="2183288"/>
          </a:xfrm>
        </p:grpSpPr>
        <p:sp>
          <p:nvSpPr>
            <p:cNvPr id="4" name="TextBox 3"/>
            <p:cNvSpPr txBox="1"/>
            <p:nvPr/>
          </p:nvSpPr>
          <p:spPr>
            <a:xfrm>
              <a:off x="9192126" y="5226521"/>
              <a:ext cx="2180991" cy="523220"/>
            </a:xfrm>
            <a:prstGeom prst="rect">
              <a:avLst/>
            </a:prstGeom>
            <a:noFill/>
          </p:spPr>
          <p:txBody>
            <a:bodyPr wrap="square" rtlCol="0">
              <a:spAutoFit/>
            </a:bodyPr>
            <a:lstStyle/>
            <a:p>
              <a:r>
                <a:rPr lang="en-US" sz="2800" dirty="0">
                  <a:solidFill>
                    <a:schemeClr val="accent1">
                      <a:lumMod val="75000"/>
                    </a:schemeClr>
                  </a:solidFill>
                </a:rPr>
                <a:t>Static sweep</a:t>
              </a:r>
            </a:p>
          </p:txBody>
        </p:sp>
        <p:grpSp>
          <p:nvGrpSpPr>
            <p:cNvPr id="3" name="Group 2"/>
            <p:cNvGrpSpPr/>
            <p:nvPr/>
          </p:nvGrpSpPr>
          <p:grpSpPr>
            <a:xfrm>
              <a:off x="7185862" y="4229563"/>
              <a:ext cx="1279782" cy="2183288"/>
              <a:chOff x="7185862" y="4229563"/>
              <a:chExt cx="1279782" cy="2183288"/>
            </a:xfrm>
          </p:grpSpPr>
          <p:sp>
            <p:nvSpPr>
              <p:cNvPr id="35" name="Rectangle 34">
                <a:extLst>
                  <a:ext uri="{FF2B5EF4-FFF2-40B4-BE49-F238E27FC236}">
                    <a16:creationId xmlns:a16="http://schemas.microsoft.com/office/drawing/2014/main" id="{BC2E6535-75DA-7149-BD70-6E22DBFE086E}"/>
                  </a:ext>
                </a:extLst>
              </p:cNvPr>
              <p:cNvSpPr/>
              <p:nvPr/>
            </p:nvSpPr>
            <p:spPr>
              <a:xfrm rot="5400000">
                <a:off x="7912744" y="4439215"/>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7CF3244-0DFF-C449-AD1B-CF87465EFD9B}"/>
                  </a:ext>
                </a:extLst>
              </p:cNvPr>
              <p:cNvGrpSpPr/>
              <p:nvPr/>
            </p:nvGrpSpPr>
            <p:grpSpPr>
              <a:xfrm>
                <a:off x="7416440" y="4784397"/>
                <a:ext cx="1049204" cy="1628454"/>
                <a:chOff x="6209658" y="2662881"/>
                <a:chExt cx="1481309" cy="2299118"/>
              </a:xfrm>
            </p:grpSpPr>
            <p:sp>
              <p:nvSpPr>
                <p:cNvPr id="37" name="Rectangle 36">
                  <a:extLst>
                    <a:ext uri="{FF2B5EF4-FFF2-40B4-BE49-F238E27FC236}">
                      <a16:creationId xmlns:a16="http://schemas.microsoft.com/office/drawing/2014/main" id="{02235844-4F99-2248-8C7C-E9F3C8AFB39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e 38">
                  <a:extLst>
                    <a:ext uri="{FF2B5EF4-FFF2-40B4-BE49-F238E27FC236}">
                      <a16:creationId xmlns:a16="http://schemas.microsoft.com/office/drawing/2014/main" id="{C49C0830-C776-7E43-B20D-462EF63DDE17}"/>
                    </a:ext>
                  </a:extLst>
                </p:cNvPr>
                <p:cNvSpPr/>
                <p:nvPr/>
              </p:nvSpPr>
              <p:spPr>
                <a:xfrm>
                  <a:off x="6209658" y="3498959"/>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4E89ABC8-C43E-3042-90C0-0287788955B9}"/>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A0152EEB-582D-BE4F-A83C-2BBEB79507FC}"/>
                  </a:ext>
                </a:extLst>
              </p:cNvPr>
              <p:cNvSpPr/>
              <p:nvPr/>
            </p:nvSpPr>
            <p:spPr>
              <a:xfrm rot="5400000">
                <a:off x="8129821" y="4196325"/>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174D878-AB26-224B-A505-D7A17A5E829C}"/>
                  </a:ext>
                </a:extLst>
              </p:cNvPr>
              <p:cNvCxnSpPr>
                <a:cxnSpLocks/>
              </p:cNvCxnSpPr>
              <p:nvPr/>
            </p:nvCxnSpPr>
            <p:spPr>
              <a:xfrm flipH="1">
                <a:off x="7445874" y="5472797"/>
                <a:ext cx="420982" cy="0"/>
              </a:xfrm>
              <a:prstGeom prst="straightConnector1">
                <a:avLst/>
              </a:prstGeom>
              <a:ln w="25400">
                <a:solidFill>
                  <a:srgbClr val="0070C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0F0E91A-940D-5D47-AC76-14FB416CF5C9}"/>
                  </a:ext>
                </a:extLst>
              </p:cNvPr>
              <p:cNvSpPr/>
              <p:nvPr/>
            </p:nvSpPr>
            <p:spPr>
              <a:xfrm>
                <a:off x="7185862" y="5297515"/>
                <a:ext cx="285850" cy="338554"/>
              </a:xfrm>
              <a:prstGeom prst="rect">
                <a:avLst/>
              </a:prstGeom>
            </p:spPr>
            <p:txBody>
              <a:bodyPr wrap="square">
                <a:spAutoFit/>
              </a:bodyPr>
              <a:lstStyle/>
              <a:p>
                <a:r>
                  <a:rPr lang="en-US" sz="1600" dirty="0"/>
                  <a:t>U</a:t>
                </a:r>
                <a:endParaRPr lang="en-US" sz="1600" i="1" dirty="0"/>
              </a:p>
            </p:txBody>
          </p:sp>
        </p:grpSp>
      </p:grpSp>
      <p:grpSp>
        <p:nvGrpSpPr>
          <p:cNvPr id="11" name="Group 10"/>
          <p:cNvGrpSpPr/>
          <p:nvPr/>
        </p:nvGrpSpPr>
        <p:grpSpPr>
          <a:xfrm>
            <a:off x="7104180" y="1628247"/>
            <a:ext cx="4175892" cy="2171200"/>
            <a:chOff x="7184404" y="1394004"/>
            <a:chExt cx="4175892" cy="2171200"/>
          </a:xfrm>
        </p:grpSpPr>
        <p:sp>
          <p:nvSpPr>
            <p:cNvPr id="54" name="TextBox 53"/>
            <p:cNvSpPr txBox="1"/>
            <p:nvPr/>
          </p:nvSpPr>
          <p:spPr>
            <a:xfrm>
              <a:off x="9179305" y="2378690"/>
              <a:ext cx="2180991" cy="523220"/>
            </a:xfrm>
            <a:prstGeom prst="rect">
              <a:avLst/>
            </a:prstGeom>
            <a:noFill/>
          </p:spPr>
          <p:txBody>
            <a:bodyPr wrap="square" rtlCol="0">
              <a:spAutoFit/>
            </a:bodyPr>
            <a:lstStyle/>
            <a:p>
              <a:r>
                <a:rPr lang="en-US" sz="2800" dirty="0">
                  <a:solidFill>
                    <a:schemeClr val="accent1">
                      <a:lumMod val="75000"/>
                    </a:schemeClr>
                  </a:solidFill>
                </a:rPr>
                <a:t>Rectangular</a:t>
              </a:r>
            </a:p>
          </p:txBody>
        </p:sp>
        <p:grpSp>
          <p:nvGrpSpPr>
            <p:cNvPr id="10" name="Group 9"/>
            <p:cNvGrpSpPr/>
            <p:nvPr/>
          </p:nvGrpSpPr>
          <p:grpSpPr>
            <a:xfrm>
              <a:off x="7184404" y="1394004"/>
              <a:ext cx="1280185" cy="2171200"/>
              <a:chOff x="7184404" y="1394004"/>
              <a:chExt cx="1280185" cy="2171200"/>
            </a:xfrm>
          </p:grpSpPr>
          <p:sp>
            <p:nvSpPr>
              <p:cNvPr id="49" name="Rectangle 48">
                <a:extLst>
                  <a:ext uri="{FF2B5EF4-FFF2-40B4-BE49-F238E27FC236}">
                    <a16:creationId xmlns:a16="http://schemas.microsoft.com/office/drawing/2014/main" id="{245ED19F-DE57-E040-A378-9EB4BD7D22D7}"/>
                  </a:ext>
                </a:extLst>
              </p:cNvPr>
              <p:cNvSpPr/>
              <p:nvPr/>
            </p:nvSpPr>
            <p:spPr>
              <a:xfrm rot="5400000">
                <a:off x="7911689" y="1603656"/>
                <a:ext cx="546382" cy="127078"/>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83C0565-CB97-9B43-A631-F14ABB127947}"/>
                  </a:ext>
                </a:extLst>
              </p:cNvPr>
              <p:cNvGrpSpPr/>
              <p:nvPr/>
            </p:nvGrpSpPr>
            <p:grpSpPr>
              <a:xfrm>
                <a:off x="7414336" y="1948838"/>
                <a:ext cx="1050253" cy="1616366"/>
                <a:chOff x="6208177" y="2662881"/>
                <a:chExt cx="1482790" cy="2282051"/>
              </a:xfrm>
            </p:grpSpPr>
            <p:sp>
              <p:nvSpPr>
                <p:cNvPr id="51" name="Rectangle 50">
                  <a:extLst>
                    <a:ext uri="{FF2B5EF4-FFF2-40B4-BE49-F238E27FC236}">
                      <a16:creationId xmlns:a16="http://schemas.microsoft.com/office/drawing/2014/main" id="{7E0FF305-339C-5140-8BB1-BD2655031407}"/>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e 54">
                  <a:extLst>
                    <a:ext uri="{FF2B5EF4-FFF2-40B4-BE49-F238E27FC236}">
                      <a16:creationId xmlns:a16="http://schemas.microsoft.com/office/drawing/2014/main" id="{90C96C45-C64D-1140-AF00-65ECC304CB81}"/>
                    </a:ext>
                  </a:extLst>
                </p:cNvPr>
                <p:cNvSpPr/>
                <p:nvPr/>
              </p:nvSpPr>
              <p:spPr>
                <a:xfrm rot="18929309">
                  <a:off x="6208177" y="3486118"/>
                  <a:ext cx="1463040" cy="1458814"/>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B0BF2D6F-9385-B547-887E-63558157D7A6}"/>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Arrow Connector 56">
                <a:extLst>
                  <a:ext uri="{FF2B5EF4-FFF2-40B4-BE49-F238E27FC236}">
                    <a16:creationId xmlns:a16="http://schemas.microsoft.com/office/drawing/2014/main" id="{0174D878-AB26-224B-A505-D7A17A5E829C}"/>
                  </a:ext>
                </a:extLst>
              </p:cNvPr>
              <p:cNvCxnSpPr>
                <a:cxnSpLocks/>
              </p:cNvCxnSpPr>
              <p:nvPr/>
            </p:nvCxnSpPr>
            <p:spPr>
              <a:xfrm flipH="1">
                <a:off x="7447764" y="2629180"/>
                <a:ext cx="420982" cy="0"/>
              </a:xfrm>
              <a:prstGeom prst="straightConnector1">
                <a:avLst/>
              </a:prstGeom>
              <a:ln w="25400">
                <a:solidFill>
                  <a:srgbClr val="0070C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0F0E91A-940D-5D47-AC76-14FB416CF5C9}"/>
                  </a:ext>
                </a:extLst>
              </p:cNvPr>
              <p:cNvSpPr/>
              <p:nvPr/>
            </p:nvSpPr>
            <p:spPr>
              <a:xfrm>
                <a:off x="7184404" y="2453898"/>
                <a:ext cx="285850" cy="338554"/>
              </a:xfrm>
              <a:prstGeom prst="rect">
                <a:avLst/>
              </a:prstGeom>
            </p:spPr>
            <p:txBody>
              <a:bodyPr wrap="square">
                <a:spAutoFit/>
              </a:bodyPr>
              <a:lstStyle/>
              <a:p>
                <a:r>
                  <a:rPr lang="en-US" sz="1600" dirty="0"/>
                  <a:t>U</a:t>
                </a:r>
                <a:endParaRPr lang="en-US" sz="1600" i="1" dirty="0"/>
              </a:p>
            </p:txBody>
          </p:sp>
          <p:sp>
            <p:nvSpPr>
              <p:cNvPr id="59" name="Rectangle 58">
                <a:extLst>
                  <a:ext uri="{FF2B5EF4-FFF2-40B4-BE49-F238E27FC236}">
                    <a16:creationId xmlns:a16="http://schemas.microsoft.com/office/drawing/2014/main" id="{14BD54D6-37BF-8F4F-91C1-BADC6195B91B}"/>
                  </a:ext>
                </a:extLst>
              </p:cNvPr>
              <p:cNvSpPr/>
              <p:nvPr/>
            </p:nvSpPr>
            <p:spPr>
              <a:xfrm rot="5400000">
                <a:off x="8128766" y="1357592"/>
                <a:ext cx="112227" cy="186782"/>
              </a:xfrm>
              <a:prstGeom prst="rect">
                <a:avLst/>
              </a:prstGeom>
              <a:solidFill>
                <a:schemeClr val="tx1">
                  <a:lumMod val="75000"/>
                  <a:lumOff val="2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7671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4318" y="115561"/>
            <a:ext cx="8001165" cy="707886"/>
          </a:xfrm>
          <a:prstGeom prst="rect">
            <a:avLst/>
          </a:prstGeom>
          <a:noFill/>
        </p:spPr>
        <p:txBody>
          <a:bodyPr wrap="none" rtlCol="0">
            <a:spAutoFit/>
          </a:bodyPr>
          <a:lstStyle/>
          <a:p>
            <a:r>
              <a:rPr lang="en-US" sz="4000" dirty="0">
                <a:solidFill>
                  <a:schemeClr val="accent1">
                    <a:lumMod val="75000"/>
                  </a:schemeClr>
                </a:solidFill>
              </a:rPr>
              <a:t>Key points of the rotating wing model</a:t>
            </a:r>
          </a:p>
        </p:txBody>
      </p:sp>
      <p:sp>
        <p:nvSpPr>
          <p:cNvPr id="3" name="TextBox 2"/>
          <p:cNvSpPr txBox="1"/>
          <p:nvPr/>
        </p:nvSpPr>
        <p:spPr>
          <a:xfrm>
            <a:off x="1350438" y="2100765"/>
            <a:ext cx="4666662"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Contributing factors to the model error: </a:t>
            </a:r>
          </a:p>
        </p:txBody>
      </p:sp>
      <p:sp>
        <p:nvSpPr>
          <p:cNvPr id="6" name="TextBox 5"/>
          <p:cNvSpPr txBox="1"/>
          <p:nvPr/>
        </p:nvSpPr>
        <p:spPr>
          <a:xfrm>
            <a:off x="1350438" y="1158792"/>
            <a:ext cx="922296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model is based on the assumption that rotating wing-flow creates a vortex loop comprised of LEV, TV, TEV and RV. A momentum balance gives the loop circulation.</a:t>
            </a:r>
          </a:p>
        </p:txBody>
      </p:sp>
      <p:sp>
        <p:nvSpPr>
          <p:cNvPr id="7" name="TextBox 6"/>
          <p:cNvSpPr txBox="1"/>
          <p:nvPr/>
        </p:nvSpPr>
        <p:spPr>
          <a:xfrm>
            <a:off x="1350438" y="5732071"/>
            <a:ext cx="945419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This simplified loop-based approach may be useful for modeling other wing flows that produce coherent vortex loops.</a:t>
            </a:r>
          </a:p>
        </p:txBody>
      </p:sp>
      <p:sp>
        <p:nvSpPr>
          <p:cNvPr id="8" name="TextBox 7"/>
          <p:cNvSpPr txBox="1"/>
          <p:nvPr/>
        </p:nvSpPr>
        <p:spPr>
          <a:xfrm flipH="1">
            <a:off x="2856064" y="2718387"/>
            <a:ext cx="9222967" cy="1323439"/>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Over-/under- prediction of loop circulation </a:t>
            </a:r>
            <a:r>
              <a:rPr lang="en-US" sz="1600" dirty="0"/>
              <a:t>(Sullivan et al., JFM 2008)</a:t>
            </a:r>
            <a:r>
              <a:rPr lang="en-US" sz="2000" dirty="0"/>
              <a:t> </a:t>
            </a:r>
          </a:p>
          <a:p>
            <a:pPr marL="285750" indent="-285750">
              <a:buFont typeface="Courier New" panose="02070309020205020404" pitchFamily="49" charset="0"/>
              <a:buChar char="o"/>
            </a:pPr>
            <a:r>
              <a:rPr lang="en-US" sz="2000" dirty="0"/>
              <a:t>Near-wake angle-of-attack scaling</a:t>
            </a:r>
          </a:p>
          <a:p>
            <a:pPr marL="285750" indent="-285750">
              <a:buFont typeface="Courier New" panose="02070309020205020404" pitchFamily="49" charset="0"/>
              <a:buChar char="o"/>
            </a:pPr>
            <a:r>
              <a:rPr lang="en-US" sz="2000" dirty="0"/>
              <a:t>Downwash calculation</a:t>
            </a:r>
          </a:p>
          <a:p>
            <a:pPr marL="285750" indent="-285750">
              <a:buFont typeface="Courier New" panose="02070309020205020404" pitchFamily="49" charset="0"/>
              <a:buChar char="o"/>
            </a:pPr>
            <a:r>
              <a:rPr lang="en-US" sz="2000" dirty="0"/>
              <a:t>Filtering of the experimental data and set-up constraints</a:t>
            </a:r>
          </a:p>
        </p:txBody>
      </p:sp>
      <p:sp>
        <p:nvSpPr>
          <p:cNvPr id="4" name="Slide Number Placeholder 3">
            <a:extLst>
              <a:ext uri="{FF2B5EF4-FFF2-40B4-BE49-F238E27FC236}">
                <a16:creationId xmlns:a16="http://schemas.microsoft.com/office/drawing/2014/main" id="{F192D1C4-BC96-4C13-BA18-D11D0C6B8AA2}"/>
              </a:ext>
            </a:extLst>
          </p:cNvPr>
          <p:cNvSpPr>
            <a:spLocks noGrp="1"/>
          </p:cNvSpPr>
          <p:nvPr>
            <p:ph type="sldNum" sz="quarter" idx="12"/>
          </p:nvPr>
        </p:nvSpPr>
        <p:spPr/>
        <p:txBody>
          <a:bodyPr/>
          <a:lstStyle/>
          <a:p>
            <a:fld id="{15530B12-77AA-4F8A-BB96-7B022F2BE984}" type="slidenum">
              <a:rPr lang="en-US" smtClean="0"/>
              <a:t>71</a:t>
            </a:fld>
            <a:endParaRPr lang="en-US"/>
          </a:p>
        </p:txBody>
      </p:sp>
      <p:sp>
        <p:nvSpPr>
          <p:cNvPr id="10" name="TextBox 9">
            <a:extLst>
              <a:ext uri="{FF2B5EF4-FFF2-40B4-BE49-F238E27FC236}">
                <a16:creationId xmlns:a16="http://schemas.microsoft.com/office/drawing/2014/main" id="{C7322BA0-1B65-477E-855B-30BBF5AE6422}"/>
              </a:ext>
            </a:extLst>
          </p:cNvPr>
          <p:cNvSpPr txBox="1"/>
          <p:nvPr/>
        </p:nvSpPr>
        <p:spPr>
          <a:xfrm>
            <a:off x="1350438" y="4286783"/>
            <a:ext cx="4148572"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Lift estimation with good accuracy. </a:t>
            </a:r>
          </a:p>
        </p:txBody>
      </p:sp>
      <p:sp>
        <p:nvSpPr>
          <p:cNvPr id="5" name="Rectangle 4">
            <a:extLst>
              <a:ext uri="{FF2B5EF4-FFF2-40B4-BE49-F238E27FC236}">
                <a16:creationId xmlns:a16="http://schemas.microsoft.com/office/drawing/2014/main" id="{66B613BB-80C1-4CAD-A779-C7F9A40C1465}"/>
              </a:ext>
            </a:extLst>
          </p:cNvPr>
          <p:cNvSpPr/>
          <p:nvPr/>
        </p:nvSpPr>
        <p:spPr>
          <a:xfrm>
            <a:off x="1350438" y="5016866"/>
            <a:ext cx="5873467" cy="400110"/>
          </a:xfrm>
          <a:prstGeom prst="rect">
            <a:avLst/>
          </a:prstGeom>
        </p:spPr>
        <p:txBody>
          <a:bodyPr wrap="none">
            <a:spAutoFit/>
          </a:bodyPr>
          <a:lstStyle/>
          <a:p>
            <a:pPr marL="285750" indent="-285750">
              <a:buFont typeface="Arial" panose="020B0604020202020204" pitchFamily="34" charset="0"/>
              <a:buChar char="•"/>
            </a:pPr>
            <a:r>
              <a:rPr lang="en-US" sz="2000" dirty="0"/>
              <a:t>Model’s only inputs: wing kinematics and geometry.</a:t>
            </a:r>
          </a:p>
        </p:txBody>
      </p:sp>
    </p:spTree>
    <p:extLst>
      <p:ext uri="{BB962C8B-B14F-4D97-AF65-F5344CB8AC3E}">
        <p14:creationId xmlns:p14="http://schemas.microsoft.com/office/powerpoint/2010/main" val="12201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10"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72</a:t>
            </a:fld>
            <a:endParaRPr lang="en-US"/>
          </a:p>
        </p:txBody>
      </p:sp>
      <p:grpSp>
        <p:nvGrpSpPr>
          <p:cNvPr id="26" name="Group 25"/>
          <p:cNvGrpSpPr/>
          <p:nvPr/>
        </p:nvGrpSpPr>
        <p:grpSpPr>
          <a:xfrm>
            <a:off x="3352800" y="792480"/>
            <a:ext cx="6040120" cy="5636520"/>
            <a:chOff x="3352800" y="792480"/>
            <a:chExt cx="6040120" cy="5636520"/>
          </a:xfrm>
        </p:grpSpPr>
        <p:grpSp>
          <p:nvGrpSpPr>
            <p:cNvPr id="11" name="Group 10"/>
            <p:cNvGrpSpPr/>
            <p:nvPr/>
          </p:nvGrpSpPr>
          <p:grpSpPr>
            <a:xfrm>
              <a:off x="3352800" y="792480"/>
              <a:ext cx="5455920" cy="5636520"/>
              <a:chOff x="3352800" y="792480"/>
              <a:chExt cx="5455920" cy="563652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l="15710" t="6058" r="16091"/>
              <a:stretch/>
            </p:blipFill>
            <p:spPr>
              <a:xfrm>
                <a:off x="3352800" y="792480"/>
                <a:ext cx="5455920" cy="5636520"/>
              </a:xfrm>
              <a:prstGeom prst="rect">
                <a:avLst/>
              </a:prstGeom>
            </p:spPr>
          </p:pic>
          <p:sp>
            <p:nvSpPr>
              <p:cNvPr id="10" name="Rectangle 9"/>
              <p:cNvSpPr/>
              <p:nvPr/>
            </p:nvSpPr>
            <p:spPr>
              <a:xfrm>
                <a:off x="6878320" y="1981200"/>
                <a:ext cx="782320"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7807960" y="2604919"/>
              <a:ext cx="1584960" cy="646331"/>
            </a:xfrm>
            <a:prstGeom prst="rect">
              <a:avLst/>
            </a:prstGeom>
            <a:solidFill>
              <a:schemeClr val="bg1"/>
            </a:solidFill>
          </p:spPr>
          <p:txBody>
            <a:bodyPr wrap="square" rtlCol="0">
              <a:spAutoFit/>
            </a:bodyPr>
            <a:lstStyle/>
            <a:p>
              <a:r>
                <a:rPr lang="en-US" dirty="0"/>
                <a:t>Horseshow vortex</a:t>
              </a:r>
            </a:p>
          </p:txBody>
        </p:sp>
        <p:sp>
          <p:nvSpPr>
            <p:cNvPr id="5" name="TextBox 4"/>
            <p:cNvSpPr txBox="1"/>
            <p:nvPr/>
          </p:nvSpPr>
          <p:spPr>
            <a:xfrm>
              <a:off x="5516880" y="2472831"/>
              <a:ext cx="650240" cy="369332"/>
            </a:xfrm>
            <a:prstGeom prst="rect">
              <a:avLst/>
            </a:prstGeom>
            <a:noFill/>
          </p:spPr>
          <p:txBody>
            <a:bodyPr wrap="square" rtlCol="0">
              <a:spAutoFit/>
            </a:bodyPr>
            <a:lstStyle/>
            <a:p>
              <a:r>
                <a:rPr lang="en-US" dirty="0"/>
                <a:t>wing</a:t>
              </a:r>
            </a:p>
          </p:txBody>
        </p:sp>
        <p:sp>
          <p:nvSpPr>
            <p:cNvPr id="6" name="TextBox 5"/>
            <p:cNvSpPr txBox="1"/>
            <p:nvPr/>
          </p:nvSpPr>
          <p:spPr>
            <a:xfrm>
              <a:off x="6837680" y="2580640"/>
              <a:ext cx="650240" cy="369332"/>
            </a:xfrm>
            <a:prstGeom prst="rect">
              <a:avLst/>
            </a:prstGeom>
            <a:noFill/>
          </p:spPr>
          <p:txBody>
            <a:bodyPr wrap="square" rtlCol="0">
              <a:spAutoFit/>
            </a:bodyPr>
            <a:lstStyle/>
            <a:p>
              <a:r>
                <a:rPr lang="en-US" dirty="0"/>
                <a:t>TEV</a:t>
              </a:r>
            </a:p>
          </p:txBody>
        </p:sp>
        <p:sp>
          <p:nvSpPr>
            <p:cNvPr id="7" name="TextBox 6"/>
            <p:cNvSpPr txBox="1"/>
            <p:nvPr/>
          </p:nvSpPr>
          <p:spPr>
            <a:xfrm>
              <a:off x="4866640" y="2997904"/>
              <a:ext cx="650240" cy="369332"/>
            </a:xfrm>
            <a:prstGeom prst="rect">
              <a:avLst/>
            </a:prstGeom>
            <a:noFill/>
          </p:spPr>
          <p:txBody>
            <a:bodyPr wrap="square" rtlCol="0">
              <a:spAutoFit/>
            </a:bodyPr>
            <a:lstStyle/>
            <a:p>
              <a:r>
                <a:rPr lang="en-US" dirty="0"/>
                <a:t>TV</a:t>
              </a:r>
            </a:p>
          </p:txBody>
        </p:sp>
        <p:sp>
          <p:nvSpPr>
            <p:cNvPr id="8" name="TextBox 7"/>
            <p:cNvSpPr txBox="1"/>
            <p:nvPr/>
          </p:nvSpPr>
          <p:spPr>
            <a:xfrm>
              <a:off x="4582160" y="3610740"/>
              <a:ext cx="650240" cy="369332"/>
            </a:xfrm>
            <a:prstGeom prst="rect">
              <a:avLst/>
            </a:prstGeom>
            <a:noFill/>
          </p:spPr>
          <p:txBody>
            <a:bodyPr wrap="square" rtlCol="0">
              <a:spAutoFit/>
            </a:bodyPr>
            <a:lstStyle/>
            <a:p>
              <a:r>
                <a:rPr lang="en-US" dirty="0"/>
                <a:t>LEV</a:t>
              </a:r>
            </a:p>
          </p:txBody>
        </p:sp>
        <p:cxnSp>
          <p:nvCxnSpPr>
            <p:cNvPr id="13" name="Straight Arrow Connector 12"/>
            <p:cNvCxnSpPr/>
            <p:nvPr/>
          </p:nvCxnSpPr>
          <p:spPr>
            <a:xfrm>
              <a:off x="5069840" y="3810000"/>
              <a:ext cx="3657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902960" y="2842163"/>
              <a:ext cx="254000" cy="307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171440" y="3298429"/>
              <a:ext cx="304800" cy="1239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40880" y="2878852"/>
              <a:ext cx="132080" cy="1996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424420" y="3170952"/>
              <a:ext cx="601980" cy="80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7243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7AFD5-C100-4458-8E8A-9FCE434A362A}"/>
              </a:ext>
            </a:extLst>
          </p:cNvPr>
          <p:cNvSpPr>
            <a:spLocks noGrp="1"/>
          </p:cNvSpPr>
          <p:nvPr>
            <p:ph type="sldNum" sz="quarter" idx="12"/>
          </p:nvPr>
        </p:nvSpPr>
        <p:spPr/>
        <p:txBody>
          <a:bodyPr/>
          <a:lstStyle/>
          <a:p>
            <a:fld id="{15530B12-77AA-4F8A-BB96-7B022F2BE984}" type="slidenum">
              <a:rPr lang="en-US" smtClean="0"/>
              <a:t>73</a:t>
            </a:fld>
            <a:endParaRPr lang="en-US"/>
          </a:p>
        </p:txBody>
      </p:sp>
      <p:pic>
        <p:nvPicPr>
          <p:cNvPr id="4" name="Picture 3" descr="Diagram&#10;&#10;Description automatically generated">
            <a:extLst>
              <a:ext uri="{FF2B5EF4-FFF2-40B4-BE49-F238E27FC236}">
                <a16:creationId xmlns:a16="http://schemas.microsoft.com/office/drawing/2014/main" id="{5A4FCB3A-59B6-4A38-B63D-6832CEB3E0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49651" y="0"/>
            <a:ext cx="6292698" cy="6858000"/>
          </a:xfrm>
          <a:prstGeom prst="rect">
            <a:avLst/>
          </a:prstGeom>
        </p:spPr>
      </p:pic>
    </p:spTree>
    <p:extLst>
      <p:ext uri="{BB962C8B-B14F-4D97-AF65-F5344CB8AC3E}">
        <p14:creationId xmlns:p14="http://schemas.microsoft.com/office/powerpoint/2010/main" val="1926425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4655495" y="85677"/>
            <a:ext cx="5371915" cy="707886"/>
          </a:xfrm>
          <a:prstGeom prst="rect">
            <a:avLst/>
          </a:prstGeom>
          <a:noFill/>
        </p:spPr>
        <p:txBody>
          <a:bodyPr wrap="square" rtlCol="0">
            <a:spAutoFit/>
          </a:bodyPr>
          <a:lstStyle/>
          <a:p>
            <a:r>
              <a:rPr lang="en-US" sz="4000" dirty="0">
                <a:solidFill>
                  <a:schemeClr val="accent1">
                    <a:lumMod val="75000"/>
                  </a:schemeClr>
                </a:solidFill>
              </a:rPr>
              <a:t>Q-</a:t>
            </a:r>
            <a:r>
              <a:rPr lang="en-US" sz="4000" dirty="0" err="1">
                <a:solidFill>
                  <a:schemeClr val="accent1">
                    <a:lumMod val="75000"/>
                  </a:schemeClr>
                </a:solidFill>
              </a:rPr>
              <a:t>isosurface</a:t>
            </a:r>
            <a:endParaRPr lang="en-US" sz="4000" dirty="0">
              <a:solidFill>
                <a:schemeClr val="accent1">
                  <a:lumMod val="75000"/>
                </a:schemeClr>
              </a:solidFill>
            </a:endParaRPr>
          </a:p>
        </p:txBody>
      </p:sp>
      <p:pic>
        <p:nvPicPr>
          <p:cNvPr id="1026" name="Picture 2" descr="4 Ways to Draw a Computer - wikiHow"/>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5575" y="-10972800"/>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17" y="1243253"/>
            <a:ext cx="6145211" cy="4608908"/>
          </a:xfrm>
          <a:prstGeom prst="rect">
            <a:avLst/>
          </a:prstGeom>
        </p:spPr>
      </p:pic>
      <p:pic>
        <p:nvPicPr>
          <p:cNvPr id="92" name="Picture 9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65784" y="1224429"/>
            <a:ext cx="4611277" cy="5320304"/>
          </a:xfrm>
          <a:prstGeom prst="rect">
            <a:avLst/>
          </a:prstGeom>
        </p:spPr>
      </p:pic>
      <p:sp>
        <p:nvSpPr>
          <p:cNvPr id="94" name="TextBox 93"/>
          <p:cNvSpPr txBox="1"/>
          <p:nvPr/>
        </p:nvSpPr>
        <p:spPr>
          <a:xfrm>
            <a:off x="2887133" y="6265333"/>
            <a:ext cx="2336800" cy="400110"/>
          </a:xfrm>
          <a:prstGeom prst="rect">
            <a:avLst/>
          </a:prstGeom>
          <a:noFill/>
        </p:spPr>
        <p:txBody>
          <a:bodyPr wrap="square" rtlCol="0">
            <a:spAutoFit/>
          </a:bodyPr>
          <a:lstStyle/>
          <a:p>
            <a:r>
              <a:rPr lang="en-US" sz="2000" dirty="0"/>
              <a:t>Q=0.004 </a:t>
            </a:r>
            <a:r>
              <a:rPr lang="en-US" sz="2000" dirty="0" err="1"/>
              <a:t>isosurface</a:t>
            </a:r>
            <a:endParaRPr lang="en-US" sz="2000" dirty="0"/>
          </a:p>
        </p:txBody>
      </p:sp>
      <p:sp>
        <p:nvSpPr>
          <p:cNvPr id="95" name="Rectangle 94"/>
          <p:cNvSpPr/>
          <p:nvPr/>
        </p:nvSpPr>
        <p:spPr>
          <a:xfrm>
            <a:off x="6196253" y="1457867"/>
            <a:ext cx="526106" cy="369332"/>
          </a:xfrm>
          <a:prstGeom prst="rect">
            <a:avLst/>
          </a:prstGeom>
        </p:spPr>
        <p:txBody>
          <a:bodyPr wrap="none">
            <a:spAutoFit/>
          </a:bodyPr>
          <a:lstStyle/>
          <a:p>
            <a:r>
              <a:rPr lang="en-US" dirty="0"/>
              <a:t>LEV</a:t>
            </a:r>
          </a:p>
        </p:txBody>
      </p:sp>
      <p:sp>
        <p:nvSpPr>
          <p:cNvPr id="126" name="Rectangle 125"/>
          <p:cNvSpPr/>
          <p:nvPr/>
        </p:nvSpPr>
        <p:spPr>
          <a:xfrm>
            <a:off x="6382520" y="5022334"/>
            <a:ext cx="540533" cy="369332"/>
          </a:xfrm>
          <a:prstGeom prst="rect">
            <a:avLst/>
          </a:prstGeom>
        </p:spPr>
        <p:txBody>
          <a:bodyPr wrap="none">
            <a:spAutoFit/>
          </a:bodyPr>
          <a:lstStyle/>
          <a:p>
            <a:r>
              <a:rPr lang="en-US" dirty="0"/>
              <a:t>TEV</a:t>
            </a:r>
          </a:p>
        </p:txBody>
      </p:sp>
      <p:sp>
        <p:nvSpPr>
          <p:cNvPr id="127" name="Rectangle 126"/>
          <p:cNvSpPr/>
          <p:nvPr/>
        </p:nvSpPr>
        <p:spPr>
          <a:xfrm>
            <a:off x="6239678" y="3499935"/>
            <a:ext cx="428322" cy="369332"/>
          </a:xfrm>
          <a:prstGeom prst="rect">
            <a:avLst/>
          </a:prstGeom>
        </p:spPr>
        <p:txBody>
          <a:bodyPr wrap="none">
            <a:spAutoFit/>
          </a:bodyPr>
          <a:lstStyle/>
          <a:p>
            <a:r>
              <a:rPr lang="en-US" dirty="0"/>
              <a:t>TV</a:t>
            </a:r>
          </a:p>
        </p:txBody>
      </p:sp>
      <p:cxnSp>
        <p:nvCxnSpPr>
          <p:cNvPr id="98" name="Straight Arrow Connector 97"/>
          <p:cNvCxnSpPr/>
          <p:nvPr/>
        </p:nvCxnSpPr>
        <p:spPr>
          <a:xfrm flipH="1">
            <a:off x="4724400" y="1827199"/>
            <a:ext cx="1471853" cy="1059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4055533" y="3471079"/>
            <a:ext cx="2184146" cy="213522"/>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6721013" y="1800901"/>
            <a:ext cx="2177454" cy="395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7006071" y="3349598"/>
            <a:ext cx="1892396" cy="175269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3957749" y="3810000"/>
            <a:ext cx="2344326" cy="1292294"/>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02687" y="777365"/>
            <a:ext cx="2905737" cy="1151834"/>
            <a:chOff x="3002687" y="777365"/>
            <a:chExt cx="2905737" cy="1151834"/>
          </a:xfrm>
        </p:grpSpPr>
        <mc:AlternateContent xmlns:mc="http://schemas.openxmlformats.org/markup-compatibility/2006" xmlns:a14="http://schemas.microsoft.com/office/drawing/2010/main">
          <mc:Choice Requires="a14">
            <p:sp>
              <p:nvSpPr>
                <p:cNvPr id="105" name="TextBox 104"/>
                <p:cNvSpPr txBox="1"/>
                <p:nvPr/>
              </p:nvSpPr>
              <p:spPr>
                <a:xfrm>
                  <a:off x="3002687" y="777365"/>
                  <a:ext cx="2380977"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e>
                            </m:d>
                          </m:e>
                        </m:d>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3002687" y="777365"/>
                  <a:ext cx="2380977" cy="518604"/>
                </a:xfrm>
                <a:prstGeom prst="rect">
                  <a:avLst/>
                </a:prstGeom>
                <a:blipFill>
                  <a:blip r:embed="rId7"/>
                  <a:stretch>
                    <a:fillRect/>
                  </a:stretch>
                </a:blipFill>
              </p:spPr>
              <p:txBody>
                <a:bodyPr/>
                <a:lstStyle/>
                <a:p>
                  <a:r>
                    <a:rPr lang="en-US">
                      <a:noFill/>
                    </a:rPr>
                    <a:t> </a:t>
                  </a:r>
                </a:p>
              </p:txBody>
            </p:sp>
          </mc:Fallback>
        </mc:AlternateContent>
        <p:sp>
          <p:nvSpPr>
            <p:cNvPr id="106" name="TextBox 105"/>
            <p:cNvSpPr txBox="1"/>
            <p:nvPr/>
          </p:nvSpPr>
          <p:spPr>
            <a:xfrm flipH="1">
              <a:off x="3558913" y="1282868"/>
              <a:ext cx="1062322" cy="646331"/>
            </a:xfrm>
            <a:prstGeom prst="rect">
              <a:avLst/>
            </a:prstGeom>
            <a:noFill/>
          </p:spPr>
          <p:txBody>
            <a:bodyPr wrap="square" rtlCol="0">
              <a:spAutoFit/>
            </a:bodyPr>
            <a:lstStyle/>
            <a:p>
              <a:r>
                <a:rPr lang="en-US" dirty="0">
                  <a:solidFill>
                    <a:schemeClr val="accent1"/>
                  </a:solidFill>
                </a:rPr>
                <a:t>Vorticity tensor</a:t>
              </a:r>
            </a:p>
          </p:txBody>
        </p:sp>
        <p:sp>
          <p:nvSpPr>
            <p:cNvPr id="141" name="TextBox 140"/>
            <p:cNvSpPr txBox="1"/>
            <p:nvPr/>
          </p:nvSpPr>
          <p:spPr>
            <a:xfrm flipH="1">
              <a:off x="4592738" y="1276054"/>
              <a:ext cx="1315686" cy="646331"/>
            </a:xfrm>
            <a:prstGeom prst="rect">
              <a:avLst/>
            </a:prstGeom>
            <a:noFill/>
          </p:spPr>
          <p:txBody>
            <a:bodyPr wrap="square" rtlCol="0">
              <a:spAutoFit/>
            </a:bodyPr>
            <a:lstStyle/>
            <a:p>
              <a:r>
                <a:rPr lang="en-US" dirty="0">
                  <a:solidFill>
                    <a:schemeClr val="accent1"/>
                  </a:solidFill>
                </a:rPr>
                <a:t>Strain-rate tensor</a:t>
              </a:r>
            </a:p>
          </p:txBody>
        </p:sp>
      </p:grpSp>
    </p:spTree>
    <p:extLst>
      <p:ext uri="{BB962C8B-B14F-4D97-AF65-F5344CB8AC3E}">
        <p14:creationId xmlns:p14="http://schemas.microsoft.com/office/powerpoint/2010/main" val="3784354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75</a:t>
            </a:fld>
            <a:endParaRPr lang="en-US"/>
          </a:p>
        </p:txBody>
      </p:sp>
      <p:sp>
        <p:nvSpPr>
          <p:cNvPr id="3" name="TextBox 2"/>
          <p:cNvSpPr txBox="1"/>
          <p:nvPr/>
        </p:nvSpPr>
        <p:spPr>
          <a:xfrm>
            <a:off x="1386038" y="1260910"/>
            <a:ext cx="6468176" cy="1754326"/>
          </a:xfrm>
          <a:prstGeom prst="rect">
            <a:avLst/>
          </a:prstGeom>
          <a:noFill/>
        </p:spPr>
        <p:txBody>
          <a:bodyPr wrap="square" rtlCol="0">
            <a:spAutoFit/>
          </a:bodyPr>
          <a:lstStyle/>
          <a:p>
            <a:r>
              <a:rPr lang="en-US" dirty="0"/>
              <a:t>Dual-head </a:t>
            </a:r>
            <a:r>
              <a:rPr lang="en-US" dirty="0" err="1"/>
              <a:t>Nd:YLF</a:t>
            </a:r>
            <a:r>
              <a:rPr lang="en-US" dirty="0"/>
              <a:t> Laser (527 nm) energy: 60 </a:t>
            </a:r>
            <a:r>
              <a:rPr lang="en-US" dirty="0" err="1"/>
              <a:t>mJ</a:t>
            </a:r>
            <a:r>
              <a:rPr lang="en-US" dirty="0"/>
              <a:t> per pulse when combined.  (Photonics brand)</a:t>
            </a:r>
          </a:p>
          <a:p>
            <a:r>
              <a:rPr lang="en-US" dirty="0"/>
              <a:t>Pulse duration/width: 150 nanoseconds</a:t>
            </a:r>
          </a:p>
          <a:p>
            <a:r>
              <a:rPr lang="en-US" dirty="0"/>
              <a:t>Repetition rate: 1kHz full energy, 10kHz at low energy</a:t>
            </a:r>
          </a:p>
          <a:p>
            <a:r>
              <a:rPr lang="en-US" dirty="0"/>
              <a:t>We need frequency of 200Hz. </a:t>
            </a:r>
          </a:p>
          <a:p>
            <a:endParaRPr lang="en-US" dirty="0"/>
          </a:p>
        </p:txBody>
      </p:sp>
      <p:sp>
        <p:nvSpPr>
          <p:cNvPr id="4" name="TextBox 3"/>
          <p:cNvSpPr txBox="1"/>
          <p:nvPr/>
        </p:nvSpPr>
        <p:spPr>
          <a:xfrm>
            <a:off x="1386038" y="2876351"/>
            <a:ext cx="6468176" cy="2031325"/>
          </a:xfrm>
          <a:prstGeom prst="rect">
            <a:avLst/>
          </a:prstGeom>
          <a:noFill/>
        </p:spPr>
        <p:txBody>
          <a:bodyPr wrap="square" rtlCol="0">
            <a:spAutoFit/>
          </a:bodyPr>
          <a:lstStyle/>
          <a:p>
            <a:r>
              <a:rPr lang="en-US" dirty="0"/>
              <a:t>Phantom Vision Research Cameras (640L): CMOS</a:t>
            </a:r>
          </a:p>
          <a:p>
            <a:r>
              <a:rPr lang="en-US" dirty="0"/>
              <a:t>Frame rate: 1kHz at full resolution (4MP=2560*1600), 14kHz at 512*512</a:t>
            </a:r>
          </a:p>
          <a:p>
            <a:r>
              <a:rPr lang="en-US" dirty="0"/>
              <a:t>12 bit depth…meaning 4096 levels of intensity from pure black to white. </a:t>
            </a:r>
          </a:p>
          <a:p>
            <a:r>
              <a:rPr lang="en-US" dirty="0"/>
              <a:t>36 GB RAM onboard</a:t>
            </a:r>
          </a:p>
          <a:p>
            <a:endParaRPr lang="en-US" dirty="0"/>
          </a:p>
        </p:txBody>
      </p:sp>
      <p:sp>
        <p:nvSpPr>
          <p:cNvPr id="5" name="TextBox 4"/>
          <p:cNvSpPr txBox="1"/>
          <p:nvPr/>
        </p:nvSpPr>
        <p:spPr>
          <a:xfrm>
            <a:off x="1386038" y="4790703"/>
            <a:ext cx="1501541" cy="646331"/>
          </a:xfrm>
          <a:prstGeom prst="rect">
            <a:avLst/>
          </a:prstGeom>
          <a:noFill/>
        </p:spPr>
        <p:txBody>
          <a:bodyPr wrap="square" rtlCol="0">
            <a:spAutoFit/>
          </a:bodyPr>
          <a:lstStyle/>
          <a:p>
            <a:r>
              <a:rPr lang="en-US" dirty="0" err="1"/>
              <a:t>Scheimpflug</a:t>
            </a:r>
            <a:r>
              <a:rPr lang="en-US" dirty="0"/>
              <a:t> </a:t>
            </a:r>
          </a:p>
          <a:p>
            <a:endParaRPr lang="en-US" dirty="0"/>
          </a:p>
        </p:txBody>
      </p:sp>
      <p:sp>
        <p:nvSpPr>
          <p:cNvPr id="6" name="TextBox 5"/>
          <p:cNvSpPr txBox="1"/>
          <p:nvPr/>
        </p:nvSpPr>
        <p:spPr>
          <a:xfrm>
            <a:off x="3830854" y="4790703"/>
            <a:ext cx="5467149" cy="2031325"/>
          </a:xfrm>
          <a:prstGeom prst="rect">
            <a:avLst/>
          </a:prstGeom>
          <a:noFill/>
        </p:spPr>
        <p:txBody>
          <a:bodyPr wrap="square" rtlCol="0">
            <a:spAutoFit/>
          </a:bodyPr>
          <a:lstStyle/>
          <a:p>
            <a:r>
              <a:rPr lang="en-US" dirty="0" err="1"/>
              <a:t>LaVision</a:t>
            </a:r>
            <a:r>
              <a:rPr lang="en-US" dirty="0"/>
              <a:t> </a:t>
            </a:r>
            <a:r>
              <a:rPr lang="en-US" dirty="0" err="1"/>
              <a:t>DaVis</a:t>
            </a:r>
            <a:r>
              <a:rPr lang="en-US" dirty="0"/>
              <a:t> software 10.1 </a:t>
            </a:r>
          </a:p>
          <a:p>
            <a:r>
              <a:rPr lang="en-US" dirty="0"/>
              <a:t>Requires 10 particles in interrogation window</a:t>
            </a:r>
          </a:p>
          <a:p>
            <a:r>
              <a:rPr lang="en-US" dirty="0"/>
              <a:t>32px*32px*32px interrogation window a common take, and also at 50% overlap…computations are done on windows with size 32*32*32, but we get each vector in 16*16*16 due to 50% overlap…that means you get more vectors in your FOV…that means resolution is doubled.</a:t>
            </a:r>
          </a:p>
        </p:txBody>
      </p:sp>
      <p:pic>
        <p:nvPicPr>
          <p:cNvPr id="8" name="Picture 64" descr="Untitled-1">
            <a:extLst>
              <a:ext uri="{FF2B5EF4-FFF2-40B4-BE49-F238E27FC236}">
                <a16:creationId xmlns:a16="http://schemas.microsoft.com/office/drawing/2014/main" id="{819ECA1C-28C5-4207-9D01-60224E3AFA7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68077" t="53993" r="4015" b="14757"/>
          <a:stretch>
            <a:fillRect/>
          </a:stretch>
        </p:blipFill>
        <p:spPr bwMode="auto">
          <a:xfrm>
            <a:off x="9788283" y="2066640"/>
            <a:ext cx="2041525" cy="1428750"/>
          </a:xfrm>
          <a:prstGeom prst="rect">
            <a:avLst/>
          </a:prstGeom>
          <a:noFill/>
          <a:ln w="9525">
            <a:noFill/>
            <a:miter lim="800000"/>
            <a:headEnd/>
            <a:tailEnd/>
          </a:ln>
        </p:spPr>
      </p:pic>
      <p:pic>
        <p:nvPicPr>
          <p:cNvPr id="9" name="Picture 63" descr="Untitled-1">
            <a:extLst>
              <a:ext uri="{FF2B5EF4-FFF2-40B4-BE49-F238E27FC236}">
                <a16:creationId xmlns:a16="http://schemas.microsoft.com/office/drawing/2014/main" id="{F70E87FB-CFC4-4672-9AAD-A3A68EA0478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69901" t="53021" r="2171" b="15729"/>
          <a:stretch>
            <a:fillRect/>
          </a:stretch>
        </p:blipFill>
        <p:spPr bwMode="auto">
          <a:xfrm>
            <a:off x="9083772" y="4400517"/>
            <a:ext cx="2043112" cy="1428750"/>
          </a:xfrm>
          <a:prstGeom prst="rect">
            <a:avLst/>
          </a:prstGeom>
          <a:noFill/>
          <a:ln w="9525">
            <a:noFill/>
            <a:miter lim="800000"/>
            <a:headEnd/>
            <a:tailEnd/>
          </a:ln>
        </p:spPr>
      </p:pic>
      <p:sp>
        <p:nvSpPr>
          <p:cNvPr id="10" name="Rectangle 40">
            <a:extLst>
              <a:ext uri="{FF2B5EF4-FFF2-40B4-BE49-F238E27FC236}">
                <a16:creationId xmlns:a16="http://schemas.microsoft.com/office/drawing/2014/main" id="{A1AFFF0E-E3ED-485B-A054-7D02721FA57A}"/>
              </a:ext>
            </a:extLst>
          </p:cNvPr>
          <p:cNvSpPr>
            <a:spLocks noChangeArrowheads="1"/>
          </p:cNvSpPr>
          <p:nvPr/>
        </p:nvSpPr>
        <p:spPr bwMode="auto">
          <a:xfrm>
            <a:off x="7345121" y="1641190"/>
            <a:ext cx="3265487" cy="425450"/>
          </a:xfrm>
          <a:prstGeom prst="rect">
            <a:avLst/>
          </a:prstGeom>
          <a:noFill/>
          <a:ln w="9525">
            <a:noFill/>
            <a:miter lim="800000"/>
            <a:headEnd/>
            <a:tailEnd/>
          </a:ln>
        </p:spPr>
        <p:txBody>
          <a:bodyPr/>
          <a:lstStyle/>
          <a:p>
            <a:pPr marL="342900" indent="-342900">
              <a:spcBef>
                <a:spcPct val="20000"/>
              </a:spcBef>
            </a:pPr>
            <a:r>
              <a:rPr lang="en-US" sz="2000" dirty="0"/>
              <a:t>PIV image processing:</a:t>
            </a:r>
          </a:p>
        </p:txBody>
      </p:sp>
      <p:sp>
        <p:nvSpPr>
          <p:cNvPr id="11" name="Text Box 11">
            <a:extLst>
              <a:ext uri="{FF2B5EF4-FFF2-40B4-BE49-F238E27FC236}">
                <a16:creationId xmlns:a16="http://schemas.microsoft.com/office/drawing/2014/main" id="{B50E430D-3E7B-451B-94A8-5C91374BD9FA}"/>
              </a:ext>
            </a:extLst>
          </p:cNvPr>
          <p:cNvSpPr txBox="1">
            <a:spLocks noChangeArrowheads="1"/>
          </p:cNvSpPr>
          <p:nvPr/>
        </p:nvSpPr>
        <p:spPr bwMode="auto">
          <a:xfrm>
            <a:off x="8392871" y="3490627"/>
            <a:ext cx="241300" cy="336550"/>
          </a:xfrm>
          <a:prstGeom prst="rect">
            <a:avLst/>
          </a:prstGeom>
          <a:noFill/>
          <a:ln w="9525">
            <a:noFill/>
            <a:miter lim="800000"/>
            <a:headEnd/>
            <a:tailEnd/>
          </a:ln>
        </p:spPr>
        <p:txBody>
          <a:bodyPr wrap="none">
            <a:spAutoFit/>
          </a:bodyPr>
          <a:lstStyle/>
          <a:p>
            <a:pPr>
              <a:lnSpc>
                <a:spcPct val="100000"/>
              </a:lnSpc>
              <a:buFontTx/>
              <a:buNone/>
            </a:pPr>
            <a:r>
              <a:rPr lang="en-US">
                <a:solidFill>
                  <a:srgbClr val="0000FF"/>
                </a:solidFill>
              </a:rPr>
              <a:t>t</a:t>
            </a:r>
            <a:endParaRPr lang="en-US" baseline="-25000">
              <a:solidFill>
                <a:srgbClr val="0000FF"/>
              </a:solidFill>
            </a:endParaRPr>
          </a:p>
        </p:txBody>
      </p:sp>
      <p:sp>
        <p:nvSpPr>
          <p:cNvPr id="12" name="Text Box 12">
            <a:extLst>
              <a:ext uri="{FF2B5EF4-FFF2-40B4-BE49-F238E27FC236}">
                <a16:creationId xmlns:a16="http://schemas.microsoft.com/office/drawing/2014/main" id="{273E6042-07D3-44EE-8CB2-C8F3457691C6}"/>
              </a:ext>
            </a:extLst>
          </p:cNvPr>
          <p:cNvSpPr txBox="1">
            <a:spLocks noChangeArrowheads="1"/>
          </p:cNvSpPr>
          <p:nvPr/>
        </p:nvSpPr>
        <p:spPr bwMode="auto">
          <a:xfrm>
            <a:off x="10505833" y="3492215"/>
            <a:ext cx="668337" cy="336550"/>
          </a:xfrm>
          <a:prstGeom prst="rect">
            <a:avLst/>
          </a:prstGeom>
          <a:noFill/>
          <a:ln w="9525">
            <a:noFill/>
            <a:miter lim="800000"/>
            <a:headEnd/>
            <a:tailEnd/>
          </a:ln>
        </p:spPr>
        <p:txBody>
          <a:bodyPr wrap="none">
            <a:spAutoFit/>
          </a:bodyPr>
          <a:lstStyle/>
          <a:p>
            <a:pPr>
              <a:lnSpc>
                <a:spcPct val="100000"/>
              </a:lnSpc>
              <a:buFontTx/>
              <a:buNone/>
            </a:pPr>
            <a:r>
              <a:rPr lang="en-US">
                <a:solidFill>
                  <a:srgbClr val="0000FF"/>
                </a:solidFill>
              </a:rPr>
              <a:t>t + Δt</a:t>
            </a:r>
          </a:p>
        </p:txBody>
      </p:sp>
      <p:sp>
        <p:nvSpPr>
          <p:cNvPr id="13" name="Text Box 13">
            <a:extLst>
              <a:ext uri="{FF2B5EF4-FFF2-40B4-BE49-F238E27FC236}">
                <a16:creationId xmlns:a16="http://schemas.microsoft.com/office/drawing/2014/main" id="{52152BF5-38F4-4318-BB1F-83A8CA750504}"/>
              </a:ext>
            </a:extLst>
          </p:cNvPr>
          <p:cNvSpPr txBox="1">
            <a:spLocks noChangeArrowheads="1"/>
          </p:cNvSpPr>
          <p:nvPr/>
        </p:nvSpPr>
        <p:spPr bwMode="auto">
          <a:xfrm>
            <a:off x="9113596" y="3496977"/>
            <a:ext cx="1131887" cy="336550"/>
          </a:xfrm>
          <a:prstGeom prst="rect">
            <a:avLst/>
          </a:prstGeom>
          <a:noFill/>
          <a:ln w="9525">
            <a:noFill/>
            <a:miter lim="800000"/>
            <a:headEnd/>
            <a:tailEnd/>
          </a:ln>
        </p:spPr>
        <p:txBody>
          <a:bodyPr wrap="none">
            <a:spAutoFit/>
          </a:bodyPr>
          <a:lstStyle/>
          <a:p>
            <a:pPr>
              <a:lnSpc>
                <a:spcPct val="100000"/>
              </a:lnSpc>
              <a:buFontTx/>
              <a:buNone/>
            </a:pPr>
            <a:r>
              <a:rPr lang="en-US"/>
              <a:t>image pair</a:t>
            </a:r>
          </a:p>
        </p:txBody>
      </p:sp>
      <p:sp>
        <p:nvSpPr>
          <p:cNvPr id="14" name="Rectangle 36">
            <a:extLst>
              <a:ext uri="{FF2B5EF4-FFF2-40B4-BE49-F238E27FC236}">
                <a16:creationId xmlns:a16="http://schemas.microsoft.com/office/drawing/2014/main" id="{4D639A10-BADD-4582-A0D1-349ED70D6BCB}"/>
              </a:ext>
            </a:extLst>
          </p:cNvPr>
          <p:cNvSpPr>
            <a:spLocks noChangeArrowheads="1"/>
          </p:cNvSpPr>
          <p:nvPr/>
        </p:nvSpPr>
        <p:spPr bwMode="auto">
          <a:xfrm>
            <a:off x="9032632" y="2085000"/>
            <a:ext cx="398463" cy="347663"/>
          </a:xfrm>
          <a:prstGeom prst="rect">
            <a:avLst/>
          </a:prstGeom>
          <a:noFill/>
          <a:ln w="25400">
            <a:solidFill>
              <a:srgbClr val="0000FF"/>
            </a:solidFill>
            <a:miter lim="800000"/>
            <a:headEnd/>
            <a:tailEnd/>
          </a:ln>
        </p:spPr>
        <p:txBody>
          <a:bodyPr wrap="none" anchor="ctr"/>
          <a:lstStyle/>
          <a:p>
            <a:endParaRPr lang="en-US"/>
          </a:p>
        </p:txBody>
      </p:sp>
      <p:sp>
        <p:nvSpPr>
          <p:cNvPr id="15" name="Rectangle 37">
            <a:extLst>
              <a:ext uri="{FF2B5EF4-FFF2-40B4-BE49-F238E27FC236}">
                <a16:creationId xmlns:a16="http://schemas.microsoft.com/office/drawing/2014/main" id="{E61A4E9D-C477-4C4F-A310-CB61DFD9AB9C}"/>
              </a:ext>
            </a:extLst>
          </p:cNvPr>
          <p:cNvSpPr>
            <a:spLocks noChangeArrowheads="1"/>
          </p:cNvSpPr>
          <p:nvPr/>
        </p:nvSpPr>
        <p:spPr bwMode="auto">
          <a:xfrm>
            <a:off x="11344032" y="2078650"/>
            <a:ext cx="398463" cy="347663"/>
          </a:xfrm>
          <a:prstGeom prst="rect">
            <a:avLst/>
          </a:prstGeom>
          <a:noFill/>
          <a:ln w="25400">
            <a:solidFill>
              <a:srgbClr val="0000FF"/>
            </a:solidFill>
            <a:miter lim="800000"/>
            <a:headEnd/>
            <a:tailEnd/>
          </a:ln>
        </p:spPr>
        <p:txBody>
          <a:bodyPr wrap="none" anchor="ctr"/>
          <a:lstStyle/>
          <a:p>
            <a:endParaRPr lang="en-US"/>
          </a:p>
        </p:txBody>
      </p:sp>
    </p:spTree>
    <p:extLst>
      <p:ext uri="{BB962C8B-B14F-4D97-AF65-F5344CB8AC3E}">
        <p14:creationId xmlns:p14="http://schemas.microsoft.com/office/powerpoint/2010/main" val="25773436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8000"/>
                    </a14:imgEffect>
                    <a14:imgEffect>
                      <a14:brightnessContrast bright="15000" contrast="11000"/>
                    </a14:imgEffect>
                  </a14:imgLayer>
                </a14:imgProps>
              </a:ext>
              <a:ext uri="{28A0092B-C50C-407E-A947-70E740481C1C}">
                <a14:useLocalDpi xmlns:a14="http://schemas.microsoft.com/office/drawing/2010/main"/>
              </a:ext>
            </a:extLst>
          </a:blip>
          <a:srcRect/>
          <a:stretch/>
        </p:blipFill>
        <p:spPr>
          <a:xfrm rot="10800000">
            <a:off x="631956" y="1264262"/>
            <a:ext cx="3071825" cy="2373345"/>
          </a:xfrm>
          <a:prstGeom prst="rect">
            <a:avLst/>
          </a:prstGeom>
        </p:spPr>
      </p:pic>
      <p:pic>
        <p:nvPicPr>
          <p:cNvPr id="3" name="Picture 2"/>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rcRect/>
          <a:stretch/>
        </p:blipFill>
        <p:spPr>
          <a:xfrm rot="10800000">
            <a:off x="8973592" y="3140656"/>
            <a:ext cx="3088420" cy="3604133"/>
          </a:xfrm>
          <a:prstGeom prst="rect">
            <a:avLst/>
          </a:prstGeom>
        </p:spPr>
      </p:pic>
      <p:pic>
        <p:nvPicPr>
          <p:cNvPr id="4" name="Picture 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10800000">
            <a:off x="69668" y="3857900"/>
            <a:ext cx="5526405" cy="2886889"/>
          </a:xfrm>
          <a:prstGeom prst="rect">
            <a:avLst/>
          </a:prstGeom>
        </p:spPr>
      </p:pic>
      <p:pic>
        <p:nvPicPr>
          <p:cNvPr id="5" name="Picture 4"/>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a:ext>
            </a:extLst>
          </a:blip>
          <a:srcRect l="6190" t="15936" r="22572" b="9778"/>
          <a:stretch/>
        </p:blipFill>
        <p:spPr>
          <a:xfrm rot="10800000">
            <a:off x="5193313" y="1190001"/>
            <a:ext cx="3218991" cy="2517526"/>
          </a:xfrm>
          <a:prstGeom prst="rect">
            <a:avLst/>
          </a:prstGeom>
        </p:spPr>
      </p:pic>
      <p:sp>
        <p:nvSpPr>
          <p:cNvPr id="6" name="TextBox 5"/>
          <p:cNvSpPr txBox="1"/>
          <p:nvPr/>
        </p:nvSpPr>
        <p:spPr>
          <a:xfrm>
            <a:off x="4244047" y="-28392"/>
            <a:ext cx="5207516" cy="707886"/>
          </a:xfrm>
          <a:prstGeom prst="rect">
            <a:avLst/>
          </a:prstGeom>
          <a:noFill/>
        </p:spPr>
        <p:txBody>
          <a:bodyPr wrap="none" rtlCol="0">
            <a:spAutoFit/>
          </a:bodyPr>
          <a:lstStyle/>
          <a:p>
            <a:r>
              <a:rPr lang="en-US" sz="4000" dirty="0">
                <a:solidFill>
                  <a:schemeClr val="accent1">
                    <a:lumMod val="75000"/>
                  </a:schemeClr>
                </a:solidFill>
              </a:rPr>
              <a:t>PIV Experimental Set-up</a:t>
            </a:r>
          </a:p>
        </p:txBody>
      </p:sp>
      <p:sp>
        <p:nvSpPr>
          <p:cNvPr id="7" name="TextBox 6"/>
          <p:cNvSpPr txBox="1"/>
          <p:nvPr/>
        </p:nvSpPr>
        <p:spPr>
          <a:xfrm>
            <a:off x="6056451" y="5828145"/>
            <a:ext cx="2456763" cy="400110"/>
          </a:xfrm>
          <a:prstGeom prst="rect">
            <a:avLst/>
          </a:prstGeom>
          <a:noFill/>
        </p:spPr>
        <p:txBody>
          <a:bodyPr wrap="none" rtlCol="0">
            <a:spAutoFit/>
          </a:bodyPr>
          <a:lstStyle/>
          <a:p>
            <a:r>
              <a:rPr lang="en-US" sz="2000" dirty="0"/>
              <a:t>4 high-speed cameras</a:t>
            </a:r>
          </a:p>
        </p:txBody>
      </p:sp>
      <p:sp>
        <p:nvSpPr>
          <p:cNvPr id="8" name="Left Arrow 7"/>
          <p:cNvSpPr/>
          <p:nvPr/>
        </p:nvSpPr>
        <p:spPr>
          <a:xfrm rot="7620155">
            <a:off x="8040012" y="5161122"/>
            <a:ext cx="1406781" cy="280444"/>
          </a:xfrm>
          <a:prstGeom prst="leftArrow">
            <a:avLst>
              <a:gd name="adj1" fmla="val 34547"/>
              <a:gd name="adj2" fmla="val 977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rot="1350426">
            <a:off x="4701231" y="5567433"/>
            <a:ext cx="1447125" cy="285930"/>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139055" y="4655217"/>
            <a:ext cx="855491" cy="523220"/>
          </a:xfrm>
          <a:prstGeom prst="rect">
            <a:avLst/>
          </a:prstGeom>
          <a:noFill/>
        </p:spPr>
        <p:txBody>
          <a:bodyPr wrap="none" rtlCol="0">
            <a:spAutoFit/>
          </a:bodyPr>
          <a:lstStyle/>
          <a:p>
            <a:r>
              <a:rPr lang="en-US" sz="2800" dirty="0"/>
              <a:t>Tank</a:t>
            </a:r>
          </a:p>
        </p:txBody>
      </p:sp>
      <p:sp>
        <p:nvSpPr>
          <p:cNvPr id="11" name="TextBox 10"/>
          <p:cNvSpPr txBox="1"/>
          <p:nvPr/>
        </p:nvSpPr>
        <p:spPr>
          <a:xfrm>
            <a:off x="0" y="4114856"/>
            <a:ext cx="1731564" cy="461665"/>
          </a:xfrm>
          <a:prstGeom prst="rect">
            <a:avLst/>
          </a:prstGeom>
          <a:noFill/>
        </p:spPr>
        <p:txBody>
          <a:bodyPr wrap="none" rtlCol="0">
            <a:spAutoFit/>
          </a:bodyPr>
          <a:lstStyle/>
          <a:p>
            <a:r>
              <a:rPr lang="en-US" sz="2400" dirty="0">
                <a:solidFill>
                  <a:schemeClr val="bg1"/>
                </a:solidFill>
              </a:rPr>
              <a:t>Glass prisms</a:t>
            </a:r>
          </a:p>
        </p:txBody>
      </p:sp>
      <p:sp>
        <p:nvSpPr>
          <p:cNvPr id="13" name="TextBox 12"/>
          <p:cNvSpPr txBox="1"/>
          <p:nvPr/>
        </p:nvSpPr>
        <p:spPr>
          <a:xfrm>
            <a:off x="3938065" y="3329564"/>
            <a:ext cx="1567289" cy="400110"/>
          </a:xfrm>
          <a:prstGeom prst="rect">
            <a:avLst/>
          </a:prstGeom>
          <a:noFill/>
        </p:spPr>
        <p:txBody>
          <a:bodyPr wrap="none" rtlCol="0">
            <a:spAutoFit/>
          </a:bodyPr>
          <a:lstStyle/>
          <a:p>
            <a:r>
              <a:rPr lang="en-US" sz="2000" dirty="0"/>
              <a:t>Laser volume</a:t>
            </a:r>
          </a:p>
        </p:txBody>
      </p:sp>
      <p:sp>
        <p:nvSpPr>
          <p:cNvPr id="14" name="TextBox 13"/>
          <p:cNvSpPr txBox="1"/>
          <p:nvPr/>
        </p:nvSpPr>
        <p:spPr>
          <a:xfrm>
            <a:off x="1464379" y="1238702"/>
            <a:ext cx="1493397" cy="707886"/>
          </a:xfrm>
          <a:prstGeom prst="rect">
            <a:avLst/>
          </a:prstGeom>
          <a:noFill/>
        </p:spPr>
        <p:txBody>
          <a:bodyPr wrap="square" rtlCol="0">
            <a:spAutoFit/>
          </a:bodyPr>
          <a:lstStyle/>
          <a:p>
            <a:r>
              <a:rPr lang="en-US" sz="2000" dirty="0">
                <a:solidFill>
                  <a:schemeClr val="bg1"/>
                </a:solidFill>
              </a:rPr>
              <a:t>Calibration target</a:t>
            </a:r>
          </a:p>
        </p:txBody>
      </p:sp>
      <p:sp>
        <p:nvSpPr>
          <p:cNvPr id="15" name="Left Arrow 14"/>
          <p:cNvSpPr/>
          <p:nvPr/>
        </p:nvSpPr>
        <p:spPr>
          <a:xfrm rot="476733">
            <a:off x="1461178" y="3258456"/>
            <a:ext cx="2448334" cy="213542"/>
          </a:xfrm>
          <a:prstGeom prst="leftArrow">
            <a:avLst>
              <a:gd name="adj1" fmla="val 34547"/>
              <a:gd name="adj2"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6802808" y="2343337"/>
            <a:ext cx="2582480" cy="210855"/>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742603" y="2888108"/>
            <a:ext cx="1493397" cy="707886"/>
          </a:xfrm>
          <a:prstGeom prst="rect">
            <a:avLst/>
          </a:prstGeom>
          <a:noFill/>
        </p:spPr>
        <p:txBody>
          <a:bodyPr wrap="square" rtlCol="0">
            <a:spAutoFit/>
          </a:bodyPr>
          <a:lstStyle/>
          <a:p>
            <a:r>
              <a:rPr lang="en-US" sz="2000" dirty="0">
                <a:solidFill>
                  <a:schemeClr val="bg1"/>
                </a:solidFill>
              </a:rPr>
              <a:t>High-speed laser head</a:t>
            </a:r>
          </a:p>
        </p:txBody>
      </p:sp>
      <p:sp>
        <p:nvSpPr>
          <p:cNvPr id="18" name="TextBox 17"/>
          <p:cNvSpPr txBox="1"/>
          <p:nvPr/>
        </p:nvSpPr>
        <p:spPr>
          <a:xfrm>
            <a:off x="9440707" y="1946588"/>
            <a:ext cx="2588763" cy="1015663"/>
          </a:xfrm>
          <a:prstGeom prst="rect">
            <a:avLst/>
          </a:prstGeom>
          <a:noFill/>
        </p:spPr>
        <p:txBody>
          <a:bodyPr wrap="square" rtlCol="0">
            <a:spAutoFit/>
          </a:bodyPr>
          <a:lstStyle/>
          <a:p>
            <a:r>
              <a:rPr lang="en-US" sz="2000" dirty="0"/>
              <a:t>Optics: 45 deg. mirror, volume optics, f=-150 &amp; -90 cylindrical lenses</a:t>
            </a:r>
          </a:p>
        </p:txBody>
      </p:sp>
      <p:sp>
        <p:nvSpPr>
          <p:cNvPr id="19" name="Left Arrow 18"/>
          <p:cNvSpPr/>
          <p:nvPr/>
        </p:nvSpPr>
        <p:spPr>
          <a:xfrm>
            <a:off x="7381212" y="1541103"/>
            <a:ext cx="2004076" cy="215770"/>
          </a:xfrm>
          <a:prstGeom prst="leftArrow">
            <a:avLst>
              <a:gd name="adj1" fmla="val 3454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440707" y="1457276"/>
            <a:ext cx="2588763" cy="400110"/>
          </a:xfrm>
          <a:prstGeom prst="rect">
            <a:avLst/>
          </a:prstGeom>
          <a:noFill/>
        </p:spPr>
        <p:txBody>
          <a:bodyPr wrap="square" rtlCol="0">
            <a:spAutoFit/>
          </a:bodyPr>
          <a:lstStyle/>
          <a:p>
            <a:r>
              <a:rPr lang="en-US" sz="2000" dirty="0"/>
              <a:t>Mechanical chopper</a:t>
            </a:r>
          </a:p>
        </p:txBody>
      </p:sp>
      <p:sp>
        <p:nvSpPr>
          <p:cNvPr id="12" name="Slide Number Placeholder 11">
            <a:extLst>
              <a:ext uri="{FF2B5EF4-FFF2-40B4-BE49-F238E27FC236}">
                <a16:creationId xmlns:a16="http://schemas.microsoft.com/office/drawing/2014/main" id="{F7479DF7-EBA9-4B63-8DA8-7F7282271BE7}"/>
              </a:ext>
            </a:extLst>
          </p:cNvPr>
          <p:cNvSpPr>
            <a:spLocks noGrp="1"/>
          </p:cNvSpPr>
          <p:nvPr>
            <p:ph type="sldNum" sz="quarter" idx="12"/>
          </p:nvPr>
        </p:nvSpPr>
        <p:spPr/>
        <p:txBody>
          <a:bodyPr/>
          <a:lstStyle/>
          <a:p>
            <a:fld id="{15530B12-77AA-4F8A-BB96-7B022F2BE984}" type="slidenum">
              <a:rPr lang="en-US" smtClean="0"/>
              <a:t>76</a:t>
            </a:fld>
            <a:endParaRPr lang="en-US"/>
          </a:p>
        </p:txBody>
      </p:sp>
    </p:spTree>
    <p:extLst>
      <p:ext uri="{BB962C8B-B14F-4D97-AF65-F5344CB8AC3E}">
        <p14:creationId xmlns:p14="http://schemas.microsoft.com/office/powerpoint/2010/main" val="14672067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67FD99-FCF1-4802-87BE-602D47EFBE73}"/>
              </a:ext>
            </a:extLst>
          </p:cNvPr>
          <p:cNvSpPr>
            <a:spLocks noGrp="1"/>
          </p:cNvSpPr>
          <p:nvPr>
            <p:ph type="sldNum" sz="quarter" idx="12"/>
          </p:nvPr>
        </p:nvSpPr>
        <p:spPr/>
        <p:txBody>
          <a:bodyPr/>
          <a:lstStyle/>
          <a:p>
            <a:fld id="{15530B12-77AA-4F8A-BB96-7B022F2BE984}" type="slidenum">
              <a:rPr lang="en-US" smtClean="0"/>
              <a:t>77</a:t>
            </a:fld>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395" y="3469911"/>
            <a:ext cx="4389120" cy="3291840"/>
          </a:xfrm>
          <a:prstGeom prst="rect">
            <a:avLst/>
          </a:prstGeom>
        </p:spPr>
      </p:pic>
      <p:grpSp>
        <p:nvGrpSpPr>
          <p:cNvPr id="7" name="Group 6"/>
          <p:cNvGrpSpPr/>
          <p:nvPr/>
        </p:nvGrpSpPr>
        <p:grpSpPr>
          <a:xfrm>
            <a:off x="4332469" y="635276"/>
            <a:ext cx="3902954" cy="3306608"/>
            <a:chOff x="4332469" y="635276"/>
            <a:chExt cx="3902954" cy="3306608"/>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32469" y="635276"/>
              <a:ext cx="3902954" cy="3291840"/>
            </a:xfrm>
            <a:prstGeom prst="rect">
              <a:avLst/>
            </a:prstGeom>
          </p:spPr>
        </p:pic>
        <p:sp>
          <p:nvSpPr>
            <p:cNvPr id="14" name="Rectangle 13"/>
            <p:cNvSpPr/>
            <p:nvPr/>
          </p:nvSpPr>
          <p:spPr>
            <a:xfrm>
              <a:off x="4367099" y="341751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77882" y="3473840"/>
            <a:ext cx="3864788" cy="3291840"/>
          </a:xfrm>
          <a:prstGeom prst="rect">
            <a:avLst/>
          </a:prstGeom>
        </p:spPr>
      </p:pic>
      <p:grpSp>
        <p:nvGrpSpPr>
          <p:cNvPr id="9" name="Group 8"/>
          <p:cNvGrpSpPr/>
          <p:nvPr/>
        </p:nvGrpSpPr>
        <p:grpSpPr>
          <a:xfrm>
            <a:off x="7969891" y="635276"/>
            <a:ext cx="4015608" cy="3291840"/>
            <a:chOff x="7941016" y="635276"/>
            <a:chExt cx="4015608" cy="3291840"/>
          </a:xfrm>
        </p:grpSpPr>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81218" y="635276"/>
              <a:ext cx="3875406" cy="3291840"/>
            </a:xfrm>
            <a:prstGeom prst="rect">
              <a:avLst/>
            </a:prstGeom>
          </p:spPr>
        </p:pic>
        <p:sp>
          <p:nvSpPr>
            <p:cNvPr id="12" name="Rectangle 11"/>
            <p:cNvSpPr/>
            <p:nvPr/>
          </p:nvSpPr>
          <p:spPr>
            <a:xfrm>
              <a:off x="7941016" y="3402253"/>
              <a:ext cx="3855164" cy="524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115395" y="640906"/>
            <a:ext cx="4389120" cy="3291840"/>
            <a:chOff x="115395" y="640906"/>
            <a:chExt cx="4389120" cy="3291840"/>
          </a:xfrm>
        </p:grpSpPr>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395" y="640906"/>
              <a:ext cx="4389120" cy="3291840"/>
            </a:xfrm>
            <a:prstGeom prst="rect">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69622" y="947651"/>
              <a:ext cx="1878677" cy="997527"/>
            </a:xfrm>
            <a:prstGeom prst="rect">
              <a:avLst/>
            </a:prstGeom>
          </p:spPr>
        </p:pic>
      </p:grpSp>
    </p:spTree>
    <p:extLst>
      <p:ext uri="{BB962C8B-B14F-4D97-AF65-F5344CB8AC3E}">
        <p14:creationId xmlns:p14="http://schemas.microsoft.com/office/powerpoint/2010/main" val="39215131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530B12-77AA-4F8A-BB96-7B022F2BE984}" type="slidenum">
              <a:rPr lang="en-US" smtClean="0"/>
              <a:t>78</a:t>
            </a:fld>
            <a:endParaRPr lang="en-US"/>
          </a:p>
        </p:txBody>
      </p:sp>
      <p:pic>
        <p:nvPicPr>
          <p:cNvPr id="5" name="Picture 4"/>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0490" y="607244"/>
            <a:ext cx="3895424" cy="2815089"/>
          </a:xfrm>
          <a:prstGeom prst="rect">
            <a:avLst/>
          </a:prstGeom>
        </p:spPr>
      </p:pic>
      <p:pic>
        <p:nvPicPr>
          <p:cNvPr id="6" name="Picture 5"/>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329761" y="707154"/>
            <a:ext cx="3885799" cy="2776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756" y="3562550"/>
            <a:ext cx="4389120" cy="3291840"/>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00499" y="3566160"/>
            <a:ext cx="3876174" cy="3291840"/>
          </a:xfrm>
          <a:prstGeom prst="rect">
            <a:avLst/>
          </a:prstGeom>
        </p:spPr>
      </p:pic>
    </p:spTree>
    <p:extLst>
      <p:ext uri="{BB962C8B-B14F-4D97-AF65-F5344CB8AC3E}">
        <p14:creationId xmlns:p14="http://schemas.microsoft.com/office/powerpoint/2010/main" val="1909849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5665" y="86275"/>
            <a:ext cx="6540701" cy="615553"/>
          </a:xfrm>
          <a:prstGeom prst="rect">
            <a:avLst/>
          </a:prstGeom>
          <a:noFill/>
        </p:spPr>
        <p:txBody>
          <a:bodyPr wrap="none" rtlCol="0">
            <a:spAutoFit/>
          </a:bodyPr>
          <a:lstStyle/>
          <a:p>
            <a:pPr algn="ctr"/>
            <a:r>
              <a:rPr lang="en-US" sz="3400" dirty="0"/>
              <a:t>Prior work (variable wing geometry)</a:t>
            </a:r>
          </a:p>
        </p:txBody>
      </p:sp>
      <p:sp>
        <p:nvSpPr>
          <p:cNvPr id="3" name="TextBox 2"/>
          <p:cNvSpPr txBox="1"/>
          <p:nvPr/>
        </p:nvSpPr>
        <p:spPr>
          <a:xfrm>
            <a:off x="585216" y="766812"/>
            <a:ext cx="11314684" cy="4154984"/>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prstClr val="black"/>
                </a:solidFill>
              </a:rPr>
              <a:t>Wibawa</a:t>
            </a:r>
            <a:r>
              <a:rPr lang="en-US" sz="2000" dirty="0">
                <a:solidFill>
                  <a:prstClr val="black"/>
                </a:solidFill>
              </a:rPr>
              <a:t> </a:t>
            </a:r>
            <a:r>
              <a:rPr lang="en-US" sz="2000" i="1" dirty="0">
                <a:solidFill>
                  <a:prstClr val="black"/>
                </a:solidFill>
              </a:rPr>
              <a:t>et al</a:t>
            </a:r>
            <a:r>
              <a:rPr lang="en-US" sz="2000" dirty="0">
                <a:solidFill>
                  <a:prstClr val="black"/>
                </a:solidFill>
              </a:rPr>
              <a:t>. 2012, Steele </a:t>
            </a:r>
            <a:r>
              <a:rPr lang="en-US" sz="2000" i="1" dirty="0">
                <a:solidFill>
                  <a:prstClr val="black"/>
                </a:solidFill>
              </a:rPr>
              <a:t>et al</a:t>
            </a:r>
            <a:r>
              <a:rPr lang="en-US" sz="2000" dirty="0">
                <a:solidFill>
                  <a:prstClr val="black"/>
                </a:solidFill>
              </a:rPr>
              <a:t>. 2016: tested wings with various tip geometries mounted vertically in towing tank, suddenly retracte</a:t>
            </a:r>
            <a:r>
              <a:rPr lang="en-US" sz="2000" dirty="0"/>
              <a:t>d; studied shed vortices, energy release/recovery.</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solidFill>
                  <a:prstClr val="black"/>
                </a:solidFill>
              </a:rPr>
              <a:t>Wang </a:t>
            </a:r>
            <a:r>
              <a:rPr lang="en-US" sz="2000" i="1" dirty="0">
                <a:solidFill>
                  <a:prstClr val="black"/>
                </a:solidFill>
              </a:rPr>
              <a:t>et al</a:t>
            </a:r>
            <a:r>
              <a:rPr lang="en-US" sz="2000" dirty="0">
                <a:solidFill>
                  <a:prstClr val="black"/>
                </a:solidFill>
              </a:rPr>
              <a:t>. 2015: used CFD to examine dynamic changes in bat wing span.  For increasing span, wing produces higher lift via stronger LEV.</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t>van </a:t>
            </a:r>
            <a:r>
              <a:rPr lang="en-US" sz="2000" dirty="0" err="1"/>
              <a:t>Oorschot</a:t>
            </a:r>
            <a:r>
              <a:rPr lang="en-US" sz="2000" dirty="0"/>
              <a:t> </a:t>
            </a:r>
            <a:r>
              <a:rPr lang="en-US" sz="2000" i="1" dirty="0"/>
              <a:t>et al</a:t>
            </a:r>
            <a:r>
              <a:rPr lang="en-US" sz="2000" dirty="0"/>
              <a:t>. 2016: Static bird wings in translation, outboard sweep increases </a:t>
            </a:r>
            <a:r>
              <a:rPr lang="en-US" sz="2000" dirty="0" err="1"/>
              <a:t>C</a:t>
            </a:r>
            <a:r>
              <a:rPr lang="en-US" sz="2000" baseline="-25000" dirty="0" err="1"/>
              <a:t>L,max</a:t>
            </a:r>
            <a:r>
              <a:rPr lang="en-US" sz="2000" dirty="0"/>
              <a:t> &amp; stall angle.</a:t>
            </a:r>
            <a:endParaRPr lang="en-US" sz="2000" dirty="0">
              <a:solidFill>
                <a:prstClr val="black"/>
              </a:solidFill>
            </a:endParaRP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solidFill>
                  <a:prstClr val="black"/>
                </a:solidFill>
              </a:rPr>
              <a:t>Harvey </a:t>
            </a:r>
            <a:r>
              <a:rPr lang="en-US" sz="2000" i="1" dirty="0">
                <a:solidFill>
                  <a:prstClr val="black"/>
                </a:solidFill>
              </a:rPr>
              <a:t>et al</a:t>
            </a:r>
            <a:r>
              <a:rPr lang="en-US" sz="2000" dirty="0">
                <a:solidFill>
                  <a:prstClr val="black"/>
                </a:solidFill>
              </a:rPr>
              <a:t>. 2019: gulls use elbow joint to vary planform shape, </a:t>
            </a:r>
            <a:r>
              <a:rPr lang="en-US" sz="2000" dirty="0" err="1">
                <a:solidFill>
                  <a:prstClr val="black"/>
                </a:solidFill>
              </a:rPr>
              <a:t>a.c</a:t>
            </a:r>
            <a:r>
              <a:rPr lang="en-US" sz="2000" dirty="0">
                <a:solidFill>
                  <a:prstClr val="black"/>
                </a:solidFill>
              </a:rPr>
              <a:t>. vs. </a:t>
            </a:r>
            <a:r>
              <a:rPr lang="en-US" sz="2000" dirty="0" err="1">
                <a:solidFill>
                  <a:prstClr val="black"/>
                </a:solidFill>
              </a:rPr>
              <a:t>c.g.</a:t>
            </a:r>
            <a:r>
              <a:rPr lang="en-US" sz="2000" dirty="0">
                <a:solidFill>
                  <a:prstClr val="black"/>
                </a:solidFill>
              </a:rPr>
              <a:t>, which may help with gust alleviation by changing pitching moment.</a:t>
            </a:r>
          </a:p>
          <a:p>
            <a:pPr marL="285750" indent="-285750">
              <a:buFont typeface="Arial" panose="020B0604020202020204" pitchFamily="34" charset="0"/>
              <a:buChar char="•"/>
            </a:pPr>
            <a:endParaRPr lang="en-US" sz="1600" dirty="0">
              <a:solidFill>
                <a:prstClr val="black"/>
              </a:solidFill>
            </a:endParaRPr>
          </a:p>
          <a:p>
            <a:pPr marL="285750" indent="-285750">
              <a:buFont typeface="Arial" panose="020B0604020202020204" pitchFamily="34" charset="0"/>
              <a:buChar char="•"/>
            </a:pPr>
            <a:r>
              <a:rPr lang="en-US" sz="2000" dirty="0">
                <a:solidFill>
                  <a:prstClr val="black"/>
                </a:solidFill>
              </a:rPr>
              <a:t>Scofield, Jia, Wei, &amp; Bhattacharya 2019, Joshi, Vazquez, Kauffman, &amp; Bhattacharya 2020: wing bending upward/downward, twisting to manipulate LEV, added-mass force peak.</a:t>
            </a:r>
            <a:endParaRPr lang="en-US" sz="2000" dirty="0">
              <a:solidFill>
                <a:srgbClr val="FF0000"/>
              </a:solidFill>
            </a:endParaRPr>
          </a:p>
          <a:p>
            <a:pPr marL="285750" indent="-285750">
              <a:buFont typeface="Arial" panose="020B0604020202020204" pitchFamily="34" charset="0"/>
              <a:buChar char="•"/>
            </a:pPr>
            <a:endParaRPr lang="en-US" sz="2000" dirty="0">
              <a:solidFill>
                <a:prstClr val="black"/>
              </a:solidFill>
            </a:endParaRPr>
          </a:p>
        </p:txBody>
      </p:sp>
      <p:pic>
        <p:nvPicPr>
          <p:cNvPr id="4" name="Picture 3">
            <a:extLst>
              <a:ext uri="{FF2B5EF4-FFF2-40B4-BE49-F238E27FC236}">
                <a16:creationId xmlns:a16="http://schemas.microsoft.com/office/drawing/2014/main" id="{81ACA85D-5A11-4F40-A9CE-98C6B4E1C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14209" y="4711947"/>
            <a:ext cx="3174587" cy="2061556"/>
          </a:xfrm>
          <a:prstGeom prst="rect">
            <a:avLst/>
          </a:prstGeom>
        </p:spPr>
      </p:pic>
      <p:sp>
        <p:nvSpPr>
          <p:cNvPr id="5" name="TextBox 4">
            <a:extLst>
              <a:ext uri="{FF2B5EF4-FFF2-40B4-BE49-F238E27FC236}">
                <a16:creationId xmlns:a16="http://schemas.microsoft.com/office/drawing/2014/main" id="{0F665740-7423-FF4F-B057-9416A0B1B624}"/>
              </a:ext>
            </a:extLst>
          </p:cNvPr>
          <p:cNvSpPr txBox="1"/>
          <p:nvPr/>
        </p:nvSpPr>
        <p:spPr>
          <a:xfrm>
            <a:off x="597916" y="4724647"/>
            <a:ext cx="5175077"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Di Luca </a:t>
            </a:r>
            <a:r>
              <a:rPr lang="en-US" sz="2000" i="1" dirty="0"/>
              <a:t>et al</a:t>
            </a:r>
            <a:r>
              <a:rPr lang="en-US" sz="2000" dirty="0"/>
              <a:t>., </a:t>
            </a:r>
            <a:r>
              <a:rPr lang="en-US" sz="2000" i="1" dirty="0"/>
              <a:t>Interface Focus</a:t>
            </a:r>
            <a:r>
              <a:rPr lang="en-US" sz="2000" dirty="0"/>
              <a:t>, 2017 </a:t>
            </a:r>
          </a:p>
          <a:p>
            <a:pPr marL="742950" lvl="1" indent="-285750">
              <a:buFont typeface="Arial" panose="020B0604020202020204" pitchFamily="34" charset="0"/>
              <a:buChar char="•"/>
            </a:pPr>
            <a:r>
              <a:rPr lang="en-US" sz="2000" dirty="0"/>
              <a:t>Achieve 41% reduction in wing area.</a:t>
            </a:r>
          </a:p>
          <a:p>
            <a:pPr marL="742950" lvl="1" indent="-285750">
              <a:buFont typeface="Arial" panose="020B0604020202020204" pitchFamily="34" charset="0"/>
              <a:buChar char="•"/>
            </a:pPr>
            <a:r>
              <a:rPr lang="en-US" sz="2000" dirty="0"/>
              <a:t>Expanded wing provides greater C</a:t>
            </a:r>
            <a:r>
              <a:rPr lang="en-US" sz="2000" baseline="-25000" dirty="0"/>
              <a:t>L</a:t>
            </a:r>
            <a:r>
              <a:rPr lang="en-US" sz="2000" dirty="0"/>
              <a:t> &amp; maneuvering; retraction reduces C</a:t>
            </a:r>
            <a:r>
              <a:rPr lang="en-US" sz="2000" baseline="-25000" dirty="0"/>
              <a:t>D</a:t>
            </a:r>
            <a:r>
              <a:rPr lang="en-US" sz="2000" dirty="0"/>
              <a:t> for higher speed.</a:t>
            </a:r>
          </a:p>
          <a:p>
            <a:pPr marL="742950" lvl="1" indent="-285750">
              <a:buFont typeface="Arial" panose="020B0604020202020204" pitchFamily="34" charset="0"/>
              <a:buChar char="•"/>
            </a:pPr>
            <a:r>
              <a:rPr lang="en-US" sz="2000" dirty="0"/>
              <a:t>Asymmetric actuation for roll control.</a:t>
            </a:r>
          </a:p>
        </p:txBody>
      </p:sp>
      <p:sp>
        <p:nvSpPr>
          <p:cNvPr id="6" name="Slide Number Placeholder 5">
            <a:extLst>
              <a:ext uri="{FF2B5EF4-FFF2-40B4-BE49-F238E27FC236}">
                <a16:creationId xmlns:a16="http://schemas.microsoft.com/office/drawing/2014/main" id="{45A36070-4054-4185-9D59-E2633E8B7F28}"/>
              </a:ext>
            </a:extLst>
          </p:cNvPr>
          <p:cNvSpPr>
            <a:spLocks noGrp="1"/>
          </p:cNvSpPr>
          <p:nvPr>
            <p:ph type="sldNum" sz="quarter" idx="12"/>
          </p:nvPr>
        </p:nvSpPr>
        <p:spPr/>
        <p:txBody>
          <a:bodyPr/>
          <a:lstStyle/>
          <a:p>
            <a:fld id="{15530B12-77AA-4F8A-BB96-7B022F2BE984}" type="slidenum">
              <a:rPr lang="en-US" smtClean="0"/>
              <a:t>79</a:t>
            </a:fld>
            <a:endParaRPr lang="en-US"/>
          </a:p>
        </p:txBody>
      </p:sp>
    </p:spTree>
    <p:extLst>
      <p:ext uri="{BB962C8B-B14F-4D97-AF65-F5344CB8AC3E}">
        <p14:creationId xmlns:p14="http://schemas.microsoft.com/office/powerpoint/2010/main" val="220015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n 9"/>
          <p:cNvSpPr/>
          <p:nvPr/>
        </p:nvSpPr>
        <p:spPr>
          <a:xfrm rot="15480000">
            <a:off x="7744197" y="3815972"/>
            <a:ext cx="127220" cy="516835"/>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62109" y="2499729"/>
            <a:ext cx="4993418" cy="1015663"/>
          </a:xfrm>
          <a:prstGeom prst="rect">
            <a:avLst/>
          </a:prstGeom>
          <a:noFill/>
        </p:spPr>
        <p:txBody>
          <a:bodyPr wrap="square" rtlCol="0">
            <a:spAutoFit/>
          </a:bodyPr>
          <a:lstStyle/>
          <a:p>
            <a:r>
              <a:rPr lang="en-US" sz="2400" b="1" dirty="0"/>
              <a:t>Objective:</a:t>
            </a:r>
            <a:r>
              <a:rPr lang="en-US" b="1" dirty="0"/>
              <a:t> </a:t>
            </a:r>
            <a:r>
              <a:rPr lang="en-US" dirty="0"/>
              <a:t>develop a 3D analytical model for unsteady rotating wings and compare it with available experimental and numerical results.</a:t>
            </a:r>
          </a:p>
        </p:txBody>
      </p:sp>
      <p:sp>
        <p:nvSpPr>
          <p:cNvPr id="6" name="Rectangle 5"/>
          <p:cNvSpPr/>
          <p:nvPr/>
        </p:nvSpPr>
        <p:spPr>
          <a:xfrm>
            <a:off x="962109" y="4369408"/>
            <a:ext cx="4918056" cy="1015663"/>
          </a:xfrm>
          <a:prstGeom prst="rect">
            <a:avLst/>
          </a:prstGeom>
        </p:spPr>
        <p:txBody>
          <a:bodyPr wrap="square">
            <a:spAutoFit/>
          </a:bodyPr>
          <a:lstStyle/>
          <a:p>
            <a:r>
              <a:rPr lang="en-US" sz="2400" b="1" dirty="0"/>
              <a:t>Application:</a:t>
            </a:r>
            <a:r>
              <a:rPr lang="en-US" dirty="0"/>
              <a:t> mathematical models used for vehicle design, such as drones, and flight controller.</a:t>
            </a:r>
          </a:p>
        </p:txBody>
      </p:sp>
      <p:sp>
        <p:nvSpPr>
          <p:cNvPr id="2" name="Rectangle 1"/>
          <p:cNvSpPr/>
          <p:nvPr/>
        </p:nvSpPr>
        <p:spPr>
          <a:xfrm>
            <a:off x="1200192" y="767831"/>
            <a:ext cx="9717404" cy="707886"/>
          </a:xfrm>
          <a:prstGeom prst="rect">
            <a:avLst/>
          </a:prstGeom>
        </p:spPr>
        <p:txBody>
          <a:bodyPr wrap="none">
            <a:spAutoFit/>
          </a:bodyPr>
          <a:lstStyle/>
          <a:p>
            <a:r>
              <a:rPr lang="en-US" sz="4000" dirty="0"/>
              <a:t>Model for the Unsteady Lift of Rotating Wings</a:t>
            </a:r>
          </a:p>
        </p:txBody>
      </p:sp>
      <p:sp>
        <p:nvSpPr>
          <p:cNvPr id="8" name="Cube 7"/>
          <p:cNvSpPr/>
          <p:nvPr/>
        </p:nvSpPr>
        <p:spPr>
          <a:xfrm rot="4726567" flipV="1">
            <a:off x="8527225" y="2510225"/>
            <a:ext cx="1384549" cy="2603689"/>
          </a:xfrm>
          <a:prstGeom prst="cube">
            <a:avLst>
              <a:gd name="adj" fmla="val 195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7482177" y="2337683"/>
            <a:ext cx="119270" cy="1852654"/>
          </a:xfrm>
          <a:prstGeom prst="ca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rved Right Arrow 10"/>
          <p:cNvSpPr/>
          <p:nvPr/>
        </p:nvSpPr>
        <p:spPr>
          <a:xfrm>
            <a:off x="7327126" y="2232403"/>
            <a:ext cx="429370" cy="291179"/>
          </a:xfrm>
          <a:prstGeom prst="curved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3AAF07D1-8362-4C64-B5BA-DC86E948807B}"/>
              </a:ext>
            </a:extLst>
          </p:cNvPr>
          <p:cNvSpPr>
            <a:spLocks noGrp="1"/>
          </p:cNvSpPr>
          <p:nvPr>
            <p:ph type="sldNum" sz="quarter" idx="12"/>
          </p:nvPr>
        </p:nvSpPr>
        <p:spPr/>
        <p:txBody>
          <a:bodyPr/>
          <a:lstStyle/>
          <a:p>
            <a:fld id="{15530B12-77AA-4F8A-BB96-7B022F2BE984}" type="slidenum">
              <a:rPr lang="en-US" smtClean="0"/>
              <a:t>8</a:t>
            </a:fld>
            <a:endParaRPr lang="en-US"/>
          </a:p>
        </p:txBody>
      </p:sp>
      <p:sp>
        <p:nvSpPr>
          <p:cNvPr id="5" name="Rectangle 4"/>
          <p:cNvSpPr/>
          <p:nvPr/>
        </p:nvSpPr>
        <p:spPr>
          <a:xfrm>
            <a:off x="962109" y="5968782"/>
            <a:ext cx="11079326" cy="584775"/>
          </a:xfrm>
          <a:prstGeom prst="rect">
            <a:avLst/>
          </a:prstGeom>
        </p:spPr>
        <p:txBody>
          <a:bodyPr wrap="square">
            <a:spAutoFit/>
          </a:bodyPr>
          <a:lstStyle/>
          <a:p>
            <a:r>
              <a:rPr lang="en-US" sz="1600" dirty="0">
                <a:solidFill>
                  <a:schemeClr val="accent1">
                    <a:lumMod val="75000"/>
                  </a:schemeClr>
                </a:solidFill>
                <a:latin typeface="noto sans"/>
              </a:rPr>
              <a:t>Chowdhury, J., &amp; </a:t>
            </a:r>
            <a:r>
              <a:rPr lang="en-US" sz="1600" dirty="0" err="1">
                <a:solidFill>
                  <a:schemeClr val="accent1">
                    <a:lumMod val="75000"/>
                  </a:schemeClr>
                </a:solidFill>
                <a:latin typeface="noto sans"/>
              </a:rPr>
              <a:t>Ringuette</a:t>
            </a:r>
            <a:r>
              <a:rPr lang="en-US" sz="1600" dirty="0">
                <a:solidFill>
                  <a:schemeClr val="accent1">
                    <a:lumMod val="75000"/>
                  </a:schemeClr>
                </a:solidFill>
                <a:latin typeface="noto sans"/>
              </a:rPr>
              <a:t>, M. (2019). A simple vortex-loop-based model for unsteady rotating wings. </a:t>
            </a:r>
            <a:r>
              <a:rPr lang="en-US" sz="1600" i="1" dirty="0">
                <a:solidFill>
                  <a:schemeClr val="accent1">
                    <a:lumMod val="75000"/>
                  </a:schemeClr>
                </a:solidFill>
                <a:latin typeface="noto sans"/>
              </a:rPr>
              <a:t>Journal of Fluid Mechanics,</a:t>
            </a:r>
            <a:r>
              <a:rPr lang="en-US" sz="1600" dirty="0">
                <a:solidFill>
                  <a:schemeClr val="accent1">
                    <a:lumMod val="75000"/>
                  </a:schemeClr>
                </a:solidFill>
                <a:latin typeface="noto sans"/>
              </a:rPr>
              <a:t> </a:t>
            </a:r>
            <a:r>
              <a:rPr lang="en-US" sz="1600" i="1" dirty="0">
                <a:solidFill>
                  <a:schemeClr val="accent1">
                    <a:lumMod val="75000"/>
                  </a:schemeClr>
                </a:solidFill>
                <a:latin typeface="noto sans"/>
              </a:rPr>
              <a:t>880</a:t>
            </a:r>
            <a:r>
              <a:rPr lang="en-US" sz="1600" dirty="0">
                <a:solidFill>
                  <a:schemeClr val="accent1">
                    <a:lumMod val="75000"/>
                  </a:schemeClr>
                </a:solidFill>
                <a:latin typeface="noto sans"/>
              </a:rPr>
              <a:t>, 1020-1035</a:t>
            </a:r>
            <a:endParaRPr lang="en-US" sz="1600" dirty="0">
              <a:solidFill>
                <a:schemeClr val="accent1">
                  <a:lumMod val="75000"/>
                </a:schemeClr>
              </a:solidFill>
            </a:endParaRPr>
          </a:p>
        </p:txBody>
      </p:sp>
    </p:spTree>
    <p:extLst>
      <p:ext uri="{BB962C8B-B14F-4D97-AF65-F5344CB8AC3E}">
        <p14:creationId xmlns:p14="http://schemas.microsoft.com/office/powerpoint/2010/main" val="1470193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11" y="2140166"/>
            <a:ext cx="12125967" cy="2586844"/>
          </a:xfrm>
          <a:prstGeom prst="rect">
            <a:avLst/>
          </a:prstGeom>
        </p:spPr>
      </p:pic>
      <p:sp>
        <p:nvSpPr>
          <p:cNvPr id="3" name="Slide Number Placeholder 2">
            <a:extLst>
              <a:ext uri="{FF2B5EF4-FFF2-40B4-BE49-F238E27FC236}">
                <a16:creationId xmlns:a16="http://schemas.microsoft.com/office/drawing/2014/main" id="{E7F57827-4540-46F8-A041-78FF75CCF256}"/>
              </a:ext>
            </a:extLst>
          </p:cNvPr>
          <p:cNvSpPr>
            <a:spLocks noGrp="1"/>
          </p:cNvSpPr>
          <p:nvPr>
            <p:ph type="sldNum" sz="quarter" idx="12"/>
          </p:nvPr>
        </p:nvSpPr>
        <p:spPr/>
        <p:txBody>
          <a:bodyPr/>
          <a:lstStyle/>
          <a:p>
            <a:fld id="{15530B12-77AA-4F8A-BB96-7B022F2BE984}" type="slidenum">
              <a:rPr lang="en-US" smtClean="0"/>
              <a:t>80</a:t>
            </a:fld>
            <a:endParaRPr lang="en-US"/>
          </a:p>
        </p:txBody>
      </p:sp>
    </p:spTree>
    <p:extLst>
      <p:ext uri="{BB962C8B-B14F-4D97-AF65-F5344CB8AC3E}">
        <p14:creationId xmlns:p14="http://schemas.microsoft.com/office/powerpoint/2010/main" val="1985671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2C87B-4C28-1444-894C-4274B2B0A209}"/>
              </a:ext>
            </a:extLst>
          </p:cNvPr>
          <p:cNvSpPr txBox="1"/>
          <p:nvPr/>
        </p:nvSpPr>
        <p:spPr>
          <a:xfrm>
            <a:off x="2023038" y="374934"/>
            <a:ext cx="8145924" cy="615553"/>
          </a:xfrm>
          <a:prstGeom prst="rect">
            <a:avLst/>
          </a:prstGeom>
          <a:noFill/>
        </p:spPr>
        <p:txBody>
          <a:bodyPr wrap="square" rtlCol="0">
            <a:spAutoFit/>
          </a:bodyPr>
          <a:lstStyle/>
          <a:p>
            <a:pPr algn="ctr"/>
            <a:r>
              <a:rPr lang="en-US" sz="3400" dirty="0"/>
              <a:t>Chords traveled during actuation</a:t>
            </a:r>
          </a:p>
        </p:txBody>
      </p:sp>
      <p:graphicFrame>
        <p:nvGraphicFramePr>
          <p:cNvPr id="2" name="Table 1">
            <a:extLst>
              <a:ext uri="{FF2B5EF4-FFF2-40B4-BE49-F238E27FC236}">
                <a16:creationId xmlns:a16="http://schemas.microsoft.com/office/drawing/2014/main" id="{C0C44BE5-114A-1D4B-BD3D-AB4BA45CCCFE}"/>
              </a:ext>
            </a:extLst>
          </p:cNvPr>
          <p:cNvGraphicFramePr>
            <a:graphicFrameLocks noGrp="1"/>
          </p:cNvGraphicFramePr>
          <p:nvPr/>
        </p:nvGraphicFramePr>
        <p:xfrm>
          <a:off x="3048000" y="1397000"/>
          <a:ext cx="6096000" cy="222504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3960722398"/>
                    </a:ext>
                  </a:extLst>
                </a:gridCol>
                <a:gridCol w="3048000">
                  <a:extLst>
                    <a:ext uri="{9D8B030D-6E8A-4147-A177-3AD203B41FA5}">
                      <a16:colId xmlns:a16="http://schemas.microsoft.com/office/drawing/2014/main" val="778536971"/>
                    </a:ext>
                  </a:extLst>
                </a:gridCol>
              </a:tblGrid>
              <a:tr h="370840">
                <a:tc>
                  <a:txBody>
                    <a:bodyPr/>
                    <a:lstStyle/>
                    <a:p>
                      <a:r>
                        <a:rPr lang="en-US" dirty="0"/>
                        <a:t>1c actuation out (step-down)</a:t>
                      </a:r>
                    </a:p>
                  </a:txBody>
                  <a:tcPr/>
                </a:tc>
                <a:tc>
                  <a:txBody>
                    <a:bodyPr/>
                    <a:lstStyle/>
                    <a:p>
                      <a:r>
                        <a:rPr lang="en-US" dirty="0"/>
                        <a:t>0.34c</a:t>
                      </a:r>
                    </a:p>
                  </a:txBody>
                  <a:tcPr/>
                </a:tc>
                <a:extLst>
                  <a:ext uri="{0D108BD9-81ED-4DB2-BD59-A6C34878D82A}">
                    <a16:rowId xmlns:a16="http://schemas.microsoft.com/office/drawing/2014/main" val="3025793103"/>
                  </a:ext>
                </a:extLst>
              </a:tr>
              <a:tr h="370840">
                <a:tc>
                  <a:txBody>
                    <a:bodyPr/>
                    <a:lstStyle/>
                    <a:p>
                      <a:r>
                        <a:rPr lang="en-US" dirty="0"/>
                        <a:t>3c actuation out (step-down)</a:t>
                      </a:r>
                    </a:p>
                  </a:txBody>
                  <a:tcPr/>
                </a:tc>
                <a:tc>
                  <a:txBody>
                    <a:bodyPr/>
                    <a:lstStyle/>
                    <a:p>
                      <a:r>
                        <a:rPr lang="en-US" dirty="0"/>
                        <a:t>0.5c</a:t>
                      </a:r>
                    </a:p>
                  </a:txBody>
                  <a:tcPr/>
                </a:tc>
                <a:extLst>
                  <a:ext uri="{0D108BD9-81ED-4DB2-BD59-A6C34878D82A}">
                    <a16:rowId xmlns:a16="http://schemas.microsoft.com/office/drawing/2014/main" val="50230366"/>
                  </a:ext>
                </a:extLst>
              </a:tr>
              <a:tr h="370840">
                <a:tc>
                  <a:txBody>
                    <a:bodyPr/>
                    <a:lstStyle/>
                    <a:p>
                      <a:r>
                        <a:rPr lang="en-US" dirty="0"/>
                        <a:t>6c actuation out (step-down)</a:t>
                      </a:r>
                    </a:p>
                  </a:txBody>
                  <a:tcPr/>
                </a:tc>
                <a:tc>
                  <a:txBody>
                    <a:bodyPr/>
                    <a:lstStyle/>
                    <a:p>
                      <a:r>
                        <a:rPr lang="en-US" dirty="0"/>
                        <a:t>0.5c</a:t>
                      </a:r>
                    </a:p>
                  </a:txBody>
                  <a:tcPr/>
                </a:tc>
                <a:extLst>
                  <a:ext uri="{0D108BD9-81ED-4DB2-BD59-A6C34878D82A}">
                    <a16:rowId xmlns:a16="http://schemas.microsoft.com/office/drawing/2014/main" val="2549338806"/>
                  </a:ext>
                </a:extLst>
              </a:tr>
              <a:tr h="370840">
                <a:tc>
                  <a:txBody>
                    <a:bodyPr/>
                    <a:lstStyle/>
                    <a:p>
                      <a:r>
                        <a:rPr lang="en-US" dirty="0"/>
                        <a:t>1c actuation in (step-up)</a:t>
                      </a:r>
                    </a:p>
                  </a:txBody>
                  <a:tcPr/>
                </a:tc>
                <a:tc>
                  <a:txBody>
                    <a:bodyPr/>
                    <a:lstStyle/>
                    <a:p>
                      <a:r>
                        <a:rPr lang="en-US" dirty="0"/>
                        <a:t>0.79c</a:t>
                      </a:r>
                    </a:p>
                  </a:txBody>
                  <a:tcPr/>
                </a:tc>
                <a:extLst>
                  <a:ext uri="{0D108BD9-81ED-4DB2-BD59-A6C34878D82A}">
                    <a16:rowId xmlns:a16="http://schemas.microsoft.com/office/drawing/2014/main" val="1509937388"/>
                  </a:ext>
                </a:extLst>
              </a:tr>
              <a:tr h="370840">
                <a:tc>
                  <a:txBody>
                    <a:bodyPr/>
                    <a:lstStyle/>
                    <a:p>
                      <a:r>
                        <a:rPr lang="en-US" dirty="0"/>
                        <a:t>3c actuation in (step-up)</a:t>
                      </a:r>
                    </a:p>
                  </a:txBody>
                  <a:tcPr/>
                </a:tc>
                <a:tc>
                  <a:txBody>
                    <a:bodyPr/>
                    <a:lstStyle/>
                    <a:p>
                      <a:r>
                        <a:rPr lang="en-US" dirty="0"/>
                        <a:t>0.57c</a:t>
                      </a:r>
                    </a:p>
                  </a:txBody>
                  <a:tcPr/>
                </a:tc>
                <a:extLst>
                  <a:ext uri="{0D108BD9-81ED-4DB2-BD59-A6C34878D82A}">
                    <a16:rowId xmlns:a16="http://schemas.microsoft.com/office/drawing/2014/main" val="3567278124"/>
                  </a:ext>
                </a:extLst>
              </a:tr>
              <a:tr h="370840">
                <a:tc>
                  <a:txBody>
                    <a:bodyPr/>
                    <a:lstStyle/>
                    <a:p>
                      <a:r>
                        <a:rPr lang="en-US" dirty="0"/>
                        <a:t>6c actuation in (step-up)</a:t>
                      </a:r>
                    </a:p>
                  </a:txBody>
                  <a:tcPr/>
                </a:tc>
                <a:tc>
                  <a:txBody>
                    <a:bodyPr/>
                    <a:lstStyle/>
                    <a:p>
                      <a:r>
                        <a:rPr lang="en-US" dirty="0"/>
                        <a:t>0.54c</a:t>
                      </a:r>
                    </a:p>
                  </a:txBody>
                  <a:tcPr/>
                </a:tc>
                <a:extLst>
                  <a:ext uri="{0D108BD9-81ED-4DB2-BD59-A6C34878D82A}">
                    <a16:rowId xmlns:a16="http://schemas.microsoft.com/office/drawing/2014/main" val="3525379907"/>
                  </a:ext>
                </a:extLst>
              </a:tr>
            </a:tbl>
          </a:graphicData>
        </a:graphic>
      </p:graphicFrame>
      <p:sp>
        <p:nvSpPr>
          <p:cNvPr id="3" name="TextBox 2"/>
          <p:cNvSpPr txBox="1"/>
          <p:nvPr/>
        </p:nvSpPr>
        <p:spPr>
          <a:xfrm>
            <a:off x="3048000" y="4517409"/>
            <a:ext cx="3781292" cy="369332"/>
          </a:xfrm>
          <a:prstGeom prst="rect">
            <a:avLst/>
          </a:prstGeom>
          <a:noFill/>
        </p:spPr>
        <p:txBody>
          <a:bodyPr wrap="none" rtlCol="0">
            <a:spAutoFit/>
          </a:bodyPr>
          <a:lstStyle/>
          <a:p>
            <a:r>
              <a:rPr lang="en-US" dirty="0"/>
              <a:t>For actuations at 21.5 chords traveled.</a:t>
            </a:r>
          </a:p>
        </p:txBody>
      </p:sp>
      <p:sp>
        <p:nvSpPr>
          <p:cNvPr id="5" name="Slide Number Placeholder 4">
            <a:extLst>
              <a:ext uri="{FF2B5EF4-FFF2-40B4-BE49-F238E27FC236}">
                <a16:creationId xmlns:a16="http://schemas.microsoft.com/office/drawing/2014/main" id="{902B3DC6-7FE7-49F2-AEE8-FB65C909E148}"/>
              </a:ext>
            </a:extLst>
          </p:cNvPr>
          <p:cNvSpPr>
            <a:spLocks noGrp="1"/>
          </p:cNvSpPr>
          <p:nvPr>
            <p:ph type="sldNum" sz="quarter" idx="12"/>
          </p:nvPr>
        </p:nvSpPr>
        <p:spPr/>
        <p:txBody>
          <a:bodyPr/>
          <a:lstStyle/>
          <a:p>
            <a:fld id="{15530B12-77AA-4F8A-BB96-7B022F2BE984}" type="slidenum">
              <a:rPr lang="en-US" smtClean="0"/>
              <a:t>81</a:t>
            </a:fld>
            <a:endParaRPr lang="en-US"/>
          </a:p>
        </p:txBody>
      </p:sp>
    </p:spTree>
    <p:extLst>
      <p:ext uri="{BB962C8B-B14F-4D97-AF65-F5344CB8AC3E}">
        <p14:creationId xmlns:p14="http://schemas.microsoft.com/office/powerpoint/2010/main" val="2416816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78EE8D7A-7428-604F-8938-EC5465C7FD1D}"/>
              </a:ext>
            </a:extLst>
          </p:cNvPr>
          <p:cNvSpPr txBox="1"/>
          <p:nvPr/>
        </p:nvSpPr>
        <p:spPr>
          <a:xfrm>
            <a:off x="9871528" y="4782430"/>
            <a:ext cx="1219858" cy="646331"/>
          </a:xfrm>
          <a:prstGeom prst="rect">
            <a:avLst/>
          </a:prstGeom>
          <a:noFill/>
        </p:spPr>
        <p:txBody>
          <a:bodyPr wrap="square" rtlCol="0">
            <a:spAutoFit/>
          </a:bodyPr>
          <a:lstStyle/>
          <a:p>
            <a:pPr algn="ctr"/>
            <a:r>
              <a:rPr lang="en-US" u="sng" dirty="0"/>
              <a:t>Planform view</a:t>
            </a:r>
          </a:p>
        </p:txBody>
      </p:sp>
      <p:grpSp>
        <p:nvGrpSpPr>
          <p:cNvPr id="37" name="Group 36">
            <a:extLst>
              <a:ext uri="{FF2B5EF4-FFF2-40B4-BE49-F238E27FC236}">
                <a16:creationId xmlns:a16="http://schemas.microsoft.com/office/drawing/2014/main" id="{EA7EBD6F-15FD-FC4F-9C67-E4EA34ACA086}"/>
              </a:ext>
            </a:extLst>
          </p:cNvPr>
          <p:cNvGrpSpPr/>
          <p:nvPr/>
        </p:nvGrpSpPr>
        <p:grpSpPr>
          <a:xfrm>
            <a:off x="8151774" y="3978986"/>
            <a:ext cx="1890006" cy="2657781"/>
            <a:chOff x="6164032" y="1197047"/>
            <a:chExt cx="2129068" cy="2945626"/>
          </a:xfrm>
        </p:grpSpPr>
        <p:sp>
          <p:nvSpPr>
            <p:cNvPr id="43" name="Arc 42">
              <a:extLst>
                <a:ext uri="{FF2B5EF4-FFF2-40B4-BE49-F238E27FC236}">
                  <a16:creationId xmlns:a16="http://schemas.microsoft.com/office/drawing/2014/main" id="{0439FFD5-05F1-C149-B69B-0EA24915A297}"/>
                </a:ext>
              </a:extLst>
            </p:cNvPr>
            <p:cNvSpPr/>
            <p:nvPr/>
          </p:nvSpPr>
          <p:spPr>
            <a:xfrm rot="10291684" flipH="1">
              <a:off x="6934681" y="3169181"/>
              <a:ext cx="508813" cy="449034"/>
            </a:xfrm>
            <a:prstGeom prst="arc">
              <a:avLst>
                <a:gd name="adj1" fmla="val 14809204"/>
                <a:gd name="adj2" fmla="val 19856247"/>
              </a:avLst>
            </a:prstGeom>
            <a:ln w="254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04E0A25E-12F9-3E41-8A56-EE047C72CADF}"/>
                </a:ext>
              </a:extLst>
            </p:cNvPr>
            <p:cNvGrpSpPr/>
            <p:nvPr/>
          </p:nvGrpSpPr>
          <p:grpSpPr>
            <a:xfrm>
              <a:off x="6164032" y="1197047"/>
              <a:ext cx="2129068" cy="2945626"/>
              <a:chOff x="6164032" y="1197047"/>
              <a:chExt cx="2129068" cy="2945626"/>
            </a:xfrm>
          </p:grpSpPr>
          <p:cxnSp>
            <p:nvCxnSpPr>
              <p:cNvPr id="46" name="Straight Connector 45">
                <a:extLst>
                  <a:ext uri="{FF2B5EF4-FFF2-40B4-BE49-F238E27FC236}">
                    <a16:creationId xmlns:a16="http://schemas.microsoft.com/office/drawing/2014/main" id="{DC1C9DB3-74CB-664F-99F2-8C65A82D03CC}"/>
                  </a:ext>
                </a:extLst>
              </p:cNvPr>
              <p:cNvCxnSpPr>
                <a:cxnSpLocks/>
              </p:cNvCxnSpPr>
              <p:nvPr/>
            </p:nvCxnSpPr>
            <p:spPr>
              <a:xfrm>
                <a:off x="7122973" y="3307733"/>
                <a:ext cx="0" cy="42976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51242F9-9B02-2649-BE48-F92A6595B97F}"/>
                  </a:ext>
                </a:extLst>
              </p:cNvPr>
              <p:cNvGrpSpPr/>
              <p:nvPr/>
            </p:nvGrpSpPr>
            <p:grpSpPr>
              <a:xfrm>
                <a:off x="6164032" y="1197047"/>
                <a:ext cx="2129068" cy="2945626"/>
                <a:chOff x="6164032" y="1197047"/>
                <a:chExt cx="2129068" cy="2945626"/>
              </a:xfrm>
            </p:grpSpPr>
            <p:grpSp>
              <p:nvGrpSpPr>
                <p:cNvPr id="49" name="Group 48">
                  <a:extLst>
                    <a:ext uri="{FF2B5EF4-FFF2-40B4-BE49-F238E27FC236}">
                      <a16:creationId xmlns:a16="http://schemas.microsoft.com/office/drawing/2014/main" id="{0FE7DD92-437E-0C45-8C55-FAE1EF847590}"/>
                    </a:ext>
                  </a:extLst>
                </p:cNvPr>
                <p:cNvGrpSpPr/>
                <p:nvPr/>
              </p:nvGrpSpPr>
              <p:grpSpPr>
                <a:xfrm>
                  <a:off x="6164032" y="1197047"/>
                  <a:ext cx="2129068" cy="2945626"/>
                  <a:chOff x="6164032" y="1197047"/>
                  <a:chExt cx="2129068" cy="2945626"/>
                </a:xfrm>
              </p:grpSpPr>
              <p:grpSp>
                <p:nvGrpSpPr>
                  <p:cNvPr id="51" name="Group 50">
                    <a:extLst>
                      <a:ext uri="{FF2B5EF4-FFF2-40B4-BE49-F238E27FC236}">
                        <a16:creationId xmlns:a16="http://schemas.microsoft.com/office/drawing/2014/main" id="{4684A40E-13AE-A041-A856-E95D25B9069E}"/>
                      </a:ext>
                    </a:extLst>
                  </p:cNvPr>
                  <p:cNvGrpSpPr/>
                  <p:nvPr/>
                </p:nvGrpSpPr>
                <p:grpSpPr>
                  <a:xfrm>
                    <a:off x="6409355" y="1197047"/>
                    <a:ext cx="1495972" cy="2812963"/>
                    <a:chOff x="6209658" y="2153518"/>
                    <a:chExt cx="1495972" cy="2812963"/>
                  </a:xfrm>
                </p:grpSpPr>
                <p:sp>
                  <p:nvSpPr>
                    <p:cNvPr id="61" name="Rectangle 60">
                      <a:extLst>
                        <a:ext uri="{FF2B5EF4-FFF2-40B4-BE49-F238E27FC236}">
                          <a16:creationId xmlns:a16="http://schemas.microsoft.com/office/drawing/2014/main" id="{EA282D98-627B-D244-BD51-D7E4D904BA51}"/>
                        </a:ext>
                      </a:extLst>
                    </p:cNvPr>
                    <p:cNvSpPr/>
                    <p:nvPr/>
                  </p:nvSpPr>
                  <p:spPr>
                    <a:xfrm>
                      <a:off x="6914790" y="2662881"/>
                      <a:ext cx="776177"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e 61">
                      <a:extLst>
                        <a:ext uri="{FF2B5EF4-FFF2-40B4-BE49-F238E27FC236}">
                          <a16:creationId xmlns:a16="http://schemas.microsoft.com/office/drawing/2014/main" id="{882B692F-6E28-124A-AC5F-CE3297BE1A94}"/>
                        </a:ext>
                      </a:extLst>
                    </p:cNvPr>
                    <p:cNvSpPr/>
                    <p:nvPr/>
                  </p:nvSpPr>
                  <p:spPr>
                    <a:xfrm rot="20965665">
                      <a:off x="6209658" y="3503441"/>
                      <a:ext cx="1463040" cy="1463040"/>
                    </a:xfrm>
                    <a:prstGeom prst="pie">
                      <a:avLst>
                        <a:gd name="adj1" fmla="val 0"/>
                        <a:gd name="adj2" fmla="val 2673041"/>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4AF15AC2-A3BB-EA45-9A72-D34BBC8FD62E}"/>
                        </a:ext>
                      </a:extLst>
                    </p:cNvPr>
                    <p:cNvSpPr/>
                    <p:nvPr/>
                  </p:nvSpPr>
                  <p:spPr>
                    <a:xfrm>
                      <a:off x="6902041" y="4171728"/>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 Same Side Corner Rectangle 63">
                      <a:extLst>
                        <a:ext uri="{FF2B5EF4-FFF2-40B4-BE49-F238E27FC236}">
                          <a16:creationId xmlns:a16="http://schemas.microsoft.com/office/drawing/2014/main" id="{D151C6DB-472D-E34D-87F5-7ACFAE4F2683}"/>
                        </a:ext>
                      </a:extLst>
                    </p:cNvPr>
                    <p:cNvSpPr/>
                    <p:nvPr/>
                  </p:nvSpPr>
                  <p:spPr>
                    <a:xfrm rot="4780862">
                      <a:off x="7261834" y="1922630"/>
                      <a:ext cx="45719" cy="73152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C93409-6725-6A46-A320-42168B8C7666}"/>
                        </a:ext>
                      </a:extLst>
                    </p:cNvPr>
                    <p:cNvSpPr/>
                    <p:nvPr/>
                  </p:nvSpPr>
                  <p:spPr>
                    <a:xfrm>
                      <a:off x="6904603" y="2310314"/>
                      <a:ext cx="82296" cy="822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A63BF493-D529-E843-8348-53930A14E083}"/>
                        </a:ext>
                      </a:extLst>
                    </p:cNvPr>
                    <p:cNvCxnSpPr>
                      <a:cxnSpLocks/>
                    </p:cNvCxnSpPr>
                    <p:nvPr/>
                  </p:nvCxnSpPr>
                  <p:spPr>
                    <a:xfrm>
                      <a:off x="7628370" y="2227808"/>
                      <a:ext cx="0" cy="1920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 name="Arc 71">
                      <a:extLst>
                        <a:ext uri="{FF2B5EF4-FFF2-40B4-BE49-F238E27FC236}">
                          <a16:creationId xmlns:a16="http://schemas.microsoft.com/office/drawing/2014/main" id="{751366CD-3AF0-B24B-A140-A3A16B6EA421}"/>
                        </a:ext>
                      </a:extLst>
                    </p:cNvPr>
                    <p:cNvSpPr/>
                    <p:nvPr/>
                  </p:nvSpPr>
                  <p:spPr>
                    <a:xfrm rot="16679401">
                      <a:off x="6729469" y="2139674"/>
                      <a:ext cx="453205" cy="480893"/>
                    </a:xfrm>
                    <a:prstGeom prst="arc">
                      <a:avLst>
                        <a:gd name="adj1" fmla="val 14809922"/>
                        <a:gd name="adj2" fmla="val 1681928"/>
                      </a:avLst>
                    </a:prstGeom>
                    <a:ln w="254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4BBFD7BC-035E-534B-A6BB-93684B2C1A4A}"/>
                        </a:ext>
                      </a:extLst>
                    </p:cNvPr>
                    <p:cNvCxnSpPr>
                      <a:cxnSpLocks/>
                    </p:cNvCxnSpPr>
                    <p:nvPr/>
                  </p:nvCxnSpPr>
                  <p:spPr>
                    <a:xfrm>
                      <a:off x="6686461" y="2662881"/>
                      <a:ext cx="0" cy="158283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7123AFB-8582-DD41-BE24-7B9287FF3638}"/>
                        </a:ext>
                      </a:extLst>
                    </p:cNvPr>
                    <p:cNvCxnSpPr/>
                    <p:nvPr/>
                  </p:nvCxnSpPr>
                  <p:spPr>
                    <a:xfrm flipH="1">
                      <a:off x="6589774" y="266288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BF03D84-73E1-3A47-AAAB-F079264CB346}"/>
                        </a:ext>
                      </a:extLst>
                    </p:cNvPr>
                    <p:cNvCxnSpPr/>
                    <p:nvPr/>
                  </p:nvCxnSpPr>
                  <p:spPr>
                    <a:xfrm flipH="1">
                      <a:off x="6589774" y="4241871"/>
                      <a:ext cx="2743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C2BA10E-2DDB-7D40-B1EA-D6A4580CF6ED}"/>
                        </a:ext>
                      </a:extLst>
                    </p:cNvPr>
                    <p:cNvSpPr/>
                    <p:nvPr/>
                  </p:nvSpPr>
                  <p:spPr>
                    <a:xfrm>
                      <a:off x="6580905" y="3261913"/>
                      <a:ext cx="205167" cy="272887"/>
                    </a:xfrm>
                    <a:prstGeom prst="rect">
                      <a:avLst/>
                    </a:prstGeom>
                    <a:solidFill>
                      <a:schemeClr val="bg1"/>
                    </a:solidFill>
                  </p:spPr>
                  <p:txBody>
                    <a:bodyPr wrap="square" lIns="0" tIns="0" rIns="0" bIns="0" anchor="ctr" anchorCtr="1">
                      <a:spAutoFit/>
                    </a:bodyPr>
                    <a:lstStyle/>
                    <a:p>
                      <a:r>
                        <a:rPr lang="en-US" sz="1600" dirty="0"/>
                        <a:t>b</a:t>
                      </a:r>
                      <a:endParaRPr lang="en-US" sz="1600" i="1" dirty="0"/>
                    </a:p>
                  </p:txBody>
                </p:sp>
                <p:cxnSp>
                  <p:nvCxnSpPr>
                    <p:cNvPr id="84" name="Straight Arrow Connector 83">
                      <a:extLst>
                        <a:ext uri="{FF2B5EF4-FFF2-40B4-BE49-F238E27FC236}">
                          <a16:creationId xmlns:a16="http://schemas.microsoft.com/office/drawing/2014/main" id="{ADBE0064-937D-CC42-9870-EF356193010D}"/>
                        </a:ext>
                      </a:extLst>
                    </p:cNvPr>
                    <p:cNvCxnSpPr>
                      <a:cxnSpLocks/>
                    </p:cNvCxnSpPr>
                    <p:nvPr/>
                  </p:nvCxnSpPr>
                  <p:spPr>
                    <a:xfrm flipH="1">
                      <a:off x="6916704" y="2936835"/>
                      <a:ext cx="788926"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13C340D-5622-3547-9BB7-1D935B9B0C3C}"/>
                        </a:ext>
                      </a:extLst>
                    </p:cNvPr>
                    <p:cNvSpPr/>
                    <p:nvPr/>
                  </p:nvSpPr>
                  <p:spPr>
                    <a:xfrm>
                      <a:off x="7219826" y="2763608"/>
                      <a:ext cx="153672" cy="272887"/>
                    </a:xfrm>
                    <a:prstGeom prst="rect">
                      <a:avLst/>
                    </a:prstGeom>
                    <a:solidFill>
                      <a:schemeClr val="bg1"/>
                    </a:solidFill>
                  </p:spPr>
                  <p:txBody>
                    <a:bodyPr wrap="square" lIns="0" tIns="0" rIns="0" bIns="0" anchor="ctr" anchorCtr="1">
                      <a:spAutoFit/>
                    </a:bodyPr>
                    <a:lstStyle/>
                    <a:p>
                      <a:pPr algn="ctr"/>
                      <a:r>
                        <a:rPr lang="en-US" sz="1600" dirty="0"/>
                        <a:t>c</a:t>
                      </a:r>
                      <a:endParaRPr lang="en-US" sz="1600" i="1" dirty="0"/>
                    </a:p>
                  </p:txBody>
                </p:sp>
                <p:sp>
                  <p:nvSpPr>
                    <p:cNvPr id="86" name="Rectangle 85">
                      <a:extLst>
                        <a:ext uri="{FF2B5EF4-FFF2-40B4-BE49-F238E27FC236}">
                          <a16:creationId xmlns:a16="http://schemas.microsoft.com/office/drawing/2014/main" id="{FB1F6674-2A61-9541-8BAF-2F84BAA8AA49}"/>
                        </a:ext>
                      </a:extLst>
                    </p:cNvPr>
                    <p:cNvSpPr/>
                    <p:nvPr/>
                  </p:nvSpPr>
                  <p:spPr>
                    <a:xfrm>
                      <a:off x="6876768" y="4261153"/>
                      <a:ext cx="252227" cy="341110"/>
                    </a:xfrm>
                    <a:prstGeom prst="rect">
                      <a:avLst/>
                    </a:prstGeom>
                  </p:spPr>
                  <p:txBody>
                    <a:bodyPr wrap="square">
                      <a:spAutoFit/>
                    </a:bodyPr>
                    <a:lstStyle/>
                    <a:p>
                      <a:r>
                        <a:rPr lang="en-US" sz="1400" i="1" dirty="0" err="1"/>
                        <a:t>Λ</a:t>
                      </a:r>
                      <a:endParaRPr lang="en-US" sz="1400" i="1" dirty="0"/>
                    </a:p>
                  </p:txBody>
                </p:sp>
              </p:grpSp>
              <p:cxnSp>
                <p:nvCxnSpPr>
                  <p:cNvPr id="52" name="Straight Arrow Connector 51">
                    <a:extLst>
                      <a:ext uri="{FF2B5EF4-FFF2-40B4-BE49-F238E27FC236}">
                        <a16:creationId xmlns:a16="http://schemas.microsoft.com/office/drawing/2014/main" id="{62AB7773-EE14-194C-93A1-680E442E16C4}"/>
                      </a:ext>
                    </a:extLst>
                  </p:cNvPr>
                  <p:cNvCxnSpPr>
                    <a:cxnSpLocks/>
                  </p:cNvCxnSpPr>
                  <p:nvPr/>
                </p:nvCxnSpPr>
                <p:spPr>
                  <a:xfrm flipH="1">
                    <a:off x="6482106" y="2666944"/>
                    <a:ext cx="594360" cy="0"/>
                  </a:xfrm>
                  <a:prstGeom prst="straightConnector1">
                    <a:avLst/>
                  </a:prstGeom>
                  <a:ln w="25400">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E991354-5213-764A-9279-8837B9E4FF09}"/>
                      </a:ext>
                    </a:extLst>
                  </p:cNvPr>
                  <p:cNvSpPr/>
                  <p:nvPr/>
                </p:nvSpPr>
                <p:spPr>
                  <a:xfrm>
                    <a:off x="6164032" y="2543789"/>
                    <a:ext cx="874359" cy="443443"/>
                  </a:xfrm>
                  <a:prstGeom prst="rect">
                    <a:avLst/>
                  </a:prstGeom>
                </p:spPr>
                <p:txBody>
                  <a:bodyPr wrap="square">
                    <a:spAutoFit/>
                  </a:bodyPr>
                  <a:lstStyle/>
                  <a:p>
                    <a:r>
                      <a:rPr lang="en-US" sz="2000" dirty="0" err="1"/>
                      <a:t>U</a:t>
                    </a:r>
                    <a:r>
                      <a:rPr lang="en-US" sz="2000" baseline="-25000" dirty="0" err="1"/>
                      <a:t>main</a:t>
                    </a:r>
                    <a:endParaRPr lang="en-US" sz="2000" i="1" baseline="-25000" dirty="0"/>
                  </a:p>
                </p:txBody>
              </p:sp>
              <p:sp>
                <p:nvSpPr>
                  <p:cNvPr id="54" name="Rectangle 53">
                    <a:extLst>
                      <a:ext uri="{FF2B5EF4-FFF2-40B4-BE49-F238E27FC236}">
                        <a16:creationId xmlns:a16="http://schemas.microsoft.com/office/drawing/2014/main" id="{C37D2FBF-116D-2948-9A9C-2E69ACEB3A88}"/>
                      </a:ext>
                    </a:extLst>
                  </p:cNvPr>
                  <p:cNvSpPr/>
                  <p:nvPr/>
                </p:nvSpPr>
                <p:spPr>
                  <a:xfrm>
                    <a:off x="7152797" y="3699230"/>
                    <a:ext cx="1140303" cy="443443"/>
                  </a:xfrm>
                  <a:prstGeom prst="rect">
                    <a:avLst/>
                  </a:prstGeom>
                </p:spPr>
                <p:txBody>
                  <a:bodyPr wrap="square">
                    <a:spAutoFit/>
                  </a:bodyPr>
                  <a:lstStyle/>
                  <a:p>
                    <a:r>
                      <a:rPr lang="en-US" sz="2000" dirty="0" err="1"/>
                      <a:t>U</a:t>
                    </a:r>
                    <a:r>
                      <a:rPr lang="en-US" sz="2000" baseline="-25000" dirty="0" err="1"/>
                      <a:t>panel</a:t>
                    </a:r>
                    <a:endParaRPr lang="en-US" sz="2000" i="1" baseline="-25000" dirty="0"/>
                  </a:p>
                </p:txBody>
              </p:sp>
              <p:sp>
                <p:nvSpPr>
                  <p:cNvPr id="55" name="Arc 54">
                    <a:extLst>
                      <a:ext uri="{FF2B5EF4-FFF2-40B4-BE49-F238E27FC236}">
                        <a16:creationId xmlns:a16="http://schemas.microsoft.com/office/drawing/2014/main" id="{2650E436-11DB-0541-8A0A-22AF9BF5D57C}"/>
                      </a:ext>
                    </a:extLst>
                  </p:cNvPr>
                  <p:cNvSpPr/>
                  <p:nvPr/>
                </p:nvSpPr>
                <p:spPr>
                  <a:xfrm rot="7765500">
                    <a:off x="7219021" y="3413889"/>
                    <a:ext cx="571296" cy="461860"/>
                  </a:xfrm>
                  <a:prstGeom prst="arc">
                    <a:avLst>
                      <a:gd name="adj1" fmla="val 14829222"/>
                      <a:gd name="adj2" fmla="val 19194624"/>
                    </a:avLst>
                  </a:prstGeom>
                  <a:ln w="25400">
                    <a:solidFill>
                      <a:srgbClr val="FF0000"/>
                    </a:solidFill>
                    <a:headEnd type="stealth" w="med" len="me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33C1A9C4-CA37-AF44-8A6A-8E897359F789}"/>
                    </a:ext>
                  </a:extLst>
                </p:cNvPr>
                <p:cNvSpPr/>
                <p:nvPr/>
              </p:nvSpPr>
              <p:spPr>
                <a:xfrm>
                  <a:off x="7054343" y="3303686"/>
                  <a:ext cx="252227" cy="375220"/>
                </a:xfrm>
                <a:prstGeom prst="rect">
                  <a:avLst/>
                </a:prstGeom>
              </p:spPr>
              <p:txBody>
                <a:bodyPr wrap="square">
                  <a:spAutoFit/>
                </a:bodyPr>
                <a:lstStyle/>
                <a:p>
                  <a:r>
                    <a:rPr lang="en-US" sz="1600" dirty="0"/>
                    <a:t>𝛬</a:t>
                  </a:r>
                </a:p>
              </p:txBody>
            </p:sp>
          </p:grpSp>
        </p:grpSp>
      </p:grpSp>
      <p:sp>
        <p:nvSpPr>
          <p:cNvPr id="38" name="TextBox 37">
            <a:extLst>
              <a:ext uri="{FF2B5EF4-FFF2-40B4-BE49-F238E27FC236}">
                <a16:creationId xmlns:a16="http://schemas.microsoft.com/office/drawing/2014/main" id="{921FBF19-2E78-2049-BDC1-05861D9675E7}"/>
              </a:ext>
            </a:extLst>
          </p:cNvPr>
          <p:cNvSpPr txBox="1"/>
          <p:nvPr/>
        </p:nvSpPr>
        <p:spPr>
          <a:xfrm>
            <a:off x="445515" y="842163"/>
            <a:ext cx="4217143" cy="2657138"/>
          </a:xfrm>
          <a:prstGeom prst="rect">
            <a:avLst/>
          </a:prstGeom>
          <a:noFill/>
        </p:spPr>
        <p:txBody>
          <a:bodyPr wrap="square" rtlCol="0">
            <a:spAutoFit/>
          </a:bodyPr>
          <a:lstStyle/>
          <a:p>
            <a:pPr>
              <a:lnSpc>
                <a:spcPts val="2400"/>
              </a:lnSpc>
              <a:spcAft>
                <a:spcPts val="800"/>
              </a:spcAft>
            </a:pPr>
            <a:r>
              <a:rPr lang="en-US" sz="2000" u="sng" dirty="0"/>
              <a:t>Force measurements</a:t>
            </a:r>
          </a:p>
          <a:p>
            <a:pPr marL="285750" indent="-285750">
              <a:lnSpc>
                <a:spcPts val="2400"/>
              </a:lnSpc>
              <a:spcAft>
                <a:spcPts val="800"/>
              </a:spcAft>
              <a:buFont typeface="Arial" panose="020B0604020202020204" pitchFamily="34" charset="0"/>
              <a:buChar char="•"/>
            </a:pPr>
            <a:r>
              <a:rPr lang="en-US" sz="2000" dirty="0"/>
              <a:t>ATI Gamma sensor above wing. </a:t>
            </a:r>
          </a:p>
          <a:p>
            <a:pPr marL="285750" indent="-285750">
              <a:lnSpc>
                <a:spcPts val="2400"/>
              </a:lnSpc>
              <a:spcAft>
                <a:spcPts val="800"/>
              </a:spcAft>
              <a:buFont typeface="Arial" panose="020B0604020202020204" pitchFamily="34" charset="0"/>
              <a:buChar char="•"/>
            </a:pPr>
            <a:r>
              <a:rPr lang="en-US" sz="2000" dirty="0"/>
              <a:t>1 kHz sampling; average 10 runs; subtract off results from air runs.</a:t>
            </a:r>
          </a:p>
          <a:p>
            <a:pPr marL="285750" indent="-285750">
              <a:lnSpc>
                <a:spcPts val="2400"/>
              </a:lnSpc>
              <a:spcAft>
                <a:spcPts val="800"/>
              </a:spcAft>
              <a:buFont typeface="Arial" panose="020B0604020202020204" pitchFamily="34" charset="0"/>
              <a:buChar char="•"/>
            </a:pPr>
            <a:r>
              <a:rPr lang="en-US" sz="2000" dirty="0"/>
              <a:t>Low-pass filter to remove mechanical vibrations.</a:t>
            </a:r>
          </a:p>
          <a:p>
            <a:pPr>
              <a:lnSpc>
                <a:spcPts val="2400"/>
              </a:lnSpc>
              <a:spcAft>
                <a:spcPts val="800"/>
              </a:spcAft>
            </a:pPr>
            <a:endParaRPr lang="en-US" sz="2000" dirty="0"/>
          </a:p>
        </p:txBody>
      </p:sp>
      <p:pic>
        <p:nvPicPr>
          <p:cNvPr id="40" name="Picture 39">
            <a:extLst>
              <a:ext uri="{FF2B5EF4-FFF2-40B4-BE49-F238E27FC236}">
                <a16:creationId xmlns:a16="http://schemas.microsoft.com/office/drawing/2014/main" id="{1D829B04-4B9D-8545-B056-276D3B747E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92774" y="508212"/>
            <a:ext cx="4303776" cy="3227832"/>
          </a:xfrm>
          <a:prstGeom prst="rect">
            <a:avLst/>
          </a:prstGeom>
        </p:spPr>
      </p:pic>
      <p:pic>
        <p:nvPicPr>
          <p:cNvPr id="39" name="Picture 38">
            <a:extLst>
              <a:ext uri="{FF2B5EF4-FFF2-40B4-BE49-F238E27FC236}">
                <a16:creationId xmlns:a16="http://schemas.microsoft.com/office/drawing/2014/main" id="{E312EB70-72DE-684F-9F4E-A6064E3122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788"/>
          <a:stretch/>
        </p:blipFill>
        <p:spPr>
          <a:xfrm>
            <a:off x="4506763" y="508835"/>
            <a:ext cx="4009723" cy="3226310"/>
          </a:xfrm>
          <a:prstGeom prst="rect">
            <a:avLst/>
          </a:prstGeom>
        </p:spPr>
      </p:pic>
      <p:sp>
        <p:nvSpPr>
          <p:cNvPr id="8" name="TextBox 7"/>
          <p:cNvSpPr txBox="1"/>
          <p:nvPr/>
        </p:nvSpPr>
        <p:spPr>
          <a:xfrm>
            <a:off x="1919897" y="127730"/>
            <a:ext cx="8352209" cy="615553"/>
          </a:xfrm>
          <a:prstGeom prst="rect">
            <a:avLst/>
          </a:prstGeom>
          <a:noFill/>
        </p:spPr>
        <p:txBody>
          <a:bodyPr wrap="square" rtlCol="0">
            <a:spAutoFit/>
          </a:bodyPr>
          <a:lstStyle/>
          <a:p>
            <a:pPr algn="ctr"/>
            <a:r>
              <a:rPr lang="en-US" sz="3400" dirty="0"/>
              <a:t>Experimental setup: force meas. &amp; parameters</a:t>
            </a:r>
          </a:p>
        </p:txBody>
      </p:sp>
      <mc:AlternateContent xmlns:mc="http://schemas.openxmlformats.org/markup-compatibility/2006" xmlns:a14="http://schemas.microsoft.com/office/drawing/2010/main">
        <mc:Choice Requires="a14">
          <p:sp>
            <p:nvSpPr>
              <p:cNvPr id="7" name="TextBox 6"/>
              <p:cNvSpPr txBox="1"/>
              <p:nvPr/>
            </p:nvSpPr>
            <p:spPr>
              <a:xfrm>
                <a:off x="445515" y="3187422"/>
                <a:ext cx="6855455" cy="3477875"/>
              </a:xfrm>
              <a:prstGeom prst="rect">
                <a:avLst/>
              </a:prstGeom>
              <a:noFill/>
            </p:spPr>
            <p:txBody>
              <a:bodyPr wrap="square" rtlCol="0">
                <a:spAutoFit/>
              </a:bodyPr>
              <a:lstStyle/>
              <a:p>
                <a:pPr>
                  <a:lnSpc>
                    <a:spcPts val="2400"/>
                  </a:lnSpc>
                  <a:spcAft>
                    <a:spcPts val="800"/>
                  </a:spcAft>
                </a:pPr>
                <a:r>
                  <a:rPr lang="en-US" sz="2000" u="sng" dirty="0"/>
                  <a:t>Parameters</a:t>
                </a:r>
              </a:p>
              <a:p>
                <a:pPr marL="342900" indent="-342900">
                  <a:lnSpc>
                    <a:spcPts val="2400"/>
                  </a:lnSpc>
                  <a:spcAft>
                    <a:spcPts val="800"/>
                  </a:spcAft>
                  <a:buFont typeface="Arial" panose="020B0604020202020204" pitchFamily="34" charset="0"/>
                  <a:buChar char="•"/>
                </a:pPr>
                <a:r>
                  <a:rPr lang="en-US" sz="2000" dirty="0"/>
                  <a:t>Main-wing speed: </a:t>
                </a:r>
                <a:r>
                  <a:rPr lang="en-US" sz="2000" dirty="0" err="1"/>
                  <a:t>U</a:t>
                </a:r>
                <a:r>
                  <a:rPr lang="en-US" sz="2000" baseline="-25000" dirty="0" err="1"/>
                  <a:t>main</a:t>
                </a:r>
                <a:r>
                  <a:rPr lang="en-US" sz="2000" dirty="0"/>
                  <a:t>, Re </a:t>
                </a:r>
                <a:r>
                  <a:rPr lang="en-US" sz="2000" i="1" dirty="0"/>
                  <a:t>O</a:t>
                </a:r>
                <a:r>
                  <a:rPr lang="en-US" sz="2000" dirty="0"/>
                  <a:t>(10</a:t>
                </a:r>
                <a:r>
                  <a:rPr lang="en-US" sz="2000" baseline="30000" dirty="0"/>
                  <a:t>4</a:t>
                </a:r>
                <a:r>
                  <a:rPr lang="en-US" sz="2000" dirty="0"/>
                  <a:t>).</a:t>
                </a:r>
              </a:p>
              <a:p>
                <a:pPr marL="342900" indent="-342900">
                  <a:lnSpc>
                    <a:spcPts val="2400"/>
                  </a:lnSpc>
                  <a:spcAft>
                    <a:spcPts val="800"/>
                  </a:spcAft>
                  <a:buFont typeface="Arial" panose="020B0604020202020204" pitchFamily="34" charset="0"/>
                  <a:buChar char="•"/>
                </a:pPr>
                <a:r>
                  <a:rPr lang="en-US" sz="2000" dirty="0"/>
                  <a:t>α = 45</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m:t>
                    </m:r>
                  </m:oMath>
                </a14:m>
                <a:r>
                  <a:rPr lang="en-US" sz="2000" dirty="0"/>
                  <a:t> panel sweep angle: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t>
                </a:r>
              </a:p>
              <a:p>
                <a:pPr marL="342900" indent="-342900">
                  <a:lnSpc>
                    <a:spcPts val="2400"/>
                  </a:lnSpc>
                  <a:spcAft>
                    <a:spcPts val="800"/>
                  </a:spcAft>
                  <a:buFont typeface="Arial" panose="020B0604020202020204" pitchFamily="34" charset="0"/>
                  <a:buChar char="•"/>
                </a:pPr>
                <a:r>
                  <a:rPr lang="en-US" sz="2000" dirty="0" err="1"/>
                  <a:t>AR</a:t>
                </a:r>
                <a:r>
                  <a:rPr lang="en-US" sz="2000" baseline="-25000" dirty="0" err="1"/>
                  <a:t>eff,rect</a:t>
                </a:r>
                <a:r>
                  <a:rPr lang="en-US" sz="2000" dirty="0"/>
                  <a:t> = 2, 4 (</a:t>
                </a:r>
                <a:r>
                  <a:rPr lang="en-US" sz="2000" dirty="0" err="1"/>
                  <a:t>Λ</a:t>
                </a:r>
                <a:r>
                  <a:rPr lang="en-US" sz="2000" dirty="0"/>
                  <a:t> = 90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solidFill>
                      <a:schemeClr val="tx1"/>
                    </a:solidFill>
                  </a:rPr>
                  <a:t>);  </a:t>
                </a:r>
                <a:r>
                  <a:rPr lang="en-US" sz="2000" dirty="0" err="1">
                    <a:solidFill>
                      <a:schemeClr val="tx1"/>
                    </a:solidFill>
                  </a:rPr>
                  <a:t>AR</a:t>
                </a:r>
                <a:r>
                  <a:rPr lang="en-US" sz="2000" baseline="-25000" dirty="0" err="1">
                    <a:solidFill>
                      <a:schemeClr val="tx1"/>
                    </a:solidFill>
                  </a:rPr>
                  <a:t>rect+panel</a:t>
                </a:r>
                <a:r>
                  <a:rPr lang="en-US" sz="2000" dirty="0">
                    <a:solidFill>
                      <a:schemeClr val="tx1"/>
                    </a:solidFill>
                  </a:rPr>
                  <a:t> = 4.1, 6 (</a:t>
                </a:r>
                <a:r>
                  <a:rPr lang="en-US" sz="2000" dirty="0" err="1">
                    <a:solidFill>
                      <a:schemeClr val="tx1"/>
                    </a:solidFill>
                  </a:rPr>
                  <a:t>Λ</a:t>
                </a:r>
                <a:r>
                  <a:rPr lang="en-US" sz="2000" dirty="0">
                    <a:solidFill>
                      <a:schemeClr val="tx1"/>
                    </a:solidFill>
                  </a:rPr>
                  <a:t> = 45</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a:t>
                </a:r>
                <a:endParaRPr lang="en-US" sz="2000" dirty="0">
                  <a:solidFill>
                    <a:srgbClr val="FF0000"/>
                  </a:solidFill>
                </a:endParaRPr>
              </a:p>
              <a:p>
                <a:pPr marL="342900" indent="-342900">
                  <a:lnSpc>
                    <a:spcPts val="2400"/>
                  </a:lnSpc>
                  <a:spcAft>
                    <a:spcPts val="800"/>
                  </a:spcAft>
                  <a:buFont typeface="Arial" panose="020B0604020202020204" pitchFamily="34" charset="0"/>
                  <a:buChar char="•"/>
                </a:pPr>
                <a:r>
                  <a:rPr lang="en-US" sz="2000" dirty="0"/>
                  <a:t>Extended (</a:t>
                </a:r>
                <a:r>
                  <a:rPr lang="en-US" sz="2000" dirty="0" err="1"/>
                  <a:t>Λ</a:t>
                </a:r>
                <a:r>
                  <a:rPr lang="en-US" sz="2000" dirty="0"/>
                  <a:t> = 45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panel area: 31.7%, 15.8% of main wing.</a:t>
                </a:r>
              </a:p>
              <a:p>
                <a:pPr marL="342900" indent="-342900">
                  <a:lnSpc>
                    <a:spcPts val="2400"/>
                  </a:lnSpc>
                  <a:spcAft>
                    <a:spcPts val="800"/>
                  </a:spcAft>
                  <a:buFont typeface="Arial" panose="020B0604020202020204" pitchFamily="34" charset="0"/>
                  <a:buChar char="•"/>
                </a:pPr>
                <a:r>
                  <a:rPr lang="en-US" sz="2000" dirty="0"/>
                  <a:t>Panel tip speed: </a:t>
                </a:r>
                <a:r>
                  <a:rPr lang="en-US" sz="2000" dirty="0" err="1"/>
                  <a:t>U</a:t>
                </a:r>
                <a:r>
                  <a:rPr lang="en-US" sz="2000" baseline="-25000" dirty="0" err="1"/>
                  <a:t>panel</a:t>
                </a:r>
                <a:r>
                  <a:rPr lang="en-US" sz="2000" dirty="0"/>
                  <a:t> = 1.5U</a:t>
                </a:r>
                <a:r>
                  <a:rPr lang="en-US" sz="2000" baseline="-25000" dirty="0"/>
                  <a:t>main, initial</a:t>
                </a:r>
                <a:r>
                  <a:rPr lang="en-US" sz="2000" dirty="0"/>
                  <a:t>.</a:t>
                </a:r>
              </a:p>
              <a:p>
                <a:pPr marL="342900" indent="-342900">
                  <a:lnSpc>
                    <a:spcPts val="2400"/>
                  </a:lnSpc>
                  <a:spcAft>
                    <a:spcPts val="800"/>
                  </a:spcAft>
                  <a:buFont typeface="Arial" panose="020B0604020202020204" pitchFamily="34" charset="0"/>
                  <a:buChar char="•"/>
                </a:pPr>
                <a:r>
                  <a:rPr lang="en-US" sz="2000" dirty="0"/>
                  <a:t>Advance ratio: </a:t>
                </a:r>
                <a:r>
                  <a:rPr lang="en-US" sz="2000" dirty="0" err="1"/>
                  <a:t>J</a:t>
                </a:r>
                <a:r>
                  <a:rPr lang="en-US" sz="2000" baseline="-25000" dirty="0" err="1"/>
                  <a:t>max</a:t>
                </a:r>
                <a:r>
                  <a:rPr lang="en-US" sz="2000" dirty="0"/>
                  <a:t> = </a:t>
                </a:r>
                <a:r>
                  <a:rPr lang="en-US" sz="2000" dirty="0" err="1"/>
                  <a:t>U</a:t>
                </a:r>
                <a:r>
                  <a:rPr lang="en-US" sz="2000" baseline="-25000" dirty="0" err="1"/>
                  <a:t>main</a:t>
                </a:r>
                <a:r>
                  <a:rPr lang="en-US" sz="2000" dirty="0" err="1"/>
                  <a:t>cos</a:t>
                </a:r>
                <a:r>
                  <a:rPr lang="en-US" sz="2000" dirty="0"/>
                  <a:t>(α)cos(Λ)/</a:t>
                </a:r>
                <a:r>
                  <a:rPr lang="en-US" sz="2000" dirty="0" err="1"/>
                  <a:t>U</a:t>
                </a:r>
                <a:r>
                  <a:rPr lang="en-US" sz="2000" baseline="-25000" dirty="0" err="1"/>
                  <a:t>panel</a:t>
                </a:r>
                <a:r>
                  <a:rPr lang="en-US" sz="2000" dirty="0"/>
                  <a:t> = 0.5, should achieve attached panel-LEV (SEV) per J vs. AR results of </a:t>
                </a:r>
                <a:r>
                  <a:rPr lang="en-US" sz="2000" dirty="0" err="1"/>
                  <a:t>Harbig</a:t>
                </a:r>
                <a:r>
                  <a:rPr lang="en-US" sz="2000" dirty="0"/>
                  <a:t> </a:t>
                </a:r>
                <a:r>
                  <a:rPr lang="en-US" sz="2000" i="1" dirty="0"/>
                  <a:t>et al</a:t>
                </a:r>
                <a:r>
                  <a:rPr lang="en-US" sz="2000" dirty="0"/>
                  <a:t>., </a:t>
                </a:r>
                <a:r>
                  <a:rPr lang="en-US" sz="2000" i="1" dirty="0"/>
                  <a:t>JFM </a:t>
                </a:r>
                <a:r>
                  <a:rPr lang="en-US" sz="2000" dirty="0"/>
                  <a:t>2014.</a:t>
                </a:r>
              </a:p>
            </p:txBody>
          </p:sp>
        </mc:Choice>
        <mc:Fallback xmlns="">
          <p:sp>
            <p:nvSpPr>
              <p:cNvPr id="7" name="TextBox 6"/>
              <p:cNvSpPr txBox="1">
                <a:spLocks noRot="1" noChangeAspect="1" noMove="1" noResize="1" noEditPoints="1" noAdjustHandles="1" noChangeArrowheads="1" noChangeShapeType="1" noTextEdit="1"/>
              </p:cNvSpPr>
              <p:nvPr/>
            </p:nvSpPr>
            <p:spPr>
              <a:xfrm>
                <a:off x="445515" y="3187422"/>
                <a:ext cx="6855455" cy="3477875"/>
              </a:xfrm>
              <a:prstGeom prst="rect">
                <a:avLst/>
              </a:prstGeom>
              <a:blipFill>
                <a:blip r:embed="rId4"/>
                <a:stretch>
                  <a:fillRect l="-739" t="-727" b="-1818"/>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D5B46D5D-2FBC-6E4B-B0EC-6DA4C570F0EA}"/>
              </a:ext>
            </a:extLst>
          </p:cNvPr>
          <p:cNvSpPr txBox="1"/>
          <p:nvPr/>
        </p:nvSpPr>
        <p:spPr>
          <a:xfrm>
            <a:off x="5483000" y="1940271"/>
            <a:ext cx="1069690" cy="384721"/>
          </a:xfrm>
          <a:prstGeom prst="rect">
            <a:avLst/>
          </a:prstGeom>
          <a:noFill/>
        </p:spPr>
        <p:txBody>
          <a:bodyPr wrap="square" rtlCol="0">
            <a:spAutoFit/>
          </a:bodyPr>
          <a:lstStyle/>
          <a:p>
            <a:r>
              <a:rPr lang="en-US" sz="1900" dirty="0"/>
              <a:t>Re = 12k</a:t>
            </a:r>
          </a:p>
        </p:txBody>
      </p:sp>
      <p:sp>
        <p:nvSpPr>
          <p:cNvPr id="42" name="TextBox 41">
            <a:extLst>
              <a:ext uri="{FF2B5EF4-FFF2-40B4-BE49-F238E27FC236}">
                <a16:creationId xmlns:a16="http://schemas.microsoft.com/office/drawing/2014/main" id="{585DE3CC-0F0B-EF4D-96F7-EEAA2763C6F6}"/>
              </a:ext>
            </a:extLst>
          </p:cNvPr>
          <p:cNvSpPr txBox="1"/>
          <p:nvPr/>
        </p:nvSpPr>
        <p:spPr>
          <a:xfrm>
            <a:off x="8935199" y="1890886"/>
            <a:ext cx="1069690" cy="384721"/>
          </a:xfrm>
          <a:prstGeom prst="rect">
            <a:avLst/>
          </a:prstGeom>
          <a:noFill/>
        </p:spPr>
        <p:txBody>
          <a:bodyPr wrap="square" rtlCol="0">
            <a:spAutoFit/>
          </a:bodyPr>
          <a:lstStyle/>
          <a:p>
            <a:r>
              <a:rPr lang="en-US" sz="1900" dirty="0"/>
              <a:t>Re = 18k</a:t>
            </a:r>
          </a:p>
        </p:txBody>
      </p:sp>
      <p:sp>
        <p:nvSpPr>
          <p:cNvPr id="45" name="TextBox 44">
            <a:extLst>
              <a:ext uri="{FF2B5EF4-FFF2-40B4-BE49-F238E27FC236}">
                <a16:creationId xmlns:a16="http://schemas.microsoft.com/office/drawing/2014/main" id="{C98A3798-CF8B-2B45-B780-ADE801716F9F}"/>
              </a:ext>
            </a:extLst>
          </p:cNvPr>
          <p:cNvSpPr txBox="1"/>
          <p:nvPr/>
        </p:nvSpPr>
        <p:spPr>
          <a:xfrm>
            <a:off x="7164384" y="1474397"/>
            <a:ext cx="1069690" cy="384721"/>
          </a:xfrm>
          <a:prstGeom prst="rect">
            <a:avLst/>
          </a:prstGeom>
          <a:noFill/>
        </p:spPr>
        <p:txBody>
          <a:bodyPr wrap="square" rtlCol="0">
            <a:spAutoFit/>
          </a:bodyPr>
          <a:lstStyle/>
          <a:p>
            <a:r>
              <a:rPr lang="en-US" sz="1900" dirty="0"/>
              <a:t>Re = 18k</a:t>
            </a:r>
          </a:p>
        </p:txBody>
      </p:sp>
      <p:sp>
        <p:nvSpPr>
          <p:cNvPr id="47" name="TextBox 46">
            <a:extLst>
              <a:ext uri="{FF2B5EF4-FFF2-40B4-BE49-F238E27FC236}">
                <a16:creationId xmlns:a16="http://schemas.microsoft.com/office/drawing/2014/main" id="{E5205122-6AD6-F745-AE0A-0F547E5CCDE1}"/>
              </a:ext>
            </a:extLst>
          </p:cNvPr>
          <p:cNvSpPr txBox="1"/>
          <p:nvPr/>
        </p:nvSpPr>
        <p:spPr>
          <a:xfrm>
            <a:off x="10776912" y="1251872"/>
            <a:ext cx="1069690" cy="384721"/>
          </a:xfrm>
          <a:prstGeom prst="rect">
            <a:avLst/>
          </a:prstGeom>
          <a:noFill/>
        </p:spPr>
        <p:txBody>
          <a:bodyPr wrap="square" rtlCol="0">
            <a:spAutoFit/>
          </a:bodyPr>
          <a:lstStyle/>
          <a:p>
            <a:r>
              <a:rPr lang="en-US" sz="1900" dirty="0"/>
              <a:t>Re = 9k</a:t>
            </a:r>
          </a:p>
        </p:txBody>
      </p:sp>
      <p:sp>
        <p:nvSpPr>
          <p:cNvPr id="56" name="TextBox 55">
            <a:extLst>
              <a:ext uri="{FF2B5EF4-FFF2-40B4-BE49-F238E27FC236}">
                <a16:creationId xmlns:a16="http://schemas.microsoft.com/office/drawing/2014/main" id="{19513A0C-6E28-4842-BD8C-45F15E522ECC}"/>
              </a:ext>
            </a:extLst>
          </p:cNvPr>
          <p:cNvSpPr txBox="1"/>
          <p:nvPr/>
        </p:nvSpPr>
        <p:spPr>
          <a:xfrm>
            <a:off x="4840458" y="663994"/>
            <a:ext cx="7301739" cy="384721"/>
          </a:xfrm>
          <a:prstGeom prst="rect">
            <a:avLst/>
          </a:prstGeom>
          <a:noFill/>
        </p:spPr>
        <p:txBody>
          <a:bodyPr wrap="square" rtlCol="0">
            <a:spAutoFit/>
          </a:bodyPr>
          <a:lstStyle/>
          <a:p>
            <a:pPr algn="ctr"/>
            <a:r>
              <a:rPr lang="en-US" sz="1900" b="1" dirty="0"/>
              <a:t>Precision error of mean C</a:t>
            </a:r>
            <a:r>
              <a:rPr lang="en-US" sz="1900" b="1" baseline="-25000" dirty="0"/>
              <a:t>L</a:t>
            </a:r>
            <a:r>
              <a:rPr lang="en-US" sz="1900" b="1" dirty="0"/>
              <a:t> (C</a:t>
            </a:r>
            <a:r>
              <a:rPr lang="en-US" sz="1900" b="1" baseline="-25000" dirty="0"/>
              <a:t>L</a:t>
            </a:r>
            <a:r>
              <a:rPr lang="en-US" sz="1900" b="1" dirty="0"/>
              <a:t> uses unsteady </a:t>
            </a:r>
            <a:r>
              <a:rPr lang="en-US" sz="1900" b="1" dirty="0" err="1"/>
              <a:t>U</a:t>
            </a:r>
            <a:r>
              <a:rPr lang="en-US" sz="1900" b="1" baseline="-25000" dirty="0" err="1"/>
              <a:t>main</a:t>
            </a:r>
            <a:r>
              <a:rPr lang="en-US" sz="1900" b="1" dirty="0"/>
              <a:t> &amp; wing area)</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E165587-7990-B441-9F8B-153916511741}"/>
                  </a:ext>
                </a:extLst>
              </p:cNvPr>
              <p:cNvSpPr txBox="1"/>
              <p:nvPr/>
            </p:nvSpPr>
            <p:spPr>
              <a:xfrm>
                <a:off x="5179863" y="2868890"/>
                <a:ext cx="3016111" cy="400110"/>
              </a:xfrm>
              <a:prstGeom prst="rect">
                <a:avLst/>
              </a:prstGeom>
              <a:noFill/>
            </p:spPr>
            <p:txBody>
              <a:bodyPr wrap="square" rtlCol="0">
                <a:spAutoFit/>
              </a:bodyPr>
              <a:lstStyle/>
              <a:p>
                <a:r>
                  <a:rPr lang="en-US" sz="2000" dirty="0">
                    <a:ea typeface="Cambria Math" panose="02040503050406030204" pitchFamily="18" charset="0"/>
                  </a:rPr>
                  <a:t>Time-avg. </a:t>
                </a:r>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±4% (±0.05)</a:t>
                </a:r>
              </a:p>
            </p:txBody>
          </p:sp>
        </mc:Choice>
        <mc:Fallback xmlns="">
          <p:sp>
            <p:nvSpPr>
              <p:cNvPr id="57" name="TextBox 56">
                <a:extLst>
                  <a:ext uri="{FF2B5EF4-FFF2-40B4-BE49-F238E27FC236}">
                    <a16:creationId xmlns:a16="http://schemas.microsoft.com/office/drawing/2014/main" id="{6E165587-7990-B441-9F8B-153916511741}"/>
                  </a:ext>
                </a:extLst>
              </p:cNvPr>
              <p:cNvSpPr txBox="1">
                <a:spLocks noRot="1" noChangeAspect="1" noMove="1" noResize="1" noEditPoints="1" noAdjustHandles="1" noChangeArrowheads="1" noChangeShapeType="1" noTextEdit="1"/>
              </p:cNvSpPr>
              <p:nvPr/>
            </p:nvSpPr>
            <p:spPr>
              <a:xfrm>
                <a:off x="5179863" y="2868890"/>
                <a:ext cx="3016111" cy="400110"/>
              </a:xfrm>
              <a:prstGeom prst="rect">
                <a:avLst/>
              </a:prstGeom>
              <a:blipFill>
                <a:blip r:embed="rId5"/>
                <a:stretch>
                  <a:fillRect l="-2532" t="-6250" r="-126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8E5AE90-68AB-1341-9727-E31ACCC5C86A}"/>
                  </a:ext>
                </a:extLst>
              </p:cNvPr>
              <p:cNvSpPr txBox="1"/>
              <p:nvPr/>
            </p:nvSpPr>
            <p:spPr>
              <a:xfrm>
                <a:off x="8527613" y="2868890"/>
                <a:ext cx="2208567" cy="400110"/>
              </a:xfrm>
              <a:prstGeom prst="rect">
                <a:avLst/>
              </a:prstGeom>
              <a:noFill/>
            </p:spPr>
            <p:txBody>
              <a:bodyPr wrap="square" rtlCol="0">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a:latin typeface="Cambria Math" panose="02040503050406030204" pitchFamily="18" charset="0"/>
                        <a:ea typeface="Cambria Math" panose="02040503050406030204" pitchFamily="18" charset="0"/>
                      </a:rPr>
                      <m:t>:</m:t>
                    </m:r>
                  </m:oMath>
                </a14:m>
                <a:r>
                  <a:rPr lang="en-US" sz="2000" dirty="0"/>
                  <a:t> ±6.7% (±0.08)</a:t>
                </a:r>
              </a:p>
            </p:txBody>
          </p:sp>
        </mc:Choice>
        <mc:Fallback xmlns="">
          <p:sp>
            <p:nvSpPr>
              <p:cNvPr id="58" name="TextBox 57">
                <a:extLst>
                  <a:ext uri="{FF2B5EF4-FFF2-40B4-BE49-F238E27FC236}">
                    <a16:creationId xmlns:a16="http://schemas.microsoft.com/office/drawing/2014/main" id="{38E5AE90-68AB-1341-9727-E31ACCC5C86A}"/>
                  </a:ext>
                </a:extLst>
              </p:cNvPr>
              <p:cNvSpPr txBox="1">
                <a:spLocks noRot="1" noChangeAspect="1" noMove="1" noResize="1" noEditPoints="1" noAdjustHandles="1" noChangeArrowheads="1" noChangeShapeType="1" noTextEdit="1"/>
              </p:cNvSpPr>
              <p:nvPr/>
            </p:nvSpPr>
            <p:spPr>
              <a:xfrm>
                <a:off x="8527613" y="2868890"/>
                <a:ext cx="2208567" cy="400110"/>
              </a:xfrm>
              <a:prstGeom prst="rect">
                <a:avLst/>
              </a:prstGeom>
              <a:blipFill>
                <a:blip r:embed="rId6"/>
                <a:stretch>
                  <a:fillRect t="-6250" b="-25000"/>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834559BB-DC6F-264D-A603-2223356665A3}"/>
              </a:ext>
            </a:extLst>
          </p:cNvPr>
          <p:cNvSpPr txBox="1"/>
          <p:nvPr/>
        </p:nvSpPr>
        <p:spPr>
          <a:xfrm rot="16200000">
            <a:off x="4373569" y="1814737"/>
            <a:ext cx="517387" cy="400110"/>
          </a:xfrm>
          <a:prstGeom prst="rect">
            <a:avLst/>
          </a:prstGeom>
          <a:solidFill>
            <a:schemeClr val="bg1"/>
          </a:solidFill>
        </p:spPr>
        <p:txBody>
          <a:bodyPr wrap="square" rtlCol="0">
            <a:spAutoFit/>
          </a:bodyPr>
          <a:lstStyle/>
          <a:p>
            <a:r>
              <a:rPr lang="en-US" sz="2000" dirty="0"/>
              <a:t>C</a:t>
            </a:r>
            <a:r>
              <a:rPr lang="en-US" sz="2000" baseline="-25000" dirty="0"/>
              <a:t>L</a:t>
            </a:r>
          </a:p>
        </p:txBody>
      </p:sp>
      <p:sp>
        <p:nvSpPr>
          <p:cNvPr id="60" name="TextBox 59">
            <a:extLst>
              <a:ext uri="{FF2B5EF4-FFF2-40B4-BE49-F238E27FC236}">
                <a16:creationId xmlns:a16="http://schemas.microsoft.com/office/drawing/2014/main" id="{EACDC014-CC03-C74F-9941-D07D6C0C6730}"/>
              </a:ext>
            </a:extLst>
          </p:cNvPr>
          <p:cNvSpPr txBox="1"/>
          <p:nvPr/>
        </p:nvSpPr>
        <p:spPr>
          <a:xfrm>
            <a:off x="5865496" y="3544266"/>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65" name="TextBox 64">
            <a:extLst>
              <a:ext uri="{FF2B5EF4-FFF2-40B4-BE49-F238E27FC236}">
                <a16:creationId xmlns:a16="http://schemas.microsoft.com/office/drawing/2014/main" id="{152D1E2B-40CD-EB4F-A637-C67DFF72F2EB}"/>
              </a:ext>
            </a:extLst>
          </p:cNvPr>
          <p:cNvSpPr txBox="1"/>
          <p:nvPr/>
        </p:nvSpPr>
        <p:spPr>
          <a:xfrm>
            <a:off x="9361435" y="3544266"/>
            <a:ext cx="1745680" cy="292388"/>
          </a:xfrm>
          <a:prstGeom prst="rect">
            <a:avLst/>
          </a:prstGeom>
          <a:solidFill>
            <a:schemeClr val="bg1"/>
          </a:solidFill>
        </p:spPr>
        <p:txBody>
          <a:bodyPr wrap="square" lIns="0" tIns="0" rIns="0" bIns="0" rtlCol="0">
            <a:spAutoFit/>
          </a:bodyPr>
          <a:lstStyle/>
          <a:p>
            <a:pPr algn="ctr"/>
            <a:r>
              <a:rPr lang="en-US" sz="1900" dirty="0"/>
              <a:t>Chords traveled</a:t>
            </a:r>
          </a:p>
        </p:txBody>
      </p:sp>
      <p:sp>
        <p:nvSpPr>
          <p:cNvPr id="2" name="Slide Number Placeholder 1">
            <a:extLst>
              <a:ext uri="{FF2B5EF4-FFF2-40B4-BE49-F238E27FC236}">
                <a16:creationId xmlns:a16="http://schemas.microsoft.com/office/drawing/2014/main" id="{AC107B6D-20C1-44CB-9FCC-8B5C52B62A17}"/>
              </a:ext>
            </a:extLst>
          </p:cNvPr>
          <p:cNvSpPr>
            <a:spLocks noGrp="1"/>
          </p:cNvSpPr>
          <p:nvPr>
            <p:ph type="sldNum" sz="quarter" idx="12"/>
          </p:nvPr>
        </p:nvSpPr>
        <p:spPr/>
        <p:txBody>
          <a:bodyPr/>
          <a:lstStyle/>
          <a:p>
            <a:fld id="{15530B12-77AA-4F8A-BB96-7B022F2BE984}" type="slidenum">
              <a:rPr lang="en-US" smtClean="0"/>
              <a:t>82</a:t>
            </a:fld>
            <a:endParaRPr lang="en-US"/>
          </a:p>
        </p:txBody>
      </p:sp>
    </p:spTree>
    <p:extLst>
      <p:ext uri="{BB962C8B-B14F-4D97-AF65-F5344CB8AC3E}">
        <p14:creationId xmlns:p14="http://schemas.microsoft.com/office/powerpoint/2010/main" val="1277955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38057E-3094-1040-B15D-B207AC2261C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734" t="26321" r="11905" b="23809"/>
          <a:stretch/>
        </p:blipFill>
        <p:spPr>
          <a:xfrm>
            <a:off x="5768532" y="777228"/>
            <a:ext cx="4665343" cy="3611880"/>
          </a:xfrm>
          <a:prstGeom prst="rect">
            <a:avLst/>
          </a:prstGeom>
        </p:spPr>
      </p:pic>
      <p:sp>
        <p:nvSpPr>
          <p:cNvPr id="7" name="TextBox 6"/>
          <p:cNvSpPr txBox="1"/>
          <p:nvPr/>
        </p:nvSpPr>
        <p:spPr>
          <a:xfrm>
            <a:off x="1834552" y="4617848"/>
            <a:ext cx="8690945" cy="2019527"/>
          </a:xfrm>
          <a:prstGeom prst="rect">
            <a:avLst/>
          </a:prstGeom>
          <a:noFill/>
        </p:spPr>
        <p:txBody>
          <a:bodyPr wrap="square" rtlCol="0">
            <a:spAutoFit/>
          </a:bodyPr>
          <a:lstStyle/>
          <a:p>
            <a:pPr marL="285750" indent="-285750">
              <a:lnSpc>
                <a:spcPts val="2800"/>
              </a:lnSpc>
              <a:spcBef>
                <a:spcPts val="600"/>
              </a:spcBef>
              <a:buFont typeface="Arial" panose="020B0604020202020204" pitchFamily="34" charset="0"/>
              <a:buChar char="•"/>
            </a:pPr>
            <a:r>
              <a:rPr lang="en-US" sz="2000" dirty="0"/>
              <a:t>Starting flow: static-sweep has higher initial added-mass &amp; circ. peaks than rect. (higher AR, SEV); earlier C</a:t>
            </a:r>
            <a:r>
              <a:rPr lang="en-US" sz="2000" baseline="-25000" dirty="0"/>
              <a:t>L</a:t>
            </a:r>
            <a:r>
              <a:rPr lang="en-US" sz="2000" dirty="0"/>
              <a:t> drop &amp; earlier/higher 2</a:t>
            </a:r>
            <a:r>
              <a:rPr lang="en-US" sz="2000" baseline="30000" dirty="0"/>
              <a:t>nd</a:t>
            </a:r>
            <a:r>
              <a:rPr lang="en-US" sz="2000" dirty="0"/>
              <a:t> circ. peak (SEV?).</a:t>
            </a:r>
          </a:p>
          <a:p>
            <a:pPr marL="285750" indent="-285750">
              <a:lnSpc>
                <a:spcPts val="2800"/>
              </a:lnSpc>
              <a:spcBef>
                <a:spcPts val="600"/>
              </a:spcBef>
              <a:buFont typeface="Arial" panose="020B0604020202020204" pitchFamily="34" charset="0"/>
              <a:buChar char="•"/>
            </a:pPr>
            <a:r>
              <a:rPr lang="en-US" sz="2000" dirty="0"/>
              <a:t>Step-up gust, 1c: static-sweep vs. rect.—initial trends similar to starting flow.</a:t>
            </a:r>
          </a:p>
          <a:p>
            <a:pPr marL="285750" indent="-285750">
              <a:lnSpc>
                <a:spcPts val="2800"/>
              </a:lnSpc>
              <a:spcBef>
                <a:spcPts val="600"/>
              </a:spcBef>
              <a:buFont typeface="Arial" panose="020B0604020202020204" pitchFamily="34" charset="0"/>
              <a:buChar char="•"/>
            </a:pPr>
            <a:r>
              <a:rPr lang="en-US" sz="2000" dirty="0"/>
              <a:t>Step-down gust: static-sweep and rect. very similar, except 1c deceleration—rect. has higher C</a:t>
            </a:r>
            <a:r>
              <a:rPr lang="en-US" sz="2000" baseline="-25000" dirty="0"/>
              <a:t>L</a:t>
            </a:r>
            <a:r>
              <a:rPr lang="en-US" sz="2000" dirty="0"/>
              <a:t> during initial recovery.</a:t>
            </a:r>
          </a:p>
        </p:txBody>
      </p:sp>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t>Static tip sweep vs. rectangular tip</a:t>
            </a:r>
          </a:p>
        </p:txBody>
      </p:sp>
      <p:sp>
        <p:nvSpPr>
          <p:cNvPr id="9" name="TextBox 8">
            <a:extLst>
              <a:ext uri="{FF2B5EF4-FFF2-40B4-BE49-F238E27FC236}">
                <a16:creationId xmlns:a16="http://schemas.microsoft.com/office/drawing/2014/main" id="{24824BB7-2100-4942-94B2-9EC9B197FD12}"/>
              </a:ext>
            </a:extLst>
          </p:cNvPr>
          <p:cNvSpPr txBox="1"/>
          <p:nvPr/>
        </p:nvSpPr>
        <p:spPr>
          <a:xfrm>
            <a:off x="6510169" y="3151789"/>
            <a:ext cx="2269654" cy="677108"/>
          </a:xfrm>
          <a:prstGeom prst="rect">
            <a:avLst/>
          </a:prstGeom>
          <a:noFill/>
        </p:spPr>
        <p:txBody>
          <a:bodyPr wrap="square" rtlCol="0">
            <a:spAutoFit/>
          </a:bodyPr>
          <a:lstStyle/>
          <a:p>
            <a:r>
              <a:rPr lang="en-US" sz="1900" dirty="0"/>
              <a:t>Rectangular: AR = 4 Static-sweep: AR = 6</a:t>
            </a:r>
          </a:p>
        </p:txBody>
      </p:sp>
      <p:pic>
        <p:nvPicPr>
          <p:cNvPr id="4" name="Picture 3">
            <a:extLst>
              <a:ext uri="{FF2B5EF4-FFF2-40B4-BE49-F238E27FC236}">
                <a16:creationId xmlns:a16="http://schemas.microsoft.com/office/drawing/2014/main" id="{2E443642-0572-CF4C-A2FD-253FE76078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09" t="26493" r="11905" b="23809"/>
          <a:stretch/>
        </p:blipFill>
        <p:spPr>
          <a:xfrm>
            <a:off x="1737756" y="783771"/>
            <a:ext cx="4694185" cy="3611880"/>
          </a:xfrm>
          <a:prstGeom prst="rect">
            <a:avLst/>
          </a:prstGeom>
        </p:spPr>
      </p:pic>
      <p:sp>
        <p:nvSpPr>
          <p:cNvPr id="11" name="TextBox 10">
            <a:extLst>
              <a:ext uri="{FF2B5EF4-FFF2-40B4-BE49-F238E27FC236}">
                <a16:creationId xmlns:a16="http://schemas.microsoft.com/office/drawing/2014/main" id="{29741D09-6465-5346-BAD3-E3F93EDB8568}"/>
              </a:ext>
            </a:extLst>
          </p:cNvPr>
          <p:cNvSpPr txBox="1"/>
          <p:nvPr/>
        </p:nvSpPr>
        <p:spPr>
          <a:xfrm>
            <a:off x="7644997" y="755983"/>
            <a:ext cx="1864429" cy="384721"/>
          </a:xfrm>
          <a:prstGeom prst="rect">
            <a:avLst/>
          </a:prstGeom>
          <a:noFill/>
        </p:spPr>
        <p:txBody>
          <a:bodyPr wrap="square" rtlCol="0">
            <a:spAutoFit/>
          </a:bodyPr>
          <a:lstStyle/>
          <a:p>
            <a:r>
              <a:rPr lang="en-US" sz="1900" b="1" dirty="0"/>
              <a:t>Step-down gusts</a:t>
            </a:r>
          </a:p>
        </p:txBody>
      </p:sp>
      <p:sp>
        <p:nvSpPr>
          <p:cNvPr id="12" name="TextBox 11">
            <a:extLst>
              <a:ext uri="{FF2B5EF4-FFF2-40B4-BE49-F238E27FC236}">
                <a16:creationId xmlns:a16="http://schemas.microsoft.com/office/drawing/2014/main" id="{E576CE1D-32F4-6049-97F4-091E781735AB}"/>
              </a:ext>
            </a:extLst>
          </p:cNvPr>
          <p:cNvSpPr txBox="1"/>
          <p:nvPr/>
        </p:nvSpPr>
        <p:spPr>
          <a:xfrm>
            <a:off x="3530196" y="755983"/>
            <a:ext cx="1549805" cy="384721"/>
          </a:xfrm>
          <a:prstGeom prst="rect">
            <a:avLst/>
          </a:prstGeom>
          <a:noFill/>
        </p:spPr>
        <p:txBody>
          <a:bodyPr wrap="square" rtlCol="0">
            <a:spAutoFit/>
          </a:bodyPr>
          <a:lstStyle/>
          <a:p>
            <a:r>
              <a:rPr lang="en-US" sz="1900" b="1" dirty="0"/>
              <a:t>Step-up gusts</a:t>
            </a:r>
          </a:p>
        </p:txBody>
      </p:sp>
      <p:sp>
        <p:nvSpPr>
          <p:cNvPr id="2" name="Slide Number Placeholder 1">
            <a:extLst>
              <a:ext uri="{FF2B5EF4-FFF2-40B4-BE49-F238E27FC236}">
                <a16:creationId xmlns:a16="http://schemas.microsoft.com/office/drawing/2014/main" id="{5FE5BECB-64F3-4865-95BB-6E6EAD12541A}"/>
              </a:ext>
            </a:extLst>
          </p:cNvPr>
          <p:cNvSpPr>
            <a:spLocks noGrp="1"/>
          </p:cNvSpPr>
          <p:nvPr>
            <p:ph type="sldNum" sz="quarter" idx="12"/>
          </p:nvPr>
        </p:nvSpPr>
        <p:spPr/>
        <p:txBody>
          <a:bodyPr/>
          <a:lstStyle/>
          <a:p>
            <a:fld id="{15530B12-77AA-4F8A-BB96-7B022F2BE984}" type="slidenum">
              <a:rPr lang="en-US" smtClean="0"/>
              <a:t>83</a:t>
            </a:fld>
            <a:endParaRPr lang="en-US"/>
          </a:p>
        </p:txBody>
      </p:sp>
    </p:spTree>
    <p:extLst>
      <p:ext uri="{BB962C8B-B14F-4D97-AF65-F5344CB8AC3E}">
        <p14:creationId xmlns:p14="http://schemas.microsoft.com/office/powerpoint/2010/main" val="21602811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5216" y="4348347"/>
            <a:ext cx="11271504" cy="2340128"/>
          </a:xfrm>
          <a:prstGeom prst="rect">
            <a:avLst/>
          </a:prstGeom>
          <a:noFill/>
        </p:spPr>
        <p:txBody>
          <a:bodyPr wrap="square" rtlCol="0">
            <a:spAutoFit/>
          </a:bodyPr>
          <a:lstStyle/>
          <a:p>
            <a:pPr marL="285750" indent="-285750">
              <a:lnSpc>
                <a:spcPts val="3200"/>
              </a:lnSpc>
              <a:spcBef>
                <a:spcPts val="600"/>
              </a:spcBef>
              <a:buFont typeface="Arial" panose="020B0604020202020204" pitchFamily="34" charset="0"/>
              <a:buChar char="•"/>
            </a:pPr>
            <a:r>
              <a:rPr lang="en-US" sz="2000" dirty="0"/>
              <a:t>Starting-flow: behavior consistent w/ AVT-202; C</a:t>
            </a:r>
            <a:r>
              <a:rPr lang="en-US" sz="2000" baseline="-25000" dirty="0"/>
              <a:t>L</a:t>
            </a:r>
            <a:r>
              <a:rPr lang="en-US" sz="2000" dirty="0"/>
              <a:t> collapses results for different Re.</a:t>
            </a:r>
          </a:p>
          <a:p>
            <a:pPr marL="285750" indent="-285750">
              <a:lnSpc>
                <a:spcPts val="3200"/>
              </a:lnSpc>
              <a:spcBef>
                <a:spcPts val="600"/>
              </a:spcBef>
              <a:buFont typeface="Arial" panose="020B0604020202020204" pitchFamily="34" charset="0"/>
              <a:buChar char="•"/>
            </a:pPr>
            <a:r>
              <a:rPr lang="en-US" sz="2000" dirty="0"/>
              <a:t>C</a:t>
            </a:r>
            <a:r>
              <a:rPr lang="en-US" sz="2000" baseline="-25000" dirty="0"/>
              <a:t>L</a:t>
            </a:r>
            <a:r>
              <a:rPr lang="en-US" sz="2000" dirty="0"/>
              <a:t> using instantaneous </a:t>
            </a:r>
            <a:r>
              <a:rPr lang="en-US" sz="2000" dirty="0" err="1"/>
              <a:t>U</a:t>
            </a:r>
            <a:r>
              <a:rPr lang="en-US" sz="2000" baseline="-25000" dirty="0" err="1"/>
              <a:t>main</a:t>
            </a:r>
            <a:r>
              <a:rPr lang="en-US" sz="2000" dirty="0"/>
              <a:t>(t) makes starting &amp; gust magnitudes comparable.</a:t>
            </a:r>
          </a:p>
          <a:p>
            <a:pPr marL="285750" indent="-285750">
              <a:lnSpc>
                <a:spcPts val="3200"/>
              </a:lnSpc>
              <a:spcBef>
                <a:spcPts val="600"/>
              </a:spcBef>
              <a:buFont typeface="Arial" panose="020B0604020202020204" pitchFamily="34" charset="0"/>
              <a:buChar char="•"/>
            </a:pPr>
            <a:r>
              <a:rPr lang="en-US" sz="2000" dirty="0"/>
              <a:t> </a:t>
            </a:r>
            <a:r>
              <a:rPr lang="en-US" sz="2000" u="sng" dirty="0">
                <a:solidFill>
                  <a:srgbClr val="FF0000"/>
                </a:solidFill>
              </a:rPr>
              <a:t>1c</a:t>
            </a:r>
            <a:r>
              <a:rPr lang="en-US" sz="2000" u="sng" dirty="0"/>
              <a:t> step-up force similar to </a:t>
            </a:r>
            <a:r>
              <a:rPr lang="en-US" sz="2000" u="sng" dirty="0">
                <a:solidFill>
                  <a:srgbClr val="FF0000"/>
                </a:solidFill>
              </a:rPr>
              <a:t>1c</a:t>
            </a:r>
            <a:r>
              <a:rPr lang="en-US" sz="2000" u="sng" dirty="0"/>
              <a:t> startup, consistent w/ </a:t>
            </a:r>
            <a:r>
              <a:rPr lang="en-US" sz="2000" u="sng" dirty="0" err="1"/>
              <a:t>Mulleners</a:t>
            </a:r>
            <a:r>
              <a:rPr lang="en-US" sz="2000" u="sng" dirty="0"/>
              <a:t> </a:t>
            </a:r>
            <a:r>
              <a:rPr lang="en-US" sz="2000" i="1" u="sng" dirty="0"/>
              <a:t>et al</a:t>
            </a:r>
            <a:r>
              <a:rPr lang="en-US" sz="2000" u="sng" dirty="0"/>
              <a:t>. (</a:t>
            </a:r>
            <a:r>
              <a:rPr lang="en-US" sz="2000" i="1" u="sng" dirty="0"/>
              <a:t>AIAAJ</a:t>
            </a:r>
            <a:r>
              <a:rPr lang="en-US" sz="2000" u="sng" dirty="0"/>
              <a:t> 2017)</a:t>
            </a:r>
            <a:r>
              <a:rPr lang="en-US" sz="2000" dirty="0"/>
              <a:t>.</a:t>
            </a:r>
          </a:p>
          <a:p>
            <a:pPr marL="285750" indent="-285750">
              <a:lnSpc>
                <a:spcPts val="3200"/>
              </a:lnSpc>
              <a:spcBef>
                <a:spcPts val="600"/>
              </a:spcBef>
              <a:buFont typeface="Arial" panose="020B0604020202020204" pitchFamily="34" charset="0"/>
              <a:buChar char="•"/>
            </a:pPr>
            <a:r>
              <a:rPr lang="en-US" sz="2000" dirty="0"/>
              <a:t>Step-down case: small </a:t>
            </a:r>
            <a:r>
              <a:rPr lang="en-US" sz="2000" dirty="0">
                <a:solidFill>
                  <a:srgbClr val="FF0000"/>
                </a:solidFill>
              </a:rPr>
              <a:t>1c</a:t>
            </a:r>
            <a:r>
              <a:rPr lang="en-US" sz="2000" dirty="0"/>
              <a:t> recovery spike (Lift plot) could be continuation of circ. lift combined w/ added-mass effect, or just mechanical backlash.</a:t>
            </a:r>
          </a:p>
        </p:txBody>
      </p:sp>
      <p:sp>
        <p:nvSpPr>
          <p:cNvPr id="8" name="TextBox 7"/>
          <p:cNvSpPr txBox="1"/>
          <p:nvPr/>
        </p:nvSpPr>
        <p:spPr>
          <a:xfrm>
            <a:off x="1746168" y="127730"/>
            <a:ext cx="8699664" cy="615553"/>
          </a:xfrm>
          <a:prstGeom prst="rect">
            <a:avLst/>
          </a:prstGeom>
          <a:noFill/>
        </p:spPr>
        <p:txBody>
          <a:bodyPr wrap="square" rtlCol="0">
            <a:spAutoFit/>
          </a:bodyPr>
          <a:lstStyle/>
          <a:p>
            <a:pPr algn="ctr"/>
            <a:r>
              <a:rPr lang="en-US" sz="3400" dirty="0"/>
              <a:t>Rectangular wing reference case: step-up/down</a:t>
            </a:r>
          </a:p>
        </p:txBody>
      </p:sp>
      <p:grpSp>
        <p:nvGrpSpPr>
          <p:cNvPr id="10" name="Group 9">
            <a:extLst>
              <a:ext uri="{FF2B5EF4-FFF2-40B4-BE49-F238E27FC236}">
                <a16:creationId xmlns:a16="http://schemas.microsoft.com/office/drawing/2014/main" id="{54AC7AAC-86E8-5143-98AD-E65FD81644CA}"/>
              </a:ext>
            </a:extLst>
          </p:cNvPr>
          <p:cNvGrpSpPr/>
          <p:nvPr/>
        </p:nvGrpSpPr>
        <p:grpSpPr>
          <a:xfrm>
            <a:off x="1084245" y="768595"/>
            <a:ext cx="4476510" cy="3521317"/>
            <a:chOff x="1084245" y="768595"/>
            <a:chExt cx="4476510" cy="3521317"/>
          </a:xfrm>
        </p:grpSpPr>
        <p:pic>
          <p:nvPicPr>
            <p:cNvPr id="4" name="Picture 3">
              <a:extLst>
                <a:ext uri="{FF2B5EF4-FFF2-40B4-BE49-F238E27FC236}">
                  <a16:creationId xmlns:a16="http://schemas.microsoft.com/office/drawing/2014/main" id="{39D655D5-9269-1640-9FE2-9C92B2268A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4245" y="851768"/>
              <a:ext cx="4476510" cy="3438144"/>
            </a:xfrm>
            <a:prstGeom prst="rect">
              <a:avLst/>
            </a:prstGeom>
          </p:spPr>
        </p:pic>
        <p:cxnSp>
          <p:nvCxnSpPr>
            <p:cNvPr id="9" name="Straight Connector 8">
              <a:extLst>
                <a:ext uri="{FF2B5EF4-FFF2-40B4-BE49-F238E27FC236}">
                  <a16:creationId xmlns:a16="http://schemas.microsoft.com/office/drawing/2014/main" id="{960B3E7D-DF92-0140-9793-627B8118F397}"/>
                </a:ext>
              </a:extLst>
            </p:cNvPr>
            <p:cNvCxnSpPr/>
            <p:nvPr/>
          </p:nvCxnSpPr>
          <p:spPr>
            <a:xfrm>
              <a:off x="3940663" y="919285"/>
              <a:ext cx="0" cy="282233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461FDB1-40BE-8D49-8B24-CF9C3C3BD11A}"/>
                </a:ext>
              </a:extLst>
            </p:cNvPr>
            <p:cNvSpPr txBox="1"/>
            <p:nvPr/>
          </p:nvSpPr>
          <p:spPr>
            <a:xfrm>
              <a:off x="2524888" y="768595"/>
              <a:ext cx="2144808" cy="292388"/>
            </a:xfrm>
            <a:prstGeom prst="rect">
              <a:avLst/>
            </a:prstGeom>
            <a:solidFill>
              <a:schemeClr val="bg1"/>
            </a:solidFill>
            <a:ln>
              <a:solidFill>
                <a:schemeClr val="tx1"/>
              </a:solidFill>
            </a:ln>
          </p:spPr>
          <p:txBody>
            <a:bodyPr wrap="square" tIns="0" bIns="0" rtlCol="0">
              <a:spAutoFit/>
            </a:bodyPr>
            <a:lstStyle/>
            <a:p>
              <a:r>
                <a:rPr lang="en-US" sz="1900" b="1" dirty="0"/>
                <a:t>Dimensional lift (N)</a:t>
              </a:r>
            </a:p>
          </p:txBody>
        </p:sp>
      </p:grpSp>
      <p:grpSp>
        <p:nvGrpSpPr>
          <p:cNvPr id="11" name="Group 10">
            <a:extLst>
              <a:ext uri="{FF2B5EF4-FFF2-40B4-BE49-F238E27FC236}">
                <a16:creationId xmlns:a16="http://schemas.microsoft.com/office/drawing/2014/main" id="{111D12B1-C21F-124B-86FF-5BBBC1B42957}"/>
              </a:ext>
            </a:extLst>
          </p:cNvPr>
          <p:cNvGrpSpPr/>
          <p:nvPr/>
        </p:nvGrpSpPr>
        <p:grpSpPr>
          <a:xfrm>
            <a:off x="6645000" y="772233"/>
            <a:ext cx="4462756" cy="3517679"/>
            <a:chOff x="6645000" y="772233"/>
            <a:chExt cx="4462756" cy="3517679"/>
          </a:xfrm>
        </p:grpSpPr>
        <p:pic>
          <p:nvPicPr>
            <p:cNvPr id="6" name="Picture 5">
              <a:extLst>
                <a:ext uri="{FF2B5EF4-FFF2-40B4-BE49-F238E27FC236}">
                  <a16:creationId xmlns:a16="http://schemas.microsoft.com/office/drawing/2014/main" id="{19C91312-07A1-DD43-9AE5-11CDC2205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5000" y="851768"/>
              <a:ext cx="4462756" cy="3438144"/>
            </a:xfrm>
            <a:prstGeom prst="rect">
              <a:avLst/>
            </a:prstGeom>
          </p:spPr>
        </p:pic>
        <p:cxnSp>
          <p:nvCxnSpPr>
            <p:cNvPr id="12" name="Straight Connector 11">
              <a:extLst>
                <a:ext uri="{FF2B5EF4-FFF2-40B4-BE49-F238E27FC236}">
                  <a16:creationId xmlns:a16="http://schemas.microsoft.com/office/drawing/2014/main" id="{6B63D344-6CA9-7D42-A453-2A8D3996EAEC}"/>
                </a:ext>
              </a:extLst>
            </p:cNvPr>
            <p:cNvCxnSpPr/>
            <p:nvPr/>
          </p:nvCxnSpPr>
          <p:spPr>
            <a:xfrm>
              <a:off x="9484946" y="916110"/>
              <a:ext cx="0" cy="282233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E5E3B46-0912-004E-916A-347A58EA1414}"/>
                </a:ext>
              </a:extLst>
            </p:cNvPr>
            <p:cNvSpPr txBox="1"/>
            <p:nvPr/>
          </p:nvSpPr>
          <p:spPr>
            <a:xfrm>
              <a:off x="7499584" y="772233"/>
              <a:ext cx="3241553" cy="292388"/>
            </a:xfrm>
            <a:prstGeom prst="rect">
              <a:avLst/>
            </a:prstGeom>
            <a:solidFill>
              <a:schemeClr val="bg1"/>
            </a:solidFill>
            <a:ln>
              <a:solidFill>
                <a:schemeClr val="tx1"/>
              </a:solidFill>
            </a:ln>
          </p:spPr>
          <p:txBody>
            <a:bodyPr wrap="square" tIns="0" bIns="0" rtlCol="0">
              <a:spAutoFit/>
            </a:bodyPr>
            <a:lstStyle/>
            <a:p>
              <a:r>
                <a:rPr lang="en-US" sz="1900" b="1" dirty="0"/>
                <a:t>C</a:t>
              </a:r>
              <a:r>
                <a:rPr lang="en-US" sz="1900" b="1" baseline="-25000" dirty="0"/>
                <a:t>L</a:t>
              </a:r>
              <a:r>
                <a:rPr lang="en-US" sz="1900" b="1" dirty="0"/>
                <a:t> using instantaneous </a:t>
              </a:r>
              <a:r>
                <a:rPr lang="en-US" sz="1900" b="1" dirty="0" err="1"/>
                <a:t>U</a:t>
              </a:r>
              <a:r>
                <a:rPr lang="en-US" sz="1900" b="1" baseline="-25000" dirty="0" err="1"/>
                <a:t>main</a:t>
              </a:r>
              <a:r>
                <a:rPr lang="en-US" sz="1900" b="1" dirty="0"/>
                <a:t>(t)</a:t>
              </a:r>
            </a:p>
          </p:txBody>
        </p:sp>
      </p:grpSp>
      <p:sp>
        <p:nvSpPr>
          <p:cNvPr id="15" name="TextBox 14">
            <a:extLst>
              <a:ext uri="{FF2B5EF4-FFF2-40B4-BE49-F238E27FC236}">
                <a16:creationId xmlns:a16="http://schemas.microsoft.com/office/drawing/2014/main" id="{78D32008-F206-3141-B85B-2B5F376B88B9}"/>
              </a:ext>
            </a:extLst>
          </p:cNvPr>
          <p:cNvSpPr txBox="1"/>
          <p:nvPr/>
        </p:nvSpPr>
        <p:spPr>
          <a:xfrm>
            <a:off x="3883309" y="3391618"/>
            <a:ext cx="1138881" cy="369332"/>
          </a:xfrm>
          <a:prstGeom prst="rect">
            <a:avLst/>
          </a:prstGeom>
          <a:noFill/>
        </p:spPr>
        <p:txBody>
          <a:bodyPr wrap="square" rtlCol="0">
            <a:spAutoFit/>
          </a:bodyPr>
          <a:lstStyle/>
          <a:p>
            <a:r>
              <a:rPr lang="en-US" dirty="0"/>
              <a:t>Gust start</a:t>
            </a:r>
          </a:p>
        </p:txBody>
      </p:sp>
      <p:sp>
        <p:nvSpPr>
          <p:cNvPr id="2" name="Slide Number Placeholder 1">
            <a:extLst>
              <a:ext uri="{FF2B5EF4-FFF2-40B4-BE49-F238E27FC236}">
                <a16:creationId xmlns:a16="http://schemas.microsoft.com/office/drawing/2014/main" id="{1C8F9D23-C9A1-4D4D-9458-7A2F229FE361}"/>
              </a:ext>
            </a:extLst>
          </p:cNvPr>
          <p:cNvSpPr>
            <a:spLocks noGrp="1"/>
          </p:cNvSpPr>
          <p:nvPr>
            <p:ph type="sldNum" sz="quarter" idx="12"/>
          </p:nvPr>
        </p:nvSpPr>
        <p:spPr/>
        <p:txBody>
          <a:bodyPr/>
          <a:lstStyle/>
          <a:p>
            <a:fld id="{15530B12-77AA-4F8A-BB96-7B022F2BE984}" type="slidenum">
              <a:rPr lang="en-US" smtClean="0"/>
              <a:t>84</a:t>
            </a:fld>
            <a:endParaRPr lang="en-US"/>
          </a:p>
        </p:txBody>
      </p:sp>
    </p:spTree>
    <p:extLst>
      <p:ext uri="{BB962C8B-B14F-4D97-AF65-F5344CB8AC3E}">
        <p14:creationId xmlns:p14="http://schemas.microsoft.com/office/powerpoint/2010/main" val="2397666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27589" y="127730"/>
            <a:ext cx="9936823" cy="615553"/>
          </a:xfrm>
          <a:prstGeom prst="rect">
            <a:avLst/>
          </a:prstGeom>
          <a:noFill/>
        </p:spPr>
        <p:txBody>
          <a:bodyPr wrap="square" rtlCol="0">
            <a:spAutoFit/>
          </a:bodyPr>
          <a:lstStyle/>
          <a:p>
            <a:pPr algn="ctr"/>
            <a:r>
              <a:rPr lang="en-US" sz="3400" dirty="0"/>
              <a:t>Experimental setup: uncertainty in force measurements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E905692-A812-6A43-A4E0-CF38045332E2}"/>
                  </a:ext>
                </a:extLst>
              </p:cNvPr>
              <p:cNvSpPr txBox="1"/>
              <p:nvPr/>
            </p:nvSpPr>
            <p:spPr>
              <a:xfrm>
                <a:off x="585216" y="4668973"/>
                <a:ext cx="11384591" cy="1928990"/>
              </a:xfrm>
              <a:prstGeom prst="rect">
                <a:avLst/>
              </a:prstGeom>
              <a:noFill/>
            </p:spPr>
            <p:txBody>
              <a:bodyPr wrap="none" rtlCol="0">
                <a:spAutoFit/>
              </a:bodyPr>
              <a:lstStyle/>
              <a:p>
                <a:pPr marL="285750" indent="-285750">
                  <a:lnSpc>
                    <a:spcPts val="3200"/>
                  </a:lnSpc>
                  <a:spcBef>
                    <a:spcPts val="600"/>
                  </a:spcBef>
                  <a:buFont typeface="Arial" panose="020B0604020202020204" pitchFamily="34" charset="0"/>
                  <a:buChar char="•"/>
                </a:pPr>
                <a:r>
                  <a:rPr lang="en-US" sz="2000" dirty="0"/>
                  <a:t>Static weight tests for 0.2−2 N give results within 1.5% of ATI calibration.</a:t>
                </a:r>
              </a:p>
              <a:p>
                <a:pPr marL="285750" indent="-285750">
                  <a:lnSpc>
                    <a:spcPts val="3200"/>
                  </a:lnSpc>
                  <a:spcBef>
                    <a:spcPts val="600"/>
                  </a:spcBef>
                  <a:buFont typeface="Arial" panose="020B0604020202020204" pitchFamily="34" charset="0"/>
                  <a:buChar char="•"/>
                </a:pPr>
                <a:r>
                  <a:rPr lang="en-US" sz="2000" dirty="0"/>
                  <a:t>Compute precision error of mean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i="1">
                        <a:latin typeface="Cambria Math" panose="02040503050406030204" pitchFamily="18" charset="0"/>
                        <a:ea typeface="Cambria Math" panose="02040503050406030204" pitchFamily="18" charset="0"/>
                      </a:rPr>
                      <m:t> </m:t>
                    </m:r>
                  </m:oMath>
                </a14:m>
                <a:r>
                  <a:rPr lang="en-US" sz="2000" dirty="0"/>
                  <a:t>using run-to-run variations: </a:t>
                </a:r>
                <a14:m>
                  <m:oMath xmlns:m="http://schemas.openxmlformats.org/officeDocument/2006/math">
                    <m:r>
                      <a:rPr lang="en-US" sz="2000" i="1" smtClean="0">
                        <a:latin typeface="Cambria Math" panose="02040503050406030204" pitchFamily="18" charset="0"/>
                        <a:ea typeface="Cambria Math" panose="02040503050406030204" pitchFamily="18" charset="0"/>
                      </a:rPr>
                      <m:t>𝛿</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m:rPr>
                            <m:sty m:val="p"/>
                          </m:rPr>
                          <a:rPr lang="en-US" sz="2000" b="0" i="0" smtClean="0">
                            <a:latin typeface="Cambria Math" panose="02040503050406030204" pitchFamily="18" charset="0"/>
                            <a:ea typeface="Cambria Math" panose="02040503050406030204" pitchFamily="18" charset="0"/>
                          </a:rPr>
                          <m:t>L</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,0.95</m:t>
                        </m:r>
                      </m:sub>
                    </m:sSub>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𝑁</m:t>
                        </m:r>
                      </m:e>
                    </m:rad>
                  </m:oMath>
                </a14:m>
                <a:r>
                  <a:rPr lang="en-US" sz="2000" dirty="0"/>
                  <a:t>;   </a:t>
                </a:r>
                <a:r>
                  <a:rPr lang="en-US" sz="2000" i="1" dirty="0"/>
                  <a:t>N</a:t>
                </a:r>
                <a:r>
                  <a:rPr lang="en-US" sz="2000" dirty="0"/>
                  <a:t> = no. runs.</a:t>
                </a:r>
              </a:p>
              <a:p>
                <a:pPr marL="285750" indent="-285750">
                  <a:lnSpc>
                    <a:spcPts val="3200"/>
                  </a:lnSpc>
                  <a:spcBef>
                    <a:spcPts val="6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𝐶</m:t>
                            </m:r>
                          </m:e>
                        </m:acc>
                      </m:e>
                      <m:sub>
                        <m:r>
                          <m:rPr>
                            <m:sty m:val="p"/>
                          </m:rPr>
                          <a:rPr lang="en-US" sz="2000" b="0" i="0" smtClean="0">
                            <a:latin typeface="Cambria Math" panose="02040503050406030204" pitchFamily="18" charset="0"/>
                          </a:rPr>
                          <m:t>L</m:t>
                        </m:r>
                      </m:sub>
                    </m:sSub>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𝛿</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𝐶</m:t>
                        </m:r>
                      </m:e>
                      <m:sub>
                        <m:r>
                          <m:rPr>
                            <m:sty m:val="p"/>
                          </m:rPr>
                          <a:rPr lang="en-US" sz="2000" b="0" i="0" smtClean="0">
                            <a:latin typeface="Cambria Math" panose="02040503050406030204" pitchFamily="18" charset="0"/>
                            <a:ea typeface="Cambria Math" panose="02040503050406030204" pitchFamily="18" charset="0"/>
                          </a:rPr>
                          <m:t>L</m:t>
                        </m:r>
                      </m:sub>
                    </m:sSub>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𝐶</m:t>
                                </m:r>
                              </m:e>
                            </m:acc>
                          </m:e>
                          <m:sub>
                            <m:r>
                              <m:rPr>
                                <m:sty m:val="p"/>
                              </m:rPr>
                              <a:rPr lang="en-US" sz="2000">
                                <a:latin typeface="Cambria Math" panose="02040503050406030204" pitchFamily="18" charset="0"/>
                              </a:rPr>
                              <m:t>L</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water</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water</m:t>
                            </m:r>
                          </m:sub>
                        </m:sSub>
                      </m:e>
                    </m:d>
                    <m:r>
                      <a:rPr lang="en-US" sz="2000" b="0" i="1" smtClean="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𝐶</m:t>
                                </m:r>
                              </m:e>
                            </m:acc>
                          </m:e>
                          <m:sub>
                            <m:r>
                              <m:rPr>
                                <m:sty m:val="p"/>
                              </m:rPr>
                              <a:rPr lang="en-US" sz="2000">
                                <a:latin typeface="Cambria Math" panose="02040503050406030204" pitchFamily="18" charset="0"/>
                              </a:rPr>
                              <m:t>L</m:t>
                            </m:r>
                            <m:r>
                              <a:rPr lang="en-US" sz="2000">
                                <a:latin typeface="Cambria Math" panose="02040503050406030204" pitchFamily="18" charset="0"/>
                              </a:rPr>
                              <m:t>,</m:t>
                            </m:r>
                            <m:r>
                              <m:rPr>
                                <m:sty m:val="p"/>
                              </m:rPr>
                              <a:rPr lang="en-US" sz="2000" b="0" i="0" smtClean="0">
                                <a:latin typeface="Cambria Math" panose="02040503050406030204" pitchFamily="18" charset="0"/>
                              </a:rPr>
                              <m:t>air</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r>
                              <a:rPr lang="en-US" sz="200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air</m:t>
                            </m:r>
                          </m:sub>
                        </m:sSub>
                      </m:e>
                    </m:d>
                  </m:oMath>
                </a14:m>
                <a:endParaRPr lang="en-US" sz="2000" dirty="0"/>
              </a:p>
              <a:p>
                <a:pPr marL="285750" indent="-285750">
                  <a:lnSpc>
                    <a:spcPts val="3200"/>
                  </a:lnSpc>
                  <a:spcBef>
                    <a:spcPts val="600"/>
                  </a:spcBef>
                  <a:buFont typeface="Arial" panose="020B0604020202020204" pitchFamily="34" charset="0"/>
                  <a:buChar char="•"/>
                </a:pPr>
                <a:r>
                  <a:rPr lang="en-US" sz="2000" dirty="0"/>
                  <a:t>(Left plot) step-up actuation-in, time-average </a:t>
                </a:r>
                <a14:m>
                  <m:oMath xmlns:m="http://schemas.openxmlformats.org/officeDocument/2006/math">
                    <m:r>
                      <a:rPr lang="en-US" sz="2000" i="1">
                        <a:latin typeface="Cambria Math" panose="02040503050406030204" pitchFamily="18" charset="0"/>
                        <a:ea typeface="Cambria Math" panose="02040503050406030204" pitchFamily="18" charset="0"/>
                      </a:rPr>
                      <m:t>𝛿</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m:rPr>
                            <m:sty m:val="p"/>
                          </m:rPr>
                          <a:rPr lang="en-US" sz="2000">
                            <a:latin typeface="Cambria Math" panose="02040503050406030204" pitchFamily="18" charset="0"/>
                            <a:ea typeface="Cambria Math" panose="02040503050406030204" pitchFamily="18" charset="0"/>
                          </a:rPr>
                          <m:t>L</m:t>
                        </m:r>
                      </m:sub>
                    </m:sSub>
                    <m:r>
                      <a:rPr lang="en-US" sz="2000" b="0" i="0" smtClean="0">
                        <a:latin typeface="Cambria Math" panose="02040503050406030204" pitchFamily="18" charset="0"/>
                        <a:ea typeface="Cambria Math" panose="02040503050406030204" pitchFamily="18" charset="0"/>
                      </a:rPr>
                      <m:t>:</m:t>
                    </m:r>
                  </m:oMath>
                </a14:m>
                <a:r>
                  <a:rPr lang="en-US" sz="2000" dirty="0"/>
                  <a:t> ±4% (±0.05); (right) step-down act.-out: ±6.7% (±0.08). </a:t>
                </a:r>
              </a:p>
            </p:txBody>
          </p:sp>
        </mc:Choice>
        <mc:Fallback xmlns="">
          <p:sp>
            <p:nvSpPr>
              <p:cNvPr id="38" name="TextBox 37">
                <a:extLst>
                  <a:ext uri="{FF2B5EF4-FFF2-40B4-BE49-F238E27FC236}">
                    <a16:creationId xmlns:a16="http://schemas.microsoft.com/office/drawing/2014/main" id="{2E905692-A812-6A43-A4E0-CF38045332E2}"/>
                  </a:ext>
                </a:extLst>
              </p:cNvPr>
              <p:cNvSpPr txBox="1">
                <a:spLocks noRot="1" noChangeAspect="1" noMove="1" noResize="1" noEditPoints="1" noAdjustHandles="1" noChangeArrowheads="1" noChangeShapeType="1" noTextEdit="1"/>
              </p:cNvSpPr>
              <p:nvPr/>
            </p:nvSpPr>
            <p:spPr>
              <a:xfrm>
                <a:off x="585216" y="4668973"/>
                <a:ext cx="11384591" cy="1928990"/>
              </a:xfrm>
              <a:prstGeom prst="rect">
                <a:avLst/>
              </a:prstGeom>
              <a:blipFill>
                <a:blip r:embed="rId2"/>
                <a:stretch>
                  <a:fillRect l="-334" r="-223" b="-392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352B50A-B63C-9141-893A-96B25D52ED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5979" y="640080"/>
            <a:ext cx="5080000" cy="3810000"/>
          </a:xfrm>
          <a:prstGeom prst="rect">
            <a:avLst/>
          </a:prstGeom>
        </p:spPr>
      </p:pic>
      <p:pic>
        <p:nvPicPr>
          <p:cNvPr id="11" name="Picture 10">
            <a:extLst>
              <a:ext uri="{FF2B5EF4-FFF2-40B4-BE49-F238E27FC236}">
                <a16:creationId xmlns:a16="http://schemas.microsoft.com/office/drawing/2014/main" id="{ED68FE5C-8606-B04F-9E2E-C66472C507D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31958" y="637032"/>
            <a:ext cx="5084064" cy="3813048"/>
          </a:xfrm>
          <a:prstGeom prst="rect">
            <a:avLst/>
          </a:prstGeom>
        </p:spPr>
      </p:pic>
      <p:sp>
        <p:nvSpPr>
          <p:cNvPr id="6" name="TextBox 5">
            <a:extLst>
              <a:ext uri="{FF2B5EF4-FFF2-40B4-BE49-F238E27FC236}">
                <a16:creationId xmlns:a16="http://schemas.microsoft.com/office/drawing/2014/main" id="{C87E6518-7780-4D4A-9D5E-B2B798735446}"/>
              </a:ext>
            </a:extLst>
          </p:cNvPr>
          <p:cNvSpPr txBox="1"/>
          <p:nvPr/>
        </p:nvSpPr>
        <p:spPr>
          <a:xfrm>
            <a:off x="1902111" y="2351195"/>
            <a:ext cx="1069690" cy="384721"/>
          </a:xfrm>
          <a:prstGeom prst="rect">
            <a:avLst/>
          </a:prstGeom>
          <a:noFill/>
        </p:spPr>
        <p:txBody>
          <a:bodyPr wrap="square" rtlCol="0">
            <a:spAutoFit/>
          </a:bodyPr>
          <a:lstStyle/>
          <a:p>
            <a:r>
              <a:rPr lang="en-US" sz="1900" dirty="0"/>
              <a:t>Re = 12k</a:t>
            </a:r>
          </a:p>
        </p:txBody>
      </p:sp>
      <p:sp>
        <p:nvSpPr>
          <p:cNvPr id="7" name="TextBox 6">
            <a:extLst>
              <a:ext uri="{FF2B5EF4-FFF2-40B4-BE49-F238E27FC236}">
                <a16:creationId xmlns:a16="http://schemas.microsoft.com/office/drawing/2014/main" id="{51FB8E38-CB41-2D40-BC06-6FF1549315BF}"/>
              </a:ext>
            </a:extLst>
          </p:cNvPr>
          <p:cNvSpPr txBox="1"/>
          <p:nvPr/>
        </p:nvSpPr>
        <p:spPr>
          <a:xfrm>
            <a:off x="4032780" y="1905718"/>
            <a:ext cx="1069690" cy="384721"/>
          </a:xfrm>
          <a:prstGeom prst="rect">
            <a:avLst/>
          </a:prstGeom>
          <a:noFill/>
        </p:spPr>
        <p:txBody>
          <a:bodyPr wrap="square" rtlCol="0">
            <a:spAutoFit/>
          </a:bodyPr>
          <a:lstStyle/>
          <a:p>
            <a:r>
              <a:rPr lang="en-US" sz="1900" dirty="0"/>
              <a:t>Re = 18k</a:t>
            </a:r>
          </a:p>
        </p:txBody>
      </p:sp>
      <p:sp>
        <p:nvSpPr>
          <p:cNvPr id="9" name="TextBox 8">
            <a:extLst>
              <a:ext uri="{FF2B5EF4-FFF2-40B4-BE49-F238E27FC236}">
                <a16:creationId xmlns:a16="http://schemas.microsoft.com/office/drawing/2014/main" id="{4216AFF3-DB88-1A4C-89CE-9CCAB9EC923D}"/>
              </a:ext>
            </a:extLst>
          </p:cNvPr>
          <p:cNvSpPr txBox="1"/>
          <p:nvPr/>
        </p:nvSpPr>
        <p:spPr>
          <a:xfrm>
            <a:off x="7631762" y="2357057"/>
            <a:ext cx="1069690" cy="384721"/>
          </a:xfrm>
          <a:prstGeom prst="rect">
            <a:avLst/>
          </a:prstGeom>
          <a:noFill/>
        </p:spPr>
        <p:txBody>
          <a:bodyPr wrap="square" rtlCol="0">
            <a:spAutoFit/>
          </a:bodyPr>
          <a:lstStyle/>
          <a:p>
            <a:r>
              <a:rPr lang="en-US" sz="1900" dirty="0"/>
              <a:t>Re = 18k</a:t>
            </a:r>
          </a:p>
        </p:txBody>
      </p:sp>
      <p:sp>
        <p:nvSpPr>
          <p:cNvPr id="10" name="TextBox 9">
            <a:extLst>
              <a:ext uri="{FF2B5EF4-FFF2-40B4-BE49-F238E27FC236}">
                <a16:creationId xmlns:a16="http://schemas.microsoft.com/office/drawing/2014/main" id="{43A59C88-E8C9-014E-873C-5897E3117B49}"/>
              </a:ext>
            </a:extLst>
          </p:cNvPr>
          <p:cNvSpPr txBox="1"/>
          <p:nvPr/>
        </p:nvSpPr>
        <p:spPr>
          <a:xfrm>
            <a:off x="9777088" y="1539372"/>
            <a:ext cx="1069690" cy="384721"/>
          </a:xfrm>
          <a:prstGeom prst="rect">
            <a:avLst/>
          </a:prstGeom>
          <a:noFill/>
        </p:spPr>
        <p:txBody>
          <a:bodyPr wrap="square" rtlCol="0">
            <a:spAutoFit/>
          </a:bodyPr>
          <a:lstStyle/>
          <a:p>
            <a:r>
              <a:rPr lang="en-US" sz="1900" dirty="0"/>
              <a:t>Re = 9k</a:t>
            </a:r>
          </a:p>
        </p:txBody>
      </p:sp>
      <p:sp>
        <p:nvSpPr>
          <p:cNvPr id="12" name="TextBox 11">
            <a:extLst>
              <a:ext uri="{FF2B5EF4-FFF2-40B4-BE49-F238E27FC236}">
                <a16:creationId xmlns:a16="http://schemas.microsoft.com/office/drawing/2014/main" id="{D51743B6-0573-A94E-A8AA-BDD4E5122972}"/>
              </a:ext>
            </a:extLst>
          </p:cNvPr>
          <p:cNvSpPr txBox="1"/>
          <p:nvPr/>
        </p:nvSpPr>
        <p:spPr>
          <a:xfrm>
            <a:off x="1429458" y="903584"/>
            <a:ext cx="3764084" cy="384721"/>
          </a:xfrm>
          <a:prstGeom prst="rect">
            <a:avLst/>
          </a:prstGeom>
          <a:noFill/>
        </p:spPr>
        <p:txBody>
          <a:bodyPr wrap="square" rtlCol="0">
            <a:spAutoFit/>
          </a:bodyPr>
          <a:lstStyle/>
          <a:p>
            <a:pPr algn="ctr"/>
            <a:r>
              <a:rPr lang="en-US" sz="1900" dirty="0"/>
              <a:t>AR = 4, 1c step-up gust, actuation in</a:t>
            </a:r>
          </a:p>
        </p:txBody>
      </p:sp>
      <p:sp>
        <p:nvSpPr>
          <p:cNvPr id="13" name="TextBox 12">
            <a:extLst>
              <a:ext uri="{FF2B5EF4-FFF2-40B4-BE49-F238E27FC236}">
                <a16:creationId xmlns:a16="http://schemas.microsoft.com/office/drawing/2014/main" id="{26BEB568-F6E5-9C4C-B404-7E7B2B73E3D2}"/>
              </a:ext>
            </a:extLst>
          </p:cNvPr>
          <p:cNvSpPr txBox="1"/>
          <p:nvPr/>
        </p:nvSpPr>
        <p:spPr>
          <a:xfrm>
            <a:off x="6977875" y="897722"/>
            <a:ext cx="4198124" cy="377026"/>
          </a:xfrm>
          <a:prstGeom prst="rect">
            <a:avLst/>
          </a:prstGeom>
          <a:noFill/>
        </p:spPr>
        <p:txBody>
          <a:bodyPr wrap="square" rtlCol="0">
            <a:spAutoFit/>
          </a:bodyPr>
          <a:lstStyle/>
          <a:p>
            <a:pPr algn="ctr"/>
            <a:r>
              <a:rPr lang="en-US" sz="1850" dirty="0"/>
              <a:t>AR = 4, 1c step-down gust, actuation out</a:t>
            </a:r>
          </a:p>
        </p:txBody>
      </p:sp>
      <p:sp>
        <p:nvSpPr>
          <p:cNvPr id="14" name="TextBox 13">
            <a:extLst>
              <a:ext uri="{FF2B5EF4-FFF2-40B4-BE49-F238E27FC236}">
                <a16:creationId xmlns:a16="http://schemas.microsoft.com/office/drawing/2014/main" id="{56194280-8D20-684D-B56A-A1ABAD90DA8D}"/>
              </a:ext>
            </a:extLst>
          </p:cNvPr>
          <p:cNvSpPr txBox="1"/>
          <p:nvPr/>
        </p:nvSpPr>
        <p:spPr>
          <a:xfrm>
            <a:off x="1378844" y="3289288"/>
            <a:ext cx="3703108" cy="677108"/>
          </a:xfrm>
          <a:prstGeom prst="rect">
            <a:avLst/>
          </a:prstGeom>
          <a:noFill/>
        </p:spPr>
        <p:txBody>
          <a:bodyPr wrap="square" rtlCol="0">
            <a:spAutoFit/>
          </a:bodyPr>
          <a:lstStyle/>
          <a:p>
            <a:r>
              <a:rPr lang="en-US" sz="1900" b="1" dirty="0"/>
              <a:t>C</a:t>
            </a:r>
            <a:r>
              <a:rPr lang="en-US" sz="1900" b="1" baseline="-25000" dirty="0"/>
              <a:t>L</a:t>
            </a:r>
            <a:r>
              <a:rPr lang="en-US" sz="1900" b="1" dirty="0"/>
              <a:t> all cases uses instantaneous </a:t>
            </a:r>
            <a:r>
              <a:rPr lang="en-US" sz="1900" b="1" dirty="0" err="1"/>
              <a:t>U</a:t>
            </a:r>
            <a:r>
              <a:rPr lang="en-US" sz="1900" b="1" baseline="-25000" dirty="0" err="1"/>
              <a:t>main</a:t>
            </a:r>
            <a:r>
              <a:rPr lang="en-US" sz="1900" b="1" dirty="0"/>
              <a:t>(t) &amp; time-varying wing area</a:t>
            </a:r>
          </a:p>
        </p:txBody>
      </p:sp>
      <p:grpSp>
        <p:nvGrpSpPr>
          <p:cNvPr id="15" name="Group 14">
            <a:extLst>
              <a:ext uri="{FF2B5EF4-FFF2-40B4-BE49-F238E27FC236}">
                <a16:creationId xmlns:a16="http://schemas.microsoft.com/office/drawing/2014/main" id="{CBCC203A-2742-0445-98AE-8C47CFD2A24A}"/>
              </a:ext>
            </a:extLst>
          </p:cNvPr>
          <p:cNvGrpSpPr/>
          <p:nvPr/>
        </p:nvGrpSpPr>
        <p:grpSpPr>
          <a:xfrm>
            <a:off x="12375803" y="1181415"/>
            <a:ext cx="3176522" cy="2724279"/>
            <a:chOff x="8064736" y="941446"/>
            <a:chExt cx="3176522" cy="2724279"/>
          </a:xfrm>
        </p:grpSpPr>
        <p:grpSp>
          <p:nvGrpSpPr>
            <p:cNvPr id="16" name="Group 15">
              <a:extLst>
                <a:ext uri="{FF2B5EF4-FFF2-40B4-BE49-F238E27FC236}">
                  <a16:creationId xmlns:a16="http://schemas.microsoft.com/office/drawing/2014/main" id="{18E36E24-1BF4-7A47-BA38-4BE31DB87F87}"/>
                </a:ext>
              </a:extLst>
            </p:cNvPr>
            <p:cNvGrpSpPr/>
            <p:nvPr/>
          </p:nvGrpSpPr>
          <p:grpSpPr>
            <a:xfrm>
              <a:off x="8064736" y="941446"/>
              <a:ext cx="2090968" cy="2724279"/>
              <a:chOff x="5767013" y="739222"/>
              <a:chExt cx="2090968" cy="2724279"/>
            </a:xfrm>
          </p:grpSpPr>
          <p:pic>
            <p:nvPicPr>
              <p:cNvPr id="19" name="Picture 18">
                <a:extLst>
                  <a:ext uri="{FF2B5EF4-FFF2-40B4-BE49-F238E27FC236}">
                    <a16:creationId xmlns:a16="http://schemas.microsoft.com/office/drawing/2014/main" id="{DC50A433-B71D-9E49-A931-506E79DE34A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0800000">
                <a:off x="5767013" y="739222"/>
                <a:ext cx="2090968" cy="2724279"/>
              </a:xfrm>
              <a:prstGeom prst="rect">
                <a:avLst/>
              </a:prstGeom>
            </p:spPr>
          </p:pic>
          <p:sp>
            <p:nvSpPr>
              <p:cNvPr id="20" name="Freeform 19">
                <a:extLst>
                  <a:ext uri="{FF2B5EF4-FFF2-40B4-BE49-F238E27FC236}">
                    <a16:creationId xmlns:a16="http://schemas.microsoft.com/office/drawing/2014/main" id="{6F275068-2F14-5742-A906-63BEB2D48DF9}"/>
                  </a:ext>
                </a:extLst>
              </p:cNvPr>
              <p:cNvSpPr/>
              <p:nvPr/>
            </p:nvSpPr>
            <p:spPr>
              <a:xfrm>
                <a:off x="6489700" y="2838696"/>
                <a:ext cx="131761" cy="115553"/>
              </a:xfrm>
              <a:custGeom>
                <a:avLst/>
                <a:gdLst>
                  <a:gd name="connsiteX0" fmla="*/ 6350 w 131762"/>
                  <a:gd name="connsiteY0" fmla="*/ 15629 h 133653"/>
                  <a:gd name="connsiteX1" fmla="*/ 6350 w 131762"/>
                  <a:gd name="connsiteY1" fmla="*/ 15629 h 133653"/>
                  <a:gd name="connsiteX2" fmla="*/ 38100 w 131762"/>
                  <a:gd name="connsiteY2" fmla="*/ 12454 h 133653"/>
                  <a:gd name="connsiteX3" fmla="*/ 57150 w 131762"/>
                  <a:gd name="connsiteY3" fmla="*/ 6104 h 133653"/>
                  <a:gd name="connsiteX4" fmla="*/ 66675 w 131762"/>
                  <a:gd name="connsiteY4" fmla="*/ 2929 h 133653"/>
                  <a:gd name="connsiteX5" fmla="*/ 123825 w 131762"/>
                  <a:gd name="connsiteY5" fmla="*/ 15629 h 133653"/>
                  <a:gd name="connsiteX6" fmla="*/ 120650 w 131762"/>
                  <a:gd name="connsiteY6" fmla="*/ 41029 h 133653"/>
                  <a:gd name="connsiteX7" fmla="*/ 117475 w 131762"/>
                  <a:gd name="connsiteY7" fmla="*/ 50554 h 133653"/>
                  <a:gd name="connsiteX8" fmla="*/ 114300 w 131762"/>
                  <a:gd name="connsiteY8" fmla="*/ 79129 h 133653"/>
                  <a:gd name="connsiteX9" fmla="*/ 104775 w 131762"/>
                  <a:gd name="connsiteY9" fmla="*/ 107704 h 133653"/>
                  <a:gd name="connsiteX10" fmla="*/ 101600 w 131762"/>
                  <a:gd name="connsiteY10" fmla="*/ 117229 h 133653"/>
                  <a:gd name="connsiteX11" fmla="*/ 98425 w 131762"/>
                  <a:gd name="connsiteY11" fmla="*/ 126754 h 133653"/>
                  <a:gd name="connsiteX12" fmla="*/ 88900 w 131762"/>
                  <a:gd name="connsiteY12" fmla="*/ 133104 h 133653"/>
                  <a:gd name="connsiteX13" fmla="*/ 6350 w 131762"/>
                  <a:gd name="connsiteY13" fmla="*/ 129929 h 133653"/>
                  <a:gd name="connsiteX14" fmla="*/ 0 w 131762"/>
                  <a:gd name="connsiteY14" fmla="*/ 110879 h 133653"/>
                  <a:gd name="connsiteX15" fmla="*/ 6350 w 131762"/>
                  <a:gd name="connsiteY15" fmla="*/ 15629 h 13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762" h="133653">
                    <a:moveTo>
                      <a:pt x="6350" y="15629"/>
                    </a:moveTo>
                    <a:lnTo>
                      <a:pt x="6350" y="15629"/>
                    </a:lnTo>
                    <a:cubicBezTo>
                      <a:pt x="16933" y="14571"/>
                      <a:pt x="27646" y="14414"/>
                      <a:pt x="38100" y="12454"/>
                    </a:cubicBezTo>
                    <a:cubicBezTo>
                      <a:pt x="44679" y="11220"/>
                      <a:pt x="50800" y="8221"/>
                      <a:pt x="57150" y="6104"/>
                    </a:cubicBezTo>
                    <a:lnTo>
                      <a:pt x="66675" y="2929"/>
                    </a:lnTo>
                    <a:cubicBezTo>
                      <a:pt x="156192" y="7640"/>
                      <a:pt x="129071" y="-13225"/>
                      <a:pt x="123825" y="15629"/>
                    </a:cubicBezTo>
                    <a:cubicBezTo>
                      <a:pt x="122299" y="24024"/>
                      <a:pt x="122176" y="32634"/>
                      <a:pt x="120650" y="41029"/>
                    </a:cubicBezTo>
                    <a:cubicBezTo>
                      <a:pt x="120051" y="44322"/>
                      <a:pt x="118533" y="47379"/>
                      <a:pt x="117475" y="50554"/>
                    </a:cubicBezTo>
                    <a:cubicBezTo>
                      <a:pt x="116417" y="60079"/>
                      <a:pt x="116180" y="69731"/>
                      <a:pt x="114300" y="79129"/>
                    </a:cubicBezTo>
                    <a:lnTo>
                      <a:pt x="104775" y="107704"/>
                    </a:lnTo>
                    <a:lnTo>
                      <a:pt x="101600" y="117229"/>
                    </a:lnTo>
                    <a:cubicBezTo>
                      <a:pt x="100542" y="120404"/>
                      <a:pt x="101210" y="124898"/>
                      <a:pt x="98425" y="126754"/>
                    </a:cubicBezTo>
                    <a:lnTo>
                      <a:pt x="88900" y="133104"/>
                    </a:lnTo>
                    <a:cubicBezTo>
                      <a:pt x="61383" y="132046"/>
                      <a:pt x="33065" y="136608"/>
                      <a:pt x="6350" y="129929"/>
                    </a:cubicBezTo>
                    <a:cubicBezTo>
                      <a:pt x="-144" y="128306"/>
                      <a:pt x="0" y="117572"/>
                      <a:pt x="0" y="110879"/>
                    </a:cubicBezTo>
                    <a:lnTo>
                      <a:pt x="6350" y="15629"/>
                    </a:lnTo>
                    <a:close/>
                  </a:path>
                </a:pathLst>
              </a:cu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e 20">
                <a:extLst>
                  <a:ext uri="{FF2B5EF4-FFF2-40B4-BE49-F238E27FC236}">
                    <a16:creationId xmlns:a16="http://schemas.microsoft.com/office/drawing/2014/main" id="{3C63D49A-21CC-524D-9AA2-352640A3029E}"/>
                  </a:ext>
                </a:extLst>
              </p:cNvPr>
              <p:cNvSpPr/>
              <p:nvPr/>
            </p:nvSpPr>
            <p:spPr>
              <a:xfrm>
                <a:off x="6440439" y="2949134"/>
                <a:ext cx="45719" cy="45719"/>
              </a:xfrm>
              <a:prstGeom prst="pie">
                <a:avLst>
                  <a:gd name="adj1" fmla="val 5349891"/>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Rectangle 16">
              <a:extLst>
                <a:ext uri="{FF2B5EF4-FFF2-40B4-BE49-F238E27FC236}">
                  <a16:creationId xmlns:a16="http://schemas.microsoft.com/office/drawing/2014/main" id="{4A6B266C-A62F-0943-AEB4-DEB892CAE4D3}"/>
                </a:ext>
              </a:extLst>
            </p:cNvPr>
            <p:cNvSpPr/>
            <p:nvPr/>
          </p:nvSpPr>
          <p:spPr>
            <a:xfrm>
              <a:off x="10091214" y="1355228"/>
              <a:ext cx="1150044" cy="584775"/>
            </a:xfrm>
            <a:prstGeom prst="rect">
              <a:avLst/>
            </a:prstGeom>
          </p:spPr>
          <p:txBody>
            <a:bodyPr wrap="square">
              <a:spAutoFit/>
            </a:bodyPr>
            <a:lstStyle/>
            <a:p>
              <a:r>
                <a:rPr lang="en-US" sz="1600" dirty="0"/>
                <a:t>Gamma transducer</a:t>
              </a:r>
              <a:endParaRPr lang="en-US" sz="1600" i="1" dirty="0"/>
            </a:p>
          </p:txBody>
        </p:sp>
        <p:cxnSp>
          <p:nvCxnSpPr>
            <p:cNvPr id="18" name="Straight Arrow Connector 17">
              <a:extLst>
                <a:ext uri="{FF2B5EF4-FFF2-40B4-BE49-F238E27FC236}">
                  <a16:creationId xmlns:a16="http://schemas.microsoft.com/office/drawing/2014/main" id="{D18E716C-2245-2549-A5E0-48C763ABD0E7}"/>
                </a:ext>
              </a:extLst>
            </p:cNvPr>
            <p:cNvCxnSpPr>
              <a:cxnSpLocks/>
            </p:cNvCxnSpPr>
            <p:nvPr/>
          </p:nvCxnSpPr>
          <p:spPr>
            <a:xfrm flipH="1">
              <a:off x="9110221" y="1662890"/>
              <a:ext cx="1041997" cy="15540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07800FF2-ADE2-40C5-AD2E-01DEC338FD63}"/>
              </a:ext>
            </a:extLst>
          </p:cNvPr>
          <p:cNvSpPr>
            <a:spLocks noGrp="1"/>
          </p:cNvSpPr>
          <p:nvPr>
            <p:ph type="sldNum" sz="quarter" idx="12"/>
          </p:nvPr>
        </p:nvSpPr>
        <p:spPr/>
        <p:txBody>
          <a:bodyPr/>
          <a:lstStyle/>
          <a:p>
            <a:fld id="{15530B12-77AA-4F8A-BB96-7B022F2BE984}" type="slidenum">
              <a:rPr lang="en-US" smtClean="0"/>
              <a:t>85</a:t>
            </a:fld>
            <a:endParaRPr lang="en-US"/>
          </a:p>
        </p:txBody>
      </p:sp>
    </p:spTree>
    <p:extLst>
      <p:ext uri="{BB962C8B-B14F-4D97-AF65-F5344CB8AC3E}">
        <p14:creationId xmlns:p14="http://schemas.microsoft.com/office/powerpoint/2010/main" val="747755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41473" y="127730"/>
            <a:ext cx="8109057" cy="615553"/>
          </a:xfrm>
          <a:prstGeom prst="rect">
            <a:avLst/>
          </a:prstGeom>
          <a:noFill/>
        </p:spPr>
        <p:txBody>
          <a:bodyPr wrap="square" rtlCol="0">
            <a:spAutoFit/>
          </a:bodyPr>
          <a:lstStyle/>
          <a:p>
            <a:pPr algn="ctr"/>
            <a:r>
              <a:rPr lang="en-US" sz="3400" dirty="0"/>
              <a:t>Comparison with fully-submerged wings</a:t>
            </a:r>
          </a:p>
        </p:txBody>
      </p:sp>
      <p:pic>
        <p:nvPicPr>
          <p:cNvPr id="9" name="Picture 8">
            <a:extLst>
              <a:ext uri="{FF2B5EF4-FFF2-40B4-BE49-F238E27FC236}">
                <a16:creationId xmlns:a16="http://schemas.microsoft.com/office/drawing/2014/main" id="{805ACC18-366D-A543-AC75-89519DBCCC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097" y="743282"/>
            <a:ext cx="5465807" cy="3939092"/>
          </a:xfrm>
          <a:prstGeom prst="rect">
            <a:avLst/>
          </a:prstGeom>
        </p:spPr>
      </p:pic>
      <p:pic>
        <p:nvPicPr>
          <p:cNvPr id="11" name="Picture 10">
            <a:extLst>
              <a:ext uri="{FF2B5EF4-FFF2-40B4-BE49-F238E27FC236}">
                <a16:creationId xmlns:a16="http://schemas.microsoft.com/office/drawing/2014/main" id="{E252580A-6613-CE4B-B622-3520B9EC920F}"/>
              </a:ext>
            </a:extLst>
          </p:cNvPr>
          <p:cNvPicPr>
            <a:picLocks noChangeAspect="1"/>
          </p:cNvPicPr>
          <p:nvPr/>
        </p:nvPicPr>
        <p:blipFill>
          <a:blip r:embed="rId3"/>
          <a:stretch>
            <a:fillRect/>
          </a:stretch>
        </p:blipFill>
        <p:spPr>
          <a:xfrm>
            <a:off x="3860917" y="4211077"/>
            <a:ext cx="4470165" cy="2379640"/>
          </a:xfrm>
          <a:prstGeom prst="rect">
            <a:avLst/>
          </a:prstGeom>
        </p:spPr>
      </p:pic>
      <p:sp>
        <p:nvSpPr>
          <p:cNvPr id="33" name="Rectangle 32">
            <a:extLst>
              <a:ext uri="{FF2B5EF4-FFF2-40B4-BE49-F238E27FC236}">
                <a16:creationId xmlns:a16="http://schemas.microsoft.com/office/drawing/2014/main" id="{4CD000A1-18FC-994F-88EA-045B7429E5D5}"/>
              </a:ext>
            </a:extLst>
          </p:cNvPr>
          <p:cNvSpPr/>
          <p:nvPr/>
        </p:nvSpPr>
        <p:spPr>
          <a:xfrm>
            <a:off x="2543107" y="1986966"/>
            <a:ext cx="727753" cy="338554"/>
          </a:xfrm>
          <a:prstGeom prst="rect">
            <a:avLst/>
          </a:prstGeom>
        </p:spPr>
        <p:txBody>
          <a:bodyPr wrap="square">
            <a:spAutoFit/>
          </a:bodyPr>
          <a:lstStyle/>
          <a:p>
            <a:r>
              <a:rPr lang="en-US" sz="1600" dirty="0"/>
              <a:t>AR = 4</a:t>
            </a:r>
            <a:endParaRPr lang="en-US" sz="1600" i="1" dirty="0"/>
          </a:p>
        </p:txBody>
      </p:sp>
      <p:sp>
        <p:nvSpPr>
          <p:cNvPr id="34" name="Rectangle 33">
            <a:extLst>
              <a:ext uri="{FF2B5EF4-FFF2-40B4-BE49-F238E27FC236}">
                <a16:creationId xmlns:a16="http://schemas.microsoft.com/office/drawing/2014/main" id="{CD9F813C-15B9-C942-98B0-073FD7099F15}"/>
              </a:ext>
            </a:extLst>
          </p:cNvPr>
          <p:cNvSpPr/>
          <p:nvPr/>
        </p:nvSpPr>
        <p:spPr>
          <a:xfrm>
            <a:off x="2543107" y="5231620"/>
            <a:ext cx="727753" cy="338554"/>
          </a:xfrm>
          <a:prstGeom prst="rect">
            <a:avLst/>
          </a:prstGeom>
        </p:spPr>
        <p:txBody>
          <a:bodyPr wrap="square">
            <a:spAutoFit/>
          </a:bodyPr>
          <a:lstStyle/>
          <a:p>
            <a:r>
              <a:rPr lang="en-US" sz="1600" dirty="0"/>
              <a:t>AR = 2</a:t>
            </a:r>
            <a:endParaRPr lang="en-US" sz="1600" i="1" dirty="0"/>
          </a:p>
        </p:txBody>
      </p:sp>
      <p:sp>
        <p:nvSpPr>
          <p:cNvPr id="2" name="Slide Number Placeholder 1">
            <a:extLst>
              <a:ext uri="{FF2B5EF4-FFF2-40B4-BE49-F238E27FC236}">
                <a16:creationId xmlns:a16="http://schemas.microsoft.com/office/drawing/2014/main" id="{61A74314-6244-4DEB-9CBF-722EA663FAFD}"/>
              </a:ext>
            </a:extLst>
          </p:cNvPr>
          <p:cNvSpPr>
            <a:spLocks noGrp="1"/>
          </p:cNvSpPr>
          <p:nvPr>
            <p:ph type="sldNum" sz="quarter" idx="12"/>
          </p:nvPr>
        </p:nvSpPr>
        <p:spPr/>
        <p:txBody>
          <a:bodyPr/>
          <a:lstStyle/>
          <a:p>
            <a:fld id="{15530B12-77AA-4F8A-BB96-7B022F2BE984}" type="slidenum">
              <a:rPr lang="en-US" smtClean="0"/>
              <a:t>86</a:t>
            </a:fld>
            <a:endParaRPr lang="en-US"/>
          </a:p>
        </p:txBody>
      </p:sp>
    </p:spTree>
    <p:extLst>
      <p:ext uri="{BB962C8B-B14F-4D97-AF65-F5344CB8AC3E}">
        <p14:creationId xmlns:p14="http://schemas.microsoft.com/office/powerpoint/2010/main" val="17188351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2C87B-4C28-1444-894C-4274B2B0A209}"/>
              </a:ext>
            </a:extLst>
          </p:cNvPr>
          <p:cNvSpPr txBox="1"/>
          <p:nvPr/>
        </p:nvSpPr>
        <p:spPr>
          <a:xfrm>
            <a:off x="2023038" y="374934"/>
            <a:ext cx="8145924" cy="615553"/>
          </a:xfrm>
          <a:prstGeom prst="rect">
            <a:avLst/>
          </a:prstGeom>
          <a:noFill/>
        </p:spPr>
        <p:txBody>
          <a:bodyPr wrap="square" rtlCol="0">
            <a:spAutoFit/>
          </a:bodyPr>
          <a:lstStyle/>
          <a:p>
            <a:pPr algn="ctr"/>
            <a:r>
              <a:rPr lang="en-US" sz="3400" dirty="0"/>
              <a:t>Bio-inspired drones with sweep/area change</a:t>
            </a:r>
          </a:p>
        </p:txBody>
      </p:sp>
      <p:pic>
        <p:nvPicPr>
          <p:cNvPr id="5" name="Picture 4">
            <a:extLst>
              <a:ext uri="{FF2B5EF4-FFF2-40B4-BE49-F238E27FC236}">
                <a16:creationId xmlns:a16="http://schemas.microsoft.com/office/drawing/2014/main" id="{361E96F4-53DC-8041-B789-24E79BFAF5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9443" y="4455622"/>
            <a:ext cx="3174587" cy="2061556"/>
          </a:xfrm>
          <a:prstGeom prst="rect">
            <a:avLst/>
          </a:prstGeom>
        </p:spPr>
      </p:pic>
      <p:sp>
        <p:nvSpPr>
          <p:cNvPr id="6" name="TextBox 5">
            <a:extLst>
              <a:ext uri="{FF2B5EF4-FFF2-40B4-BE49-F238E27FC236}">
                <a16:creationId xmlns:a16="http://schemas.microsoft.com/office/drawing/2014/main" id="{7E6E7AA4-55C9-E948-9FFB-77D064510274}"/>
              </a:ext>
            </a:extLst>
          </p:cNvPr>
          <p:cNvSpPr txBox="1"/>
          <p:nvPr/>
        </p:nvSpPr>
        <p:spPr>
          <a:xfrm>
            <a:off x="1854767" y="1081927"/>
            <a:ext cx="8605416"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t>For MAV applications, see Li </a:t>
            </a:r>
            <a:r>
              <a:rPr lang="en-US" sz="2200" i="1" dirty="0"/>
              <a:t>et al</a:t>
            </a:r>
            <a:r>
              <a:rPr lang="en-US" sz="2200" dirty="0"/>
              <a:t>. “A review of modelling and analysis of morphing wings,” </a:t>
            </a:r>
            <a:r>
              <a:rPr lang="en-US" sz="2200" i="1" dirty="0"/>
              <a:t>Prog. </a:t>
            </a:r>
            <a:r>
              <a:rPr lang="en-US" sz="2200" i="1" dirty="0" err="1"/>
              <a:t>Aerosp</a:t>
            </a:r>
            <a:r>
              <a:rPr lang="en-US" sz="2200" i="1" dirty="0"/>
              <a:t> Sci.,</a:t>
            </a:r>
            <a:r>
              <a:rPr lang="en-US" sz="2200" dirty="0"/>
              <a:t> 2018</a:t>
            </a:r>
          </a:p>
        </p:txBody>
      </p:sp>
      <p:pic>
        <p:nvPicPr>
          <p:cNvPr id="7" name="Picture 6">
            <a:extLst>
              <a:ext uri="{FF2B5EF4-FFF2-40B4-BE49-F238E27FC236}">
                <a16:creationId xmlns:a16="http://schemas.microsoft.com/office/drawing/2014/main" id="{2A14734A-7963-DB4D-A7EC-231A9E1877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7945" y="2062828"/>
            <a:ext cx="3496084" cy="1704440"/>
          </a:xfrm>
          <a:prstGeom prst="rect">
            <a:avLst/>
          </a:prstGeom>
        </p:spPr>
      </p:pic>
      <p:pic>
        <p:nvPicPr>
          <p:cNvPr id="8" name="Picture 7">
            <a:extLst>
              <a:ext uri="{FF2B5EF4-FFF2-40B4-BE49-F238E27FC236}">
                <a16:creationId xmlns:a16="http://schemas.microsoft.com/office/drawing/2014/main" id="{756C9854-9051-8F4C-98E1-DA41953AC0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0630" y="2118096"/>
            <a:ext cx="3611337" cy="1351955"/>
          </a:xfrm>
          <a:prstGeom prst="rect">
            <a:avLst/>
          </a:prstGeom>
        </p:spPr>
      </p:pic>
      <p:sp>
        <p:nvSpPr>
          <p:cNvPr id="9" name="Rectangle 8">
            <a:extLst>
              <a:ext uri="{FF2B5EF4-FFF2-40B4-BE49-F238E27FC236}">
                <a16:creationId xmlns:a16="http://schemas.microsoft.com/office/drawing/2014/main" id="{FEE1B696-5979-024C-9004-D7EA4EF2AA24}"/>
              </a:ext>
            </a:extLst>
          </p:cNvPr>
          <p:cNvSpPr/>
          <p:nvPr/>
        </p:nvSpPr>
        <p:spPr>
          <a:xfrm>
            <a:off x="2023039" y="3778674"/>
            <a:ext cx="4031673" cy="400110"/>
          </a:xfrm>
          <a:prstGeom prst="rect">
            <a:avLst/>
          </a:prstGeom>
        </p:spPr>
        <p:txBody>
          <a:bodyPr wrap="square">
            <a:spAutoFit/>
          </a:bodyPr>
          <a:lstStyle/>
          <a:p>
            <a:r>
              <a:rPr lang="en-US" sz="2000" dirty="0" err="1"/>
              <a:t>RoboSwift</a:t>
            </a:r>
            <a:r>
              <a:rPr lang="en-US" sz="2000" dirty="0"/>
              <a:t>: http://</a:t>
            </a:r>
            <a:r>
              <a:rPr lang="en-US" sz="2000" dirty="0" err="1"/>
              <a:t>www.roboswift.nl</a:t>
            </a:r>
            <a:r>
              <a:rPr lang="en-US" sz="2000" dirty="0"/>
              <a:t>/</a:t>
            </a:r>
            <a:endParaRPr lang="en-US" sz="2000" i="1" dirty="0"/>
          </a:p>
        </p:txBody>
      </p:sp>
      <p:sp>
        <p:nvSpPr>
          <p:cNvPr id="10" name="Rectangle 9">
            <a:extLst>
              <a:ext uri="{FF2B5EF4-FFF2-40B4-BE49-F238E27FC236}">
                <a16:creationId xmlns:a16="http://schemas.microsoft.com/office/drawing/2014/main" id="{7C0DC20A-33D3-144A-83B6-DB7E8A01AF14}"/>
              </a:ext>
            </a:extLst>
          </p:cNvPr>
          <p:cNvSpPr/>
          <p:nvPr/>
        </p:nvSpPr>
        <p:spPr>
          <a:xfrm>
            <a:off x="6760580" y="3624786"/>
            <a:ext cx="3471434" cy="707886"/>
          </a:xfrm>
          <a:prstGeom prst="rect">
            <a:avLst/>
          </a:prstGeom>
        </p:spPr>
        <p:txBody>
          <a:bodyPr wrap="square">
            <a:spAutoFit/>
          </a:bodyPr>
          <a:lstStyle/>
          <a:p>
            <a:r>
              <a:rPr lang="en-US" sz="2000" dirty="0" err="1"/>
              <a:t>NextGen</a:t>
            </a:r>
            <a:r>
              <a:rPr lang="en-US" sz="2000" dirty="0"/>
              <a:t> MFX-1: Flanagan </a:t>
            </a:r>
            <a:r>
              <a:rPr lang="en-US" sz="2000" i="1" dirty="0"/>
              <a:t>et al</a:t>
            </a:r>
            <a:r>
              <a:rPr lang="en-US" sz="2000" dirty="0"/>
              <a:t>. AIAA Paper 2007-1707</a:t>
            </a:r>
            <a:endParaRPr lang="en-US" sz="2000" i="1" dirty="0"/>
          </a:p>
        </p:txBody>
      </p:sp>
      <p:sp>
        <p:nvSpPr>
          <p:cNvPr id="11" name="TextBox 10">
            <a:extLst>
              <a:ext uri="{FF2B5EF4-FFF2-40B4-BE49-F238E27FC236}">
                <a16:creationId xmlns:a16="http://schemas.microsoft.com/office/drawing/2014/main" id="{2C0E47BE-FC26-384E-A4B1-121C053F7D03}"/>
              </a:ext>
            </a:extLst>
          </p:cNvPr>
          <p:cNvSpPr txBox="1"/>
          <p:nvPr/>
        </p:nvSpPr>
        <p:spPr>
          <a:xfrm>
            <a:off x="5913957" y="4676262"/>
            <a:ext cx="4424933" cy="1938992"/>
          </a:xfrm>
          <a:prstGeom prst="rect">
            <a:avLst/>
          </a:prstGeom>
          <a:noFill/>
        </p:spPr>
        <p:txBody>
          <a:bodyPr wrap="square" rtlCol="0">
            <a:spAutoFit/>
          </a:bodyPr>
          <a:lstStyle/>
          <a:p>
            <a:r>
              <a:rPr lang="en-US" sz="2000" dirty="0"/>
              <a:t>Di Luca </a:t>
            </a:r>
            <a:r>
              <a:rPr lang="en-US" sz="2000" i="1" dirty="0"/>
              <a:t>et al</a:t>
            </a:r>
            <a:r>
              <a:rPr lang="en-US" sz="2000" dirty="0"/>
              <a:t>., </a:t>
            </a:r>
            <a:r>
              <a:rPr lang="en-US" sz="2000" i="1" dirty="0"/>
              <a:t>Interface Focus</a:t>
            </a:r>
            <a:r>
              <a:rPr lang="en-US" sz="2000" dirty="0"/>
              <a:t>, 2017 </a:t>
            </a:r>
          </a:p>
          <a:p>
            <a:pPr marL="285750" indent="-285750">
              <a:buFont typeface="Arial" panose="020B0604020202020204" pitchFamily="34" charset="0"/>
              <a:buChar char="•"/>
            </a:pPr>
            <a:r>
              <a:rPr lang="en-US" sz="2000" dirty="0"/>
              <a:t>Achieve 41% reduction in wing area.</a:t>
            </a:r>
          </a:p>
          <a:p>
            <a:pPr marL="285750" indent="-285750">
              <a:buFont typeface="Arial" panose="020B0604020202020204" pitchFamily="34" charset="0"/>
              <a:buChar char="•"/>
            </a:pPr>
            <a:r>
              <a:rPr lang="en-US" sz="2000" dirty="0"/>
              <a:t>Expanded wing provides greater C</a:t>
            </a:r>
            <a:r>
              <a:rPr lang="en-US" sz="2000" baseline="-25000" dirty="0"/>
              <a:t>L</a:t>
            </a:r>
            <a:r>
              <a:rPr lang="en-US" sz="2000" dirty="0"/>
              <a:t> at low speed; retraction reduces C</a:t>
            </a:r>
            <a:r>
              <a:rPr lang="en-US" sz="2000" baseline="-25000" dirty="0"/>
              <a:t>D</a:t>
            </a:r>
            <a:r>
              <a:rPr lang="en-US" sz="2000" dirty="0"/>
              <a:t> for higher speed.</a:t>
            </a:r>
          </a:p>
          <a:p>
            <a:pPr marL="285750" indent="-285750">
              <a:buFont typeface="Arial" panose="020B0604020202020204" pitchFamily="34" charset="0"/>
              <a:buChar char="•"/>
            </a:pPr>
            <a:r>
              <a:rPr lang="en-US" sz="2000" dirty="0"/>
              <a:t>Asymmetric actuation for roll control.</a:t>
            </a:r>
          </a:p>
        </p:txBody>
      </p:sp>
      <p:sp>
        <p:nvSpPr>
          <p:cNvPr id="2" name="Slide Number Placeholder 1">
            <a:extLst>
              <a:ext uri="{FF2B5EF4-FFF2-40B4-BE49-F238E27FC236}">
                <a16:creationId xmlns:a16="http://schemas.microsoft.com/office/drawing/2014/main" id="{2B2ECD78-BDF3-413F-9110-F5C5E64ED413}"/>
              </a:ext>
            </a:extLst>
          </p:cNvPr>
          <p:cNvSpPr>
            <a:spLocks noGrp="1"/>
          </p:cNvSpPr>
          <p:nvPr>
            <p:ph type="sldNum" sz="quarter" idx="12"/>
          </p:nvPr>
        </p:nvSpPr>
        <p:spPr/>
        <p:txBody>
          <a:bodyPr/>
          <a:lstStyle/>
          <a:p>
            <a:fld id="{15530B12-77AA-4F8A-BB96-7B022F2BE984}" type="slidenum">
              <a:rPr lang="en-US" smtClean="0"/>
              <a:t>87</a:t>
            </a:fld>
            <a:endParaRPr lang="en-US"/>
          </a:p>
        </p:txBody>
      </p:sp>
    </p:spTree>
    <p:extLst>
      <p:ext uri="{BB962C8B-B14F-4D97-AF65-F5344CB8AC3E}">
        <p14:creationId xmlns:p14="http://schemas.microsoft.com/office/powerpoint/2010/main" val="32341426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17801" y="86275"/>
            <a:ext cx="5156412" cy="615553"/>
          </a:xfrm>
          <a:prstGeom prst="rect">
            <a:avLst/>
          </a:prstGeom>
          <a:noFill/>
        </p:spPr>
        <p:txBody>
          <a:bodyPr wrap="none" rtlCol="0">
            <a:spAutoFit/>
          </a:bodyPr>
          <a:lstStyle/>
          <a:p>
            <a:pPr algn="ctr"/>
            <a:r>
              <a:rPr lang="en-US" sz="3400" dirty="0"/>
              <a:t>Prior work (sweep, rotation)</a:t>
            </a:r>
          </a:p>
        </p:txBody>
      </p:sp>
      <p:sp>
        <p:nvSpPr>
          <p:cNvPr id="3" name="TextBox 2"/>
          <p:cNvSpPr txBox="1"/>
          <p:nvPr/>
        </p:nvSpPr>
        <p:spPr>
          <a:xfrm>
            <a:off x="1665953" y="701828"/>
            <a:ext cx="8871423" cy="2246769"/>
          </a:xfrm>
          <a:prstGeom prst="rect">
            <a:avLst/>
          </a:prstGeom>
          <a:noFill/>
        </p:spPr>
        <p:txBody>
          <a:bodyPr wrap="square" rtlCol="0">
            <a:spAutoFit/>
          </a:bodyPr>
          <a:lstStyle/>
          <a:p>
            <a:pPr marL="285750" indent="-285750">
              <a:buFont typeface="Arial" panose="020B0604020202020204" pitchFamily="34" charset="0"/>
              <a:buChar char="•"/>
            </a:pPr>
            <a:r>
              <a:rPr lang="en-US" sz="2200" dirty="0"/>
              <a:t>Approach here: combine tip sweep &amp; rotation to affect vortex formation.</a:t>
            </a:r>
          </a:p>
          <a:p>
            <a:pPr marL="800100" lvl="1" indent="-342900">
              <a:spcBef>
                <a:spcPts val="1200"/>
              </a:spcBef>
              <a:buFont typeface="Courier New" panose="02070309020205020404" pitchFamily="49" charset="0"/>
              <a:buChar char="o"/>
            </a:pPr>
            <a:r>
              <a:rPr lang="en-US" sz="2000" dirty="0"/>
              <a:t>Sweep promotes an LEV-TV connection in </a:t>
            </a:r>
            <a:r>
              <a:rPr lang="en-US" sz="2000" dirty="0">
                <a:solidFill>
                  <a:prstClr val="black"/>
                </a:solidFill>
              </a:rPr>
              <a:t>translating rectangular wings </a:t>
            </a:r>
            <a:r>
              <a:rPr lang="en-US" sz="1600" dirty="0"/>
              <a:t>(</a:t>
            </a:r>
            <a:r>
              <a:rPr lang="en-US" sz="1600" dirty="0" err="1"/>
              <a:t>Beem</a:t>
            </a:r>
            <a:r>
              <a:rPr lang="en-US" sz="1600" dirty="0"/>
              <a:t> </a:t>
            </a:r>
            <a:r>
              <a:rPr lang="en-US" sz="1600" i="1" dirty="0"/>
              <a:t>et al</a:t>
            </a:r>
            <a:r>
              <a:rPr lang="en-US" sz="1600" dirty="0"/>
              <a:t>. '12)</a:t>
            </a:r>
            <a:r>
              <a:rPr lang="en-US" sz="2000" dirty="0"/>
              <a:t> ; for a flapping wing in translation, sweep can enhance </a:t>
            </a:r>
            <a:r>
              <a:rPr lang="en-US" sz="2000" dirty="0" err="1"/>
              <a:t>spanwise</a:t>
            </a:r>
            <a:r>
              <a:rPr lang="en-US" sz="2000" dirty="0"/>
              <a:t> flow, aid in LEV attachment </a:t>
            </a:r>
            <a:r>
              <a:rPr lang="en-US" sz="1600" dirty="0"/>
              <a:t>(e.g. Wong </a:t>
            </a:r>
            <a:r>
              <a:rPr lang="en-US" sz="1600" i="1" dirty="0"/>
              <a:t>et al</a:t>
            </a:r>
            <a:r>
              <a:rPr lang="en-US" sz="1600" dirty="0"/>
              <a:t>. '13, Wong &amp; Rival ‘15).</a:t>
            </a:r>
            <a:endParaRPr lang="en-US" sz="2200" dirty="0"/>
          </a:p>
          <a:p>
            <a:pPr marL="800100" lvl="1" indent="-342900">
              <a:spcBef>
                <a:spcPts val="1200"/>
              </a:spcBef>
              <a:buFont typeface="Courier New" panose="02070309020205020404" pitchFamily="49" charset="0"/>
              <a:buChar char="o"/>
            </a:pPr>
            <a:r>
              <a:rPr lang="en-US" sz="2200" dirty="0"/>
              <a:t>Wing rotation exhibits attached LEVs for low local </a:t>
            </a:r>
            <a:r>
              <a:rPr lang="en-US" sz="2200" dirty="0" err="1"/>
              <a:t>Rossby</a:t>
            </a:r>
            <a:r>
              <a:rPr lang="en-US" sz="2200" dirty="0"/>
              <a:t> no.</a:t>
            </a:r>
            <a:r>
              <a:rPr lang="en-US" sz="1600" dirty="0"/>
              <a:t> (e.g. </a:t>
            </a:r>
            <a:r>
              <a:rPr lang="en-US" sz="1600" dirty="0" err="1"/>
              <a:t>Lentink</a:t>
            </a:r>
            <a:r>
              <a:rPr lang="en-US" sz="1600" dirty="0"/>
              <a:t> &amp; Dickinson '09, Jardin &amp; </a:t>
            </a:r>
            <a:r>
              <a:rPr lang="en-US" sz="1600" dirty="0" err="1"/>
              <a:t>Colonius</a:t>
            </a:r>
            <a:r>
              <a:rPr lang="en-US" sz="1600" dirty="0"/>
              <a:t> '18, Bhat </a:t>
            </a:r>
            <a:r>
              <a:rPr lang="en-US" sz="1600" i="1" dirty="0"/>
              <a:t>et al</a:t>
            </a:r>
            <a:r>
              <a:rPr lang="en-US" sz="1600" dirty="0"/>
              <a:t>. ‘19).</a:t>
            </a:r>
          </a:p>
        </p:txBody>
      </p:sp>
      <p:sp>
        <p:nvSpPr>
          <p:cNvPr id="5" name="TextBox 4"/>
          <p:cNvSpPr txBox="1"/>
          <p:nvPr/>
        </p:nvSpPr>
        <p:spPr>
          <a:xfrm>
            <a:off x="1665952" y="3102486"/>
            <a:ext cx="6139976" cy="3508653"/>
          </a:xfrm>
          <a:prstGeom prst="rect">
            <a:avLst/>
          </a:prstGeom>
          <a:noFill/>
        </p:spPr>
        <p:txBody>
          <a:bodyPr wrap="square" rtlCol="0">
            <a:spAutoFit/>
          </a:bodyPr>
          <a:lstStyle/>
          <a:p>
            <a:pPr marL="285750" indent="-285750">
              <a:buFont typeface="Arial" panose="020B0604020202020204" pitchFamily="34" charset="0"/>
              <a:buChar char="•"/>
            </a:pPr>
            <a:r>
              <a:rPr lang="en-US" sz="2200" dirty="0"/>
              <a:t>Prior studies on variable wing geometry:</a:t>
            </a:r>
          </a:p>
          <a:p>
            <a:pPr marL="800100" lvl="1" indent="-342900">
              <a:buFont typeface="Courier New" panose="02070309020205020404" pitchFamily="49" charset="0"/>
              <a:buChar char="o"/>
            </a:pPr>
            <a:r>
              <a:rPr lang="en-US" sz="2000" dirty="0"/>
              <a:t>Wingtip bending/deflection upward/downward </a:t>
            </a:r>
            <a:r>
              <a:rPr lang="en-US" dirty="0"/>
              <a:t>(</a:t>
            </a:r>
            <a:r>
              <a:rPr lang="en-US" sz="1600" dirty="0"/>
              <a:t>e.g. Scofield </a:t>
            </a:r>
            <a:r>
              <a:rPr lang="en-US" sz="1600" i="1" dirty="0"/>
              <a:t>et al. </a:t>
            </a:r>
            <a:r>
              <a:rPr lang="en-US" sz="1600" dirty="0"/>
              <a:t>SciTech 2019, O’Donnell &amp; </a:t>
            </a:r>
            <a:r>
              <a:rPr lang="en-US" sz="1600" dirty="0" err="1"/>
              <a:t>Mohseni</a:t>
            </a:r>
            <a:r>
              <a:rPr lang="en-US" sz="1600" dirty="0"/>
              <a:t> 2019</a:t>
            </a:r>
            <a:r>
              <a:rPr lang="en-US" dirty="0"/>
              <a:t>).</a:t>
            </a:r>
          </a:p>
          <a:p>
            <a:pPr marL="800100" lvl="1" indent="-342900">
              <a:buFont typeface="Courier New" panose="02070309020205020404" pitchFamily="49" charset="0"/>
              <a:buChar char="o"/>
            </a:pPr>
            <a:r>
              <a:rPr lang="en-US" sz="2000" dirty="0">
                <a:solidFill>
                  <a:prstClr val="black"/>
                </a:solidFill>
              </a:rPr>
              <a:t>Dynamic changes in bat wing span </a:t>
            </a:r>
            <a:r>
              <a:rPr lang="en-US" dirty="0">
                <a:solidFill>
                  <a:prstClr val="black"/>
                </a:solidFill>
              </a:rPr>
              <a:t>(</a:t>
            </a:r>
            <a:r>
              <a:rPr lang="en-US" sz="1600" dirty="0">
                <a:solidFill>
                  <a:prstClr val="black"/>
                </a:solidFill>
              </a:rPr>
              <a:t>Wang </a:t>
            </a:r>
            <a:r>
              <a:rPr lang="en-US" sz="1600" i="1" dirty="0">
                <a:solidFill>
                  <a:prstClr val="black"/>
                </a:solidFill>
              </a:rPr>
              <a:t>et al</a:t>
            </a:r>
            <a:r>
              <a:rPr lang="en-US" sz="1600" dirty="0">
                <a:solidFill>
                  <a:prstClr val="black"/>
                </a:solidFill>
              </a:rPr>
              <a:t>. 2015</a:t>
            </a:r>
            <a:r>
              <a:rPr lang="en-US" dirty="0">
                <a:solidFill>
                  <a:prstClr val="black"/>
                </a:solidFill>
              </a:rPr>
              <a:t>) </a:t>
            </a:r>
            <a:r>
              <a:rPr lang="en-US" sz="2000" dirty="0">
                <a:solidFill>
                  <a:prstClr val="black"/>
                </a:solidFill>
              </a:rPr>
              <a:t>and Gulls’ planform shape </a:t>
            </a:r>
            <a:r>
              <a:rPr lang="en-US" dirty="0">
                <a:solidFill>
                  <a:prstClr val="black"/>
                </a:solidFill>
              </a:rPr>
              <a:t>(</a:t>
            </a:r>
            <a:r>
              <a:rPr lang="en-US" sz="1600" dirty="0">
                <a:solidFill>
                  <a:prstClr val="black"/>
                </a:solidFill>
              </a:rPr>
              <a:t>Harvey </a:t>
            </a:r>
            <a:r>
              <a:rPr lang="en-US" sz="1600" i="1" dirty="0">
                <a:solidFill>
                  <a:prstClr val="black"/>
                </a:solidFill>
              </a:rPr>
              <a:t>et al</a:t>
            </a:r>
            <a:r>
              <a:rPr lang="en-US" sz="1600" dirty="0">
                <a:solidFill>
                  <a:prstClr val="black"/>
                </a:solidFill>
              </a:rPr>
              <a:t>. 2019</a:t>
            </a:r>
            <a:r>
              <a:rPr lang="en-US" dirty="0">
                <a:solidFill>
                  <a:prstClr val="black"/>
                </a:solidFill>
              </a:rPr>
              <a:t>).</a:t>
            </a:r>
          </a:p>
          <a:p>
            <a:pPr marL="800100" lvl="1" indent="-342900">
              <a:buFont typeface="Courier New" panose="02070309020205020404" pitchFamily="49" charset="0"/>
              <a:buChar char="o"/>
            </a:pPr>
            <a:r>
              <a:rPr lang="en-US" sz="2000" dirty="0"/>
              <a:t>For greater C</a:t>
            </a:r>
            <a:r>
              <a:rPr lang="en-US" sz="2000" baseline="-25000" dirty="0"/>
              <a:t>L</a:t>
            </a:r>
            <a:r>
              <a:rPr lang="en-US" sz="2000" dirty="0"/>
              <a:t>, wing expanding, and for lower C</a:t>
            </a:r>
            <a:r>
              <a:rPr lang="en-US" sz="2000" baseline="-25000" dirty="0"/>
              <a:t>D</a:t>
            </a:r>
            <a:r>
              <a:rPr lang="en-US" sz="2000" dirty="0"/>
              <a:t> , retraction</a:t>
            </a:r>
            <a:r>
              <a:rPr lang="en-US" dirty="0"/>
              <a:t> (</a:t>
            </a:r>
            <a:r>
              <a:rPr lang="en-US" sz="1600" dirty="0"/>
              <a:t>Di Luca </a:t>
            </a:r>
            <a:r>
              <a:rPr lang="en-US" sz="1600" i="1" dirty="0"/>
              <a:t>et al</a:t>
            </a:r>
            <a:r>
              <a:rPr lang="en-US" sz="1600" dirty="0"/>
              <a:t>. 2017</a:t>
            </a:r>
            <a:r>
              <a:rPr lang="en-US" dirty="0"/>
              <a:t>). </a:t>
            </a:r>
          </a:p>
          <a:p>
            <a:pPr marL="285750" indent="-285750">
              <a:buFont typeface="Arial" panose="020B0604020202020204" pitchFamily="34" charset="0"/>
              <a:buChar char="•"/>
            </a:pPr>
            <a:endParaRPr lang="en-US" sz="2000" dirty="0"/>
          </a:p>
          <a:p>
            <a:pPr marL="800100" lvl="1" indent="-342900">
              <a:buFont typeface="Courier New" panose="02070309020205020404" pitchFamily="49" charset="0"/>
              <a:buChar char="o"/>
            </a:pPr>
            <a:endParaRPr lang="en-US" dirty="0"/>
          </a:p>
          <a:p>
            <a:pPr marL="800100" lvl="1" indent="-342900">
              <a:buFont typeface="Courier New" panose="02070309020205020404" pitchFamily="49" charset="0"/>
              <a:buChar char="o"/>
            </a:pPr>
            <a:endParaRPr lang="en-US" sz="2200" dirty="0"/>
          </a:p>
          <a:p>
            <a:r>
              <a:rPr lang="en-US" sz="2200" dirty="0"/>
              <a:t>	</a:t>
            </a:r>
          </a:p>
        </p:txBody>
      </p:sp>
      <p:pic>
        <p:nvPicPr>
          <p:cNvPr id="6" name="Picture 5">
            <a:extLst>
              <a:ext uri="{FF2B5EF4-FFF2-40B4-BE49-F238E27FC236}">
                <a16:creationId xmlns:a16="http://schemas.microsoft.com/office/drawing/2014/main" id="{81ACA85D-5A11-4F40-A9CE-98C6B4E1C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91995" y="3362802"/>
            <a:ext cx="2745380" cy="1782832"/>
          </a:xfrm>
          <a:prstGeom prst="rect">
            <a:avLst/>
          </a:prstGeom>
        </p:spPr>
      </p:pic>
      <p:sp>
        <p:nvSpPr>
          <p:cNvPr id="7" name="TextBox 6"/>
          <p:cNvSpPr txBox="1"/>
          <p:nvPr/>
        </p:nvSpPr>
        <p:spPr>
          <a:xfrm>
            <a:off x="1780033" y="5503142"/>
            <a:ext cx="8757343"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Streamwise</a:t>
            </a:r>
            <a:r>
              <a:rPr lang="en-US" sz="2200" dirty="0"/>
              <a:t> step-up gusts: </a:t>
            </a:r>
          </a:p>
          <a:p>
            <a:r>
              <a:rPr lang="en-US" sz="2200" dirty="0"/>
              <a:t>	</a:t>
            </a:r>
            <a:r>
              <a:rPr lang="en-US" sz="2000" dirty="0"/>
              <a:t>Starting &amp; gust flow look similar </a:t>
            </a:r>
            <a:r>
              <a:rPr lang="en-US" dirty="0"/>
              <a:t>(</a:t>
            </a:r>
            <a:r>
              <a:rPr lang="en-US" sz="1600" dirty="0" err="1"/>
              <a:t>Mulleners</a:t>
            </a:r>
            <a:r>
              <a:rPr lang="en-US" sz="1600" dirty="0"/>
              <a:t> </a:t>
            </a:r>
            <a:r>
              <a:rPr lang="en-US" sz="1600" i="1" dirty="0"/>
              <a:t>et al. </a:t>
            </a:r>
            <a:r>
              <a:rPr lang="en-US" sz="1600" dirty="0"/>
              <a:t>2017</a:t>
            </a:r>
            <a:r>
              <a:rPr lang="en-US" dirty="0"/>
              <a:t>). </a:t>
            </a:r>
            <a:r>
              <a:rPr lang="en-US" sz="2000" dirty="0"/>
              <a:t>The flow is sensitive to the gust ramp for non-slender delta wings </a:t>
            </a:r>
            <a:r>
              <a:rPr lang="en-US" dirty="0"/>
              <a:t>(</a:t>
            </a:r>
            <a:r>
              <a:rPr lang="en-US" sz="1600" dirty="0" err="1">
                <a:solidFill>
                  <a:prstClr val="black"/>
                </a:solidFill>
              </a:rPr>
              <a:t>Marzanek</a:t>
            </a:r>
            <a:r>
              <a:rPr lang="en-US" sz="1600" dirty="0">
                <a:solidFill>
                  <a:prstClr val="black"/>
                </a:solidFill>
              </a:rPr>
              <a:t> &amp; Rival 2019</a:t>
            </a:r>
            <a:r>
              <a:rPr lang="en-US" dirty="0">
                <a:solidFill>
                  <a:prstClr val="black"/>
                </a:solidFill>
              </a:rPr>
              <a:t>).</a:t>
            </a:r>
            <a:endParaRPr lang="en-US" dirty="0"/>
          </a:p>
        </p:txBody>
      </p:sp>
      <p:sp>
        <p:nvSpPr>
          <p:cNvPr id="4" name="TextBox 3"/>
          <p:cNvSpPr txBox="1"/>
          <p:nvPr/>
        </p:nvSpPr>
        <p:spPr>
          <a:xfrm>
            <a:off x="8372856" y="5154726"/>
            <a:ext cx="1901546" cy="369332"/>
          </a:xfrm>
          <a:prstGeom prst="rect">
            <a:avLst/>
          </a:prstGeom>
          <a:noFill/>
        </p:spPr>
        <p:txBody>
          <a:bodyPr wrap="none" rtlCol="0">
            <a:spAutoFit/>
          </a:bodyPr>
          <a:lstStyle/>
          <a:p>
            <a:r>
              <a:rPr lang="en-US" dirty="0"/>
              <a:t>Di Luca </a:t>
            </a:r>
            <a:r>
              <a:rPr lang="en-US" i="1" dirty="0"/>
              <a:t>et al</a:t>
            </a:r>
            <a:r>
              <a:rPr lang="en-US" dirty="0"/>
              <a:t>. 2017</a:t>
            </a:r>
          </a:p>
        </p:txBody>
      </p:sp>
      <p:sp>
        <p:nvSpPr>
          <p:cNvPr id="8" name="Slide Number Placeholder 7">
            <a:extLst>
              <a:ext uri="{FF2B5EF4-FFF2-40B4-BE49-F238E27FC236}">
                <a16:creationId xmlns:a16="http://schemas.microsoft.com/office/drawing/2014/main" id="{DA447155-44C5-4D2D-A77C-B0ABA6B4DCC0}"/>
              </a:ext>
            </a:extLst>
          </p:cNvPr>
          <p:cNvSpPr>
            <a:spLocks noGrp="1"/>
          </p:cNvSpPr>
          <p:nvPr>
            <p:ph type="sldNum" sz="quarter" idx="12"/>
          </p:nvPr>
        </p:nvSpPr>
        <p:spPr/>
        <p:txBody>
          <a:bodyPr/>
          <a:lstStyle/>
          <a:p>
            <a:fld id="{15530B12-77AA-4F8A-BB96-7B022F2BE984}" type="slidenum">
              <a:rPr lang="en-US" smtClean="0"/>
              <a:t>88</a:t>
            </a:fld>
            <a:endParaRPr lang="en-US"/>
          </a:p>
        </p:txBody>
      </p:sp>
    </p:spTree>
    <p:extLst>
      <p:ext uri="{BB962C8B-B14F-4D97-AF65-F5344CB8AC3E}">
        <p14:creationId xmlns:p14="http://schemas.microsoft.com/office/powerpoint/2010/main" val="1034885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8677" y="1421478"/>
            <a:ext cx="4095239" cy="430887"/>
          </a:xfrm>
          <a:prstGeom prst="rect">
            <a:avLst/>
          </a:prstGeom>
          <a:noFill/>
        </p:spPr>
        <p:txBody>
          <a:bodyPr wrap="square" rtlCol="0">
            <a:spAutoFit/>
          </a:bodyPr>
          <a:lstStyle/>
          <a:p>
            <a:r>
              <a:rPr lang="en-US" sz="2200" dirty="0"/>
              <a:t>Wing schematic &amp; 3D vortex loop</a:t>
            </a:r>
          </a:p>
        </p:txBody>
      </p:sp>
      <p:pic>
        <p:nvPicPr>
          <p:cNvPr id="6" name="Picture 5">
            <a:extLst>
              <a:ext uri="{FF2B5EF4-FFF2-40B4-BE49-F238E27FC236}">
                <a16:creationId xmlns:a16="http://schemas.microsoft.com/office/drawing/2014/main" id="{F9DB5F0F-C7FA-6A4F-86BF-AD6741965B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410" y="1880857"/>
            <a:ext cx="3690889" cy="3518654"/>
          </a:xfrm>
          <a:prstGeom prst="rect">
            <a:avLst/>
          </a:prstGeom>
        </p:spPr>
      </p:pic>
      <p:sp>
        <p:nvSpPr>
          <p:cNvPr id="7" name="TextBox 6"/>
          <p:cNvSpPr txBox="1"/>
          <p:nvPr/>
        </p:nvSpPr>
        <p:spPr>
          <a:xfrm>
            <a:off x="237614" y="77791"/>
            <a:ext cx="11773154" cy="707886"/>
          </a:xfrm>
          <a:prstGeom prst="rect">
            <a:avLst/>
          </a:prstGeom>
          <a:noFill/>
        </p:spPr>
        <p:txBody>
          <a:bodyPr wrap="square" rtlCol="0">
            <a:spAutoFit/>
          </a:bodyPr>
          <a:lstStyle/>
          <a:p>
            <a:pPr algn="ctr"/>
            <a:r>
              <a:rPr lang="en-US" sz="4000" dirty="0">
                <a:solidFill>
                  <a:schemeClr val="accent1">
                    <a:lumMod val="75000"/>
                  </a:schemeClr>
                </a:solidFill>
              </a:rPr>
              <a:t>Model Assumptions</a:t>
            </a:r>
          </a:p>
        </p:txBody>
      </p:sp>
      <p:sp>
        <p:nvSpPr>
          <p:cNvPr id="8" name="Rectangle 7"/>
          <p:cNvSpPr/>
          <p:nvPr/>
        </p:nvSpPr>
        <p:spPr>
          <a:xfrm>
            <a:off x="1359137" y="5693209"/>
            <a:ext cx="1618500" cy="523220"/>
          </a:xfrm>
          <a:prstGeom prst="rect">
            <a:avLst/>
          </a:prstGeom>
        </p:spPr>
        <p:txBody>
          <a:bodyPr wrap="square">
            <a:spAutoFit/>
          </a:bodyPr>
          <a:lstStyle/>
          <a:p>
            <a:r>
              <a:rPr lang="en-US" sz="1400" dirty="0"/>
              <a:t>AR=2 exp. from </a:t>
            </a:r>
            <a:r>
              <a:rPr lang="en-US" sz="1400" dirty="0" err="1"/>
              <a:t>Carr</a:t>
            </a:r>
            <a:r>
              <a:rPr lang="en-US" sz="1400" dirty="0"/>
              <a:t> </a:t>
            </a:r>
            <a:r>
              <a:rPr lang="en-US" sz="1400" i="1" dirty="0"/>
              <a:t>et al</a:t>
            </a:r>
            <a:r>
              <a:rPr lang="en-US" sz="1400" dirty="0"/>
              <a:t>. (2015)</a:t>
            </a:r>
            <a:endParaRPr lang="en-US" sz="1400" i="1" dirty="0"/>
          </a:p>
        </p:txBody>
      </p:sp>
      <p:sp>
        <p:nvSpPr>
          <p:cNvPr id="9" name="Rectangle 8"/>
          <p:cNvSpPr/>
          <p:nvPr/>
        </p:nvSpPr>
        <p:spPr>
          <a:xfrm>
            <a:off x="9208396" y="4330962"/>
            <a:ext cx="2226781" cy="553998"/>
          </a:xfrm>
          <a:prstGeom prst="rect">
            <a:avLst/>
          </a:prstGeom>
        </p:spPr>
        <p:txBody>
          <a:bodyPr wrap="square">
            <a:spAutoFit/>
          </a:bodyPr>
          <a:lstStyle/>
          <a:p>
            <a:r>
              <a:rPr lang="en-US" sz="1400" dirty="0"/>
              <a:t>AR=4 simulation from Jardin &amp; </a:t>
            </a:r>
            <a:r>
              <a:rPr lang="en-US" sz="1400" dirty="0" err="1"/>
              <a:t>Colonius</a:t>
            </a:r>
            <a:r>
              <a:rPr lang="en-US" sz="1400" dirty="0"/>
              <a:t> (2018</a:t>
            </a:r>
            <a:r>
              <a:rPr lang="en-US" sz="1600" dirty="0"/>
              <a:t>)</a:t>
            </a:r>
            <a:endParaRPr lang="en-US" sz="1600" i="1" dirty="0"/>
          </a:p>
        </p:txBody>
      </p:sp>
      <p:sp>
        <p:nvSpPr>
          <p:cNvPr id="11" name="TextBox 10">
            <a:extLst>
              <a:ext uri="{FF2B5EF4-FFF2-40B4-BE49-F238E27FC236}">
                <a16:creationId xmlns:a16="http://schemas.microsoft.com/office/drawing/2014/main" id="{14CB7198-0578-3E46-B2CE-0EA2C7BA9532}"/>
              </a:ext>
            </a:extLst>
          </p:cNvPr>
          <p:cNvSpPr txBox="1"/>
          <p:nvPr/>
        </p:nvSpPr>
        <p:spPr>
          <a:xfrm>
            <a:off x="8847641" y="1390934"/>
            <a:ext cx="2541130" cy="430887"/>
          </a:xfrm>
          <a:prstGeom prst="rect">
            <a:avLst/>
          </a:prstGeom>
          <a:noFill/>
        </p:spPr>
        <p:txBody>
          <a:bodyPr wrap="square" rtlCol="0">
            <a:spAutoFit/>
          </a:bodyPr>
          <a:lstStyle/>
          <a:p>
            <a:r>
              <a:rPr lang="en-US" sz="2200" dirty="0"/>
              <a:t>Growing vortex loop</a:t>
            </a:r>
          </a:p>
        </p:txBody>
      </p:sp>
      <p:sp>
        <p:nvSpPr>
          <p:cNvPr id="12" name="Rectangle 11">
            <a:extLst>
              <a:ext uri="{FF2B5EF4-FFF2-40B4-BE49-F238E27FC236}">
                <a16:creationId xmlns:a16="http://schemas.microsoft.com/office/drawing/2014/main" id="{0F2C88BB-BB7E-E945-9889-5663342691FB}"/>
              </a:ext>
            </a:extLst>
          </p:cNvPr>
          <p:cNvSpPr/>
          <p:nvPr/>
        </p:nvSpPr>
        <p:spPr>
          <a:xfrm>
            <a:off x="9910388" y="1769652"/>
            <a:ext cx="415636" cy="358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4C1A2A-404E-6042-AE48-2F968C23D2AB}"/>
              </a:ext>
            </a:extLst>
          </p:cNvPr>
          <p:cNvSpPr/>
          <p:nvPr/>
        </p:nvSpPr>
        <p:spPr>
          <a:xfrm rot="20887789">
            <a:off x="2226315" y="2770617"/>
            <a:ext cx="733845" cy="246221"/>
          </a:xfrm>
          <a:prstGeom prst="rect">
            <a:avLst/>
          </a:prstGeom>
          <a:solidFill>
            <a:schemeClr val="bg1"/>
          </a:solidFill>
        </p:spPr>
        <p:txBody>
          <a:bodyPr wrap="square" lIns="0" tIns="0" rIns="0" bIns="0">
            <a:spAutoFit/>
          </a:bodyPr>
          <a:lstStyle/>
          <a:p>
            <a:r>
              <a:rPr lang="en-US" sz="1600" dirty="0"/>
              <a:t>b = span</a:t>
            </a:r>
          </a:p>
        </p:txBody>
      </p:sp>
      <p:sp>
        <p:nvSpPr>
          <p:cNvPr id="14" name="Rectangle 13">
            <a:extLst>
              <a:ext uri="{FF2B5EF4-FFF2-40B4-BE49-F238E27FC236}">
                <a16:creationId xmlns:a16="http://schemas.microsoft.com/office/drawing/2014/main" id="{3EE0255C-7FBD-C94B-951D-11CC2CF9B82E}"/>
              </a:ext>
            </a:extLst>
          </p:cNvPr>
          <p:cNvSpPr/>
          <p:nvPr/>
        </p:nvSpPr>
        <p:spPr>
          <a:xfrm rot="20835921">
            <a:off x="4101068" y="2900430"/>
            <a:ext cx="812355" cy="246221"/>
          </a:xfrm>
          <a:prstGeom prst="rect">
            <a:avLst/>
          </a:prstGeom>
          <a:solidFill>
            <a:schemeClr val="bg1"/>
          </a:solidFill>
        </p:spPr>
        <p:txBody>
          <a:bodyPr wrap="square" lIns="0" tIns="0" rIns="0" bIns="0">
            <a:spAutoFit/>
          </a:bodyPr>
          <a:lstStyle/>
          <a:p>
            <a:r>
              <a:rPr lang="en-US" sz="1600" dirty="0"/>
              <a:t>c = chord</a:t>
            </a:r>
          </a:p>
        </p:txBody>
      </p:sp>
      <p:pic>
        <p:nvPicPr>
          <p:cNvPr id="18" name="Picture 17">
            <a:extLst>
              <a:ext uri="{FF2B5EF4-FFF2-40B4-BE49-F238E27FC236}">
                <a16:creationId xmlns:a16="http://schemas.microsoft.com/office/drawing/2014/main" id="{3B4D18B2-26B8-8540-ABEB-8D62C45E076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08396" y="2178831"/>
            <a:ext cx="2037328" cy="1868997"/>
          </a:xfrm>
          <a:prstGeom prst="rect">
            <a:avLst/>
          </a:prstGeom>
        </p:spPr>
      </p:pic>
      <p:sp>
        <p:nvSpPr>
          <p:cNvPr id="10" name="Slide Number Placeholder 9">
            <a:extLst>
              <a:ext uri="{FF2B5EF4-FFF2-40B4-BE49-F238E27FC236}">
                <a16:creationId xmlns:a16="http://schemas.microsoft.com/office/drawing/2014/main" id="{64236692-584A-4BC0-B0B2-AB63EC6C9F66}"/>
              </a:ext>
            </a:extLst>
          </p:cNvPr>
          <p:cNvSpPr>
            <a:spLocks noGrp="1"/>
          </p:cNvSpPr>
          <p:nvPr>
            <p:ph type="sldNum" sz="quarter" idx="12"/>
          </p:nvPr>
        </p:nvSpPr>
        <p:spPr/>
        <p:txBody>
          <a:bodyPr/>
          <a:lstStyle/>
          <a:p>
            <a:fld id="{15530B12-77AA-4F8A-BB96-7B022F2BE984}" type="slidenum">
              <a:rPr lang="en-US" smtClean="0"/>
              <a:t>9</a:t>
            </a:fld>
            <a:endParaRPr lang="en-US"/>
          </a:p>
        </p:txBody>
      </p:sp>
      <p:cxnSp>
        <p:nvCxnSpPr>
          <p:cNvPr id="21" name="Straight Arrow Connector 20">
            <a:extLst>
              <a:ext uri="{FF2B5EF4-FFF2-40B4-BE49-F238E27FC236}">
                <a16:creationId xmlns:a16="http://schemas.microsoft.com/office/drawing/2014/main" id="{971B446F-3F9A-47EF-AF61-D9A8E39B64AB}"/>
              </a:ext>
            </a:extLst>
          </p:cNvPr>
          <p:cNvCxnSpPr/>
          <p:nvPr/>
        </p:nvCxnSpPr>
        <p:spPr>
          <a:xfrm flipV="1">
            <a:off x="9556601" y="2496070"/>
            <a:ext cx="7530" cy="17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FF8588A-A74A-464C-94EF-3DEACC0B984A}"/>
              </a:ext>
            </a:extLst>
          </p:cNvPr>
          <p:cNvGrpSpPr/>
          <p:nvPr/>
        </p:nvGrpSpPr>
        <p:grpSpPr>
          <a:xfrm>
            <a:off x="8901370" y="2834811"/>
            <a:ext cx="773972" cy="369332"/>
            <a:chOff x="8839585" y="2587671"/>
            <a:chExt cx="773972" cy="369332"/>
          </a:xfrm>
        </p:grpSpPr>
        <p:sp>
          <p:nvSpPr>
            <p:cNvPr id="19" name="TextBox 18">
              <a:extLst>
                <a:ext uri="{FF2B5EF4-FFF2-40B4-BE49-F238E27FC236}">
                  <a16:creationId xmlns:a16="http://schemas.microsoft.com/office/drawing/2014/main" id="{9BA1A50E-7A6A-44CA-98FC-D1EAE73DD7BC}"/>
                </a:ext>
              </a:extLst>
            </p:cNvPr>
            <p:cNvSpPr txBox="1"/>
            <p:nvPr/>
          </p:nvSpPr>
          <p:spPr>
            <a:xfrm>
              <a:off x="8839585" y="2587671"/>
              <a:ext cx="502124" cy="369332"/>
            </a:xfrm>
            <a:prstGeom prst="rect">
              <a:avLst/>
            </a:prstGeom>
            <a:noFill/>
          </p:spPr>
          <p:txBody>
            <a:bodyPr wrap="square" rtlCol="0">
              <a:spAutoFit/>
            </a:bodyPr>
            <a:lstStyle/>
            <a:p>
              <a:r>
                <a:rPr lang="en-US" b="1" dirty="0"/>
                <a:t>RV</a:t>
              </a:r>
            </a:p>
          </p:txBody>
        </p:sp>
        <p:cxnSp>
          <p:nvCxnSpPr>
            <p:cNvPr id="23" name="Straight Arrow Connector 22">
              <a:extLst>
                <a:ext uri="{FF2B5EF4-FFF2-40B4-BE49-F238E27FC236}">
                  <a16:creationId xmlns:a16="http://schemas.microsoft.com/office/drawing/2014/main" id="{7B51D43F-9478-43F7-8149-2516F249FA01}"/>
                </a:ext>
              </a:extLst>
            </p:cNvPr>
            <p:cNvCxnSpPr>
              <a:cxnSpLocks/>
              <a:stCxn id="19" idx="3"/>
            </p:cNvCxnSpPr>
            <p:nvPr/>
          </p:nvCxnSpPr>
          <p:spPr>
            <a:xfrm flipV="1">
              <a:off x="9341709" y="2587673"/>
              <a:ext cx="271848" cy="18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8297840-EF9F-4FF2-9457-922C9938F8F2}"/>
              </a:ext>
            </a:extLst>
          </p:cNvPr>
          <p:cNvGrpSpPr/>
          <p:nvPr/>
        </p:nvGrpSpPr>
        <p:grpSpPr>
          <a:xfrm>
            <a:off x="3087034" y="4326300"/>
            <a:ext cx="816504" cy="751513"/>
            <a:chOff x="2691616" y="3967952"/>
            <a:chExt cx="816504" cy="751513"/>
          </a:xfrm>
        </p:grpSpPr>
        <p:sp>
          <p:nvSpPr>
            <p:cNvPr id="17" name="Rectangle 16">
              <a:extLst>
                <a:ext uri="{FF2B5EF4-FFF2-40B4-BE49-F238E27FC236}">
                  <a16:creationId xmlns:a16="http://schemas.microsoft.com/office/drawing/2014/main" id="{65EAB369-CDA8-2A4D-B0E9-15DDBB163566}"/>
                </a:ext>
              </a:extLst>
            </p:cNvPr>
            <p:cNvSpPr/>
            <p:nvPr/>
          </p:nvSpPr>
          <p:spPr>
            <a:xfrm>
              <a:off x="2691616" y="4319355"/>
              <a:ext cx="816504" cy="400110"/>
            </a:xfrm>
            <a:prstGeom prst="rect">
              <a:avLst/>
            </a:prstGeom>
          </p:spPr>
          <p:txBody>
            <a:bodyPr wrap="square">
              <a:spAutoFit/>
            </a:bodyPr>
            <a:lstStyle/>
            <a:p>
              <a:r>
                <a:rPr lang="en-US" sz="2000" b="1" dirty="0"/>
                <a:t>TEV</a:t>
              </a:r>
              <a:endParaRPr lang="en-US" sz="2000" b="1" i="1" dirty="0"/>
            </a:p>
          </p:txBody>
        </p:sp>
        <p:cxnSp>
          <p:nvCxnSpPr>
            <p:cNvPr id="27" name="Straight Arrow Connector 26">
              <a:extLst>
                <a:ext uri="{FF2B5EF4-FFF2-40B4-BE49-F238E27FC236}">
                  <a16:creationId xmlns:a16="http://schemas.microsoft.com/office/drawing/2014/main" id="{E932259A-5407-4174-BBAC-396D61C26272}"/>
                </a:ext>
              </a:extLst>
            </p:cNvPr>
            <p:cNvCxnSpPr>
              <a:cxnSpLocks/>
            </p:cNvCxnSpPr>
            <p:nvPr/>
          </p:nvCxnSpPr>
          <p:spPr>
            <a:xfrm flipH="1" flipV="1">
              <a:off x="2831992" y="3967952"/>
              <a:ext cx="131952" cy="351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6F0FA5B-0C17-4854-BF18-266066EAA2D0}"/>
              </a:ext>
            </a:extLst>
          </p:cNvPr>
          <p:cNvGrpSpPr/>
          <p:nvPr/>
        </p:nvGrpSpPr>
        <p:grpSpPr>
          <a:xfrm>
            <a:off x="3227409" y="2304643"/>
            <a:ext cx="633403" cy="659020"/>
            <a:chOff x="2831991" y="1946295"/>
            <a:chExt cx="633403" cy="659020"/>
          </a:xfrm>
        </p:grpSpPr>
        <p:sp>
          <p:nvSpPr>
            <p:cNvPr id="15" name="Rectangle 14">
              <a:extLst>
                <a:ext uri="{FF2B5EF4-FFF2-40B4-BE49-F238E27FC236}">
                  <a16:creationId xmlns:a16="http://schemas.microsoft.com/office/drawing/2014/main" id="{5D4DBBA6-6E68-894E-BAB9-1C1672B11CD5}"/>
                </a:ext>
              </a:extLst>
            </p:cNvPr>
            <p:cNvSpPr/>
            <p:nvPr/>
          </p:nvSpPr>
          <p:spPr>
            <a:xfrm>
              <a:off x="2831991" y="1946295"/>
              <a:ext cx="633403" cy="400110"/>
            </a:xfrm>
            <a:prstGeom prst="rect">
              <a:avLst/>
            </a:prstGeom>
          </p:spPr>
          <p:txBody>
            <a:bodyPr wrap="square">
              <a:spAutoFit/>
            </a:bodyPr>
            <a:lstStyle/>
            <a:p>
              <a:r>
                <a:rPr lang="en-US" sz="2000" b="1" dirty="0"/>
                <a:t>LEV</a:t>
              </a:r>
              <a:endParaRPr lang="en-US" sz="2000" b="1" i="1" dirty="0"/>
            </a:p>
          </p:txBody>
        </p:sp>
        <p:cxnSp>
          <p:nvCxnSpPr>
            <p:cNvPr id="28" name="Straight Arrow Connector 27">
              <a:extLst>
                <a:ext uri="{FF2B5EF4-FFF2-40B4-BE49-F238E27FC236}">
                  <a16:creationId xmlns:a16="http://schemas.microsoft.com/office/drawing/2014/main" id="{E39FA1C4-083E-4524-9450-0DC5817D7844}"/>
                </a:ext>
              </a:extLst>
            </p:cNvPr>
            <p:cNvCxnSpPr>
              <a:cxnSpLocks/>
            </p:cNvCxnSpPr>
            <p:nvPr/>
          </p:nvCxnSpPr>
          <p:spPr>
            <a:xfrm flipH="1">
              <a:off x="2897968" y="2312002"/>
              <a:ext cx="63662" cy="293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561F1D7-0601-4F22-91D0-7088F39D41A9}"/>
              </a:ext>
            </a:extLst>
          </p:cNvPr>
          <p:cNvGrpSpPr/>
          <p:nvPr/>
        </p:nvGrpSpPr>
        <p:grpSpPr>
          <a:xfrm>
            <a:off x="4261190" y="3787348"/>
            <a:ext cx="1061456" cy="403962"/>
            <a:chOff x="3865772" y="3429000"/>
            <a:chExt cx="1061456" cy="403962"/>
          </a:xfrm>
        </p:grpSpPr>
        <p:sp>
          <p:nvSpPr>
            <p:cNvPr id="16" name="Rectangle 15">
              <a:extLst>
                <a:ext uri="{FF2B5EF4-FFF2-40B4-BE49-F238E27FC236}">
                  <a16:creationId xmlns:a16="http://schemas.microsoft.com/office/drawing/2014/main" id="{DBD387B8-A198-F948-818B-810B2A9C6746}"/>
                </a:ext>
              </a:extLst>
            </p:cNvPr>
            <p:cNvSpPr/>
            <p:nvPr/>
          </p:nvSpPr>
          <p:spPr>
            <a:xfrm>
              <a:off x="4364531" y="3432852"/>
              <a:ext cx="562697" cy="400110"/>
            </a:xfrm>
            <a:prstGeom prst="rect">
              <a:avLst/>
            </a:prstGeom>
          </p:spPr>
          <p:txBody>
            <a:bodyPr wrap="square">
              <a:spAutoFit/>
            </a:bodyPr>
            <a:lstStyle/>
            <a:p>
              <a:r>
                <a:rPr lang="en-US" sz="2000" b="1" dirty="0"/>
                <a:t>TV</a:t>
              </a:r>
              <a:endParaRPr lang="en-US" sz="2000" b="1" i="1" dirty="0"/>
            </a:p>
          </p:txBody>
        </p:sp>
        <p:cxnSp>
          <p:nvCxnSpPr>
            <p:cNvPr id="29" name="Straight Arrow Connector 28">
              <a:extLst>
                <a:ext uri="{FF2B5EF4-FFF2-40B4-BE49-F238E27FC236}">
                  <a16:creationId xmlns:a16="http://schemas.microsoft.com/office/drawing/2014/main" id="{CBBF6EE5-CCCB-4093-8075-C9F2E8478CD6}"/>
                </a:ext>
              </a:extLst>
            </p:cNvPr>
            <p:cNvCxnSpPr>
              <a:cxnSpLocks/>
            </p:cNvCxnSpPr>
            <p:nvPr/>
          </p:nvCxnSpPr>
          <p:spPr>
            <a:xfrm flipH="1" flipV="1">
              <a:off x="3865772" y="3429000"/>
              <a:ext cx="446217" cy="120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90B312DE-83C5-4421-8626-39A02FA11A20}"/>
              </a:ext>
            </a:extLst>
          </p:cNvPr>
          <p:cNvSpPr txBox="1"/>
          <p:nvPr/>
        </p:nvSpPr>
        <p:spPr>
          <a:xfrm>
            <a:off x="1063026" y="3821978"/>
            <a:ext cx="42013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C3AABFE-BAD5-4668-B2A1-20FE9C087333}"/>
                  </a:ext>
                </a:extLst>
              </p:cNvPr>
              <p:cNvSpPr txBox="1"/>
              <p:nvPr/>
            </p:nvSpPr>
            <p:spPr>
              <a:xfrm>
                <a:off x="1705234" y="3245115"/>
                <a:ext cx="33938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rPr>
                        <m:t>α</m:t>
                      </m:r>
                    </m:oMath>
                  </m:oMathPara>
                </a14:m>
                <a:endParaRPr lang="en-US" sz="2000" dirty="0"/>
              </a:p>
            </p:txBody>
          </p:sp>
        </mc:Choice>
        <mc:Fallback xmlns="">
          <p:sp>
            <p:nvSpPr>
              <p:cNvPr id="37" name="TextBox 36">
                <a:extLst>
                  <a:ext uri="{FF2B5EF4-FFF2-40B4-BE49-F238E27FC236}">
                    <a16:creationId xmlns:a16="http://schemas.microsoft.com/office/drawing/2014/main" id="{0C3AABFE-BAD5-4668-B2A1-20FE9C087333}"/>
                  </a:ext>
                </a:extLst>
              </p:cNvPr>
              <p:cNvSpPr txBox="1">
                <a:spLocks noRot="1" noChangeAspect="1" noMove="1" noResize="1" noEditPoints="1" noAdjustHandles="1" noChangeArrowheads="1" noChangeShapeType="1" noTextEdit="1"/>
              </p:cNvSpPr>
              <p:nvPr/>
            </p:nvSpPr>
            <p:spPr>
              <a:xfrm>
                <a:off x="1705234" y="3245115"/>
                <a:ext cx="339386" cy="307777"/>
              </a:xfrm>
              <a:prstGeom prst="rect">
                <a:avLst/>
              </a:prstGeom>
              <a:blipFill>
                <a:blip r:embed="rId5"/>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94338EC9-3B74-4D03-A2D7-D6ECAE74630B}"/>
              </a:ext>
            </a:extLst>
          </p:cNvPr>
          <p:cNvGrpSpPr/>
          <p:nvPr/>
        </p:nvGrpSpPr>
        <p:grpSpPr>
          <a:xfrm>
            <a:off x="5472797" y="1430938"/>
            <a:ext cx="3100129" cy="2964124"/>
            <a:chOff x="5569786" y="3392226"/>
            <a:chExt cx="3100129" cy="2964124"/>
          </a:xfrm>
        </p:grpSpPr>
        <p:grpSp>
          <p:nvGrpSpPr>
            <p:cNvPr id="50" name="Group 49">
              <a:extLst>
                <a:ext uri="{FF2B5EF4-FFF2-40B4-BE49-F238E27FC236}">
                  <a16:creationId xmlns:a16="http://schemas.microsoft.com/office/drawing/2014/main" id="{67669BFF-41CB-449E-89AF-AF15699B9ECB}"/>
                </a:ext>
              </a:extLst>
            </p:cNvPr>
            <p:cNvGrpSpPr/>
            <p:nvPr/>
          </p:nvGrpSpPr>
          <p:grpSpPr>
            <a:xfrm>
              <a:off x="5678383" y="3392226"/>
              <a:ext cx="2991532" cy="2964124"/>
              <a:chOff x="5465934" y="3392393"/>
              <a:chExt cx="2991532" cy="2964124"/>
            </a:xfrm>
          </p:grpSpPr>
          <p:pic>
            <p:nvPicPr>
              <p:cNvPr id="2" name="Picture 1">
                <a:extLst>
                  <a:ext uri="{FF2B5EF4-FFF2-40B4-BE49-F238E27FC236}">
                    <a16:creationId xmlns:a16="http://schemas.microsoft.com/office/drawing/2014/main" id="{56DE06CC-4D97-2A4D-B17D-6E5F5CD83B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65934" y="4161957"/>
                <a:ext cx="2781467" cy="2194560"/>
              </a:xfrm>
              <a:prstGeom prst="rect">
                <a:avLst/>
              </a:prstGeom>
            </p:spPr>
          </p:pic>
          <p:sp>
            <p:nvSpPr>
              <p:cNvPr id="4" name="TextBox 3"/>
              <p:cNvSpPr txBox="1"/>
              <p:nvPr/>
            </p:nvSpPr>
            <p:spPr>
              <a:xfrm>
                <a:off x="5802363" y="3392393"/>
                <a:ext cx="1654812" cy="430887"/>
              </a:xfrm>
              <a:prstGeom prst="rect">
                <a:avLst/>
              </a:prstGeom>
              <a:noFill/>
            </p:spPr>
            <p:txBody>
              <a:bodyPr wrap="none" rtlCol="0">
                <a:spAutoFit/>
              </a:bodyPr>
              <a:lstStyle/>
              <a:p>
                <a:r>
                  <a:rPr lang="en-US" sz="2200" dirty="0"/>
                  <a:t>Loop is tilted</a:t>
                </a:r>
              </a:p>
            </p:txBody>
          </p:sp>
          <p:sp>
            <p:nvSpPr>
              <p:cNvPr id="49" name="TextBox 48">
                <a:extLst>
                  <a:ext uri="{FF2B5EF4-FFF2-40B4-BE49-F238E27FC236}">
                    <a16:creationId xmlns:a16="http://schemas.microsoft.com/office/drawing/2014/main" id="{E6A066F4-8463-43B4-949A-D4BA979C5C39}"/>
                  </a:ext>
                </a:extLst>
              </p:cNvPr>
              <p:cNvSpPr txBox="1"/>
              <p:nvPr/>
            </p:nvSpPr>
            <p:spPr>
              <a:xfrm>
                <a:off x="8037336" y="4134689"/>
                <a:ext cx="420130" cy="369332"/>
              </a:xfrm>
              <a:prstGeom prst="rect">
                <a:avLst/>
              </a:prstGeom>
              <a:solidFill>
                <a:schemeClr val="bg1"/>
              </a:solidFill>
            </p:spPr>
            <p:txBody>
              <a:bodyPr wrap="square" rtlCol="0">
                <a:spAutoFit/>
              </a:bodyPr>
              <a:lstStyle/>
              <a:p>
                <a:endParaRPr lang="en-US" dirty="0"/>
              </a:p>
            </p:txBody>
          </p:sp>
        </p:grpSp>
        <p:grpSp>
          <p:nvGrpSpPr>
            <p:cNvPr id="55" name="Group 54">
              <a:extLst>
                <a:ext uri="{FF2B5EF4-FFF2-40B4-BE49-F238E27FC236}">
                  <a16:creationId xmlns:a16="http://schemas.microsoft.com/office/drawing/2014/main" id="{E96ED4EB-C42F-4E48-BB6E-47E8C4E837CA}"/>
                </a:ext>
              </a:extLst>
            </p:cNvPr>
            <p:cNvGrpSpPr/>
            <p:nvPr/>
          </p:nvGrpSpPr>
          <p:grpSpPr>
            <a:xfrm>
              <a:off x="5569786" y="5225110"/>
              <a:ext cx="1390733" cy="706133"/>
              <a:chOff x="5322646" y="5225110"/>
              <a:chExt cx="1390733" cy="706133"/>
            </a:xfrm>
          </p:grpSpPr>
          <p:cxnSp>
            <p:nvCxnSpPr>
              <p:cNvPr id="52" name="Straight Connector 51">
                <a:extLst>
                  <a:ext uri="{FF2B5EF4-FFF2-40B4-BE49-F238E27FC236}">
                    <a16:creationId xmlns:a16="http://schemas.microsoft.com/office/drawing/2014/main" id="{43072422-6A97-49FB-8C13-828E7467C784}"/>
                  </a:ext>
                </a:extLst>
              </p:cNvPr>
              <p:cNvCxnSpPr/>
              <p:nvPr/>
            </p:nvCxnSpPr>
            <p:spPr>
              <a:xfrm>
                <a:off x="5322646" y="5818895"/>
                <a:ext cx="13907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14AD5616-AB34-43A6-9564-3A062149AD9A}"/>
                  </a:ext>
                </a:extLst>
              </p:cNvPr>
              <p:cNvSpPr/>
              <p:nvPr/>
            </p:nvSpPr>
            <p:spPr>
              <a:xfrm flipH="1">
                <a:off x="5795322" y="5246880"/>
                <a:ext cx="436605" cy="684363"/>
              </a:xfrm>
              <a:prstGeom prst="arc">
                <a:avLst>
                  <a:gd name="adj1" fmla="val 16200000"/>
                  <a:gd name="adj2" fmla="val 307221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29C64E6-4DF1-4390-A133-581150F64C71}"/>
                      </a:ext>
                    </a:extLst>
                  </p:cNvPr>
                  <p:cNvSpPr txBox="1"/>
                  <p:nvPr/>
                </p:nvSpPr>
                <p:spPr>
                  <a:xfrm>
                    <a:off x="5428286" y="5225110"/>
                    <a:ext cx="33938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rPr>
                            <m:t>α</m:t>
                          </m:r>
                        </m:oMath>
                      </m:oMathPara>
                    </a14:m>
                    <a:endParaRPr lang="en-US" sz="2000" dirty="0"/>
                  </a:p>
                </p:txBody>
              </p:sp>
            </mc:Choice>
            <mc:Fallback xmlns="">
              <p:sp>
                <p:nvSpPr>
                  <p:cNvPr id="54" name="TextBox 53">
                    <a:extLst>
                      <a:ext uri="{FF2B5EF4-FFF2-40B4-BE49-F238E27FC236}">
                        <a16:creationId xmlns:a16="http://schemas.microsoft.com/office/drawing/2014/main" id="{E29C64E6-4DF1-4390-A133-581150F64C71}"/>
                      </a:ext>
                    </a:extLst>
                  </p:cNvPr>
                  <p:cNvSpPr txBox="1">
                    <a:spLocks noRot="1" noChangeAspect="1" noMove="1" noResize="1" noEditPoints="1" noAdjustHandles="1" noChangeArrowheads="1" noChangeShapeType="1" noTextEdit="1"/>
                  </p:cNvSpPr>
                  <p:nvPr/>
                </p:nvSpPr>
                <p:spPr>
                  <a:xfrm>
                    <a:off x="5428286" y="5225110"/>
                    <a:ext cx="339386" cy="307777"/>
                  </a:xfrm>
                  <a:prstGeom prst="rect">
                    <a:avLst/>
                  </a:prstGeom>
                  <a:blipFill>
                    <a:blip r:embed="rId7"/>
                    <a:stretch>
                      <a:fillRect/>
                    </a:stretch>
                  </a:blipFill>
                </p:spPr>
                <p:txBody>
                  <a:bodyPr/>
                  <a:lstStyle/>
                  <a:p>
                    <a:r>
                      <a:rPr lang="en-US">
                        <a:noFill/>
                      </a:rPr>
                      <a:t> </a:t>
                    </a:r>
                  </a:p>
                </p:txBody>
              </p:sp>
            </mc:Fallback>
          </mc:AlternateContent>
        </p:grpSp>
      </p:grpSp>
      <p:sp>
        <p:nvSpPr>
          <p:cNvPr id="5" name="TextBox 4">
            <a:extLst>
              <a:ext uri="{FF2B5EF4-FFF2-40B4-BE49-F238E27FC236}">
                <a16:creationId xmlns:a16="http://schemas.microsoft.com/office/drawing/2014/main" id="{E55F779E-919A-4759-8D02-C7220F8EA541}"/>
              </a:ext>
            </a:extLst>
          </p:cNvPr>
          <p:cNvSpPr txBox="1"/>
          <p:nvPr/>
        </p:nvSpPr>
        <p:spPr>
          <a:xfrm>
            <a:off x="3227409" y="6358189"/>
            <a:ext cx="7425623" cy="369332"/>
          </a:xfrm>
          <a:prstGeom prst="rect">
            <a:avLst/>
          </a:prstGeom>
          <a:solidFill>
            <a:schemeClr val="bg1">
              <a:lumMod val="75000"/>
            </a:schemeClr>
          </a:solidFill>
        </p:spPr>
        <p:txBody>
          <a:bodyPr wrap="none" rtlCol="0">
            <a:spAutoFit/>
          </a:bodyPr>
          <a:lstStyle/>
          <a:p>
            <a:r>
              <a:rPr lang="en-US" dirty="0"/>
              <a:t>The model assumes a coherent planar vortex loop structure: LEV-TV-TEV-RV</a:t>
            </a:r>
          </a:p>
        </p:txBody>
      </p:sp>
    </p:spTree>
    <p:extLst>
      <p:ext uri="{BB962C8B-B14F-4D97-AF65-F5344CB8AC3E}">
        <p14:creationId xmlns:p14="http://schemas.microsoft.com/office/powerpoint/2010/main" val="2726688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21901</TotalTime>
  <Words>8311</Words>
  <Application>Microsoft Office PowerPoint</Application>
  <PresentationFormat>Widescreen</PresentationFormat>
  <Paragraphs>1424</Paragraphs>
  <Slides>88</Slides>
  <Notes>69</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88</vt:i4>
      </vt:variant>
    </vt:vector>
  </HeadingPairs>
  <TitlesOfParts>
    <vt:vector size="100" baseType="lpstr">
      <vt:lpstr>Arial</vt:lpstr>
      <vt:lpstr>Calibri</vt:lpstr>
      <vt:lpstr>Calibri Light</vt:lpstr>
      <vt:lpstr>Cambria Math</vt:lpstr>
      <vt:lpstr>Courier New</vt:lpstr>
      <vt:lpstr>Lato</vt:lpstr>
      <vt:lpstr>noto sans</vt:lpstr>
      <vt:lpstr>Symbol</vt:lpstr>
      <vt:lpstr>TeXGyreTermes-Regular</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&amp; Objective</vt:lpstr>
      <vt:lpstr>Parameter Selection</vt:lpstr>
      <vt:lpstr>Schematic of the Experimental Setup</vt:lpstr>
      <vt:lpstr>Darcy’s Law for airflow through masks</vt:lpstr>
      <vt:lpstr>PowerPoint Presentation</vt:lpstr>
      <vt:lpstr>PowerPoint Presentation</vt:lpstr>
      <vt:lpstr>PowerPoint Presentation</vt:lpstr>
      <vt:lpstr>PowerPoint Presentation</vt:lpstr>
      <vt:lpstr>Summary</vt:lpstr>
      <vt:lpstr>PowerPoint Presentation</vt:lpstr>
      <vt:lpstr>PowerPoint Presentation</vt:lpstr>
      <vt:lpstr>How important is the inertial term?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Juhi Chowdhury</dc:creator>
  <cp:lastModifiedBy>Juhi Chowdhury</cp:lastModifiedBy>
  <cp:revision>570</cp:revision>
  <dcterms:created xsi:type="dcterms:W3CDTF">2021-01-04T01:51:44Z</dcterms:created>
  <dcterms:modified xsi:type="dcterms:W3CDTF">2022-09-27T17:21:41Z</dcterms:modified>
</cp:coreProperties>
</file>